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43" r:id="rId5"/>
    <p:sldId id="263" r:id="rId6"/>
    <p:sldId id="264" r:id="rId7"/>
    <p:sldId id="265" r:id="rId8"/>
    <p:sldId id="271" r:id="rId9"/>
    <p:sldId id="272" r:id="rId10"/>
    <p:sldId id="355" r:id="rId11"/>
    <p:sldId id="269" r:id="rId12"/>
    <p:sldId id="268" r:id="rId13"/>
    <p:sldId id="356" r:id="rId14"/>
    <p:sldId id="274" r:id="rId15"/>
    <p:sldId id="275" r:id="rId16"/>
    <p:sldId id="340" r:id="rId17"/>
    <p:sldId id="345" r:id="rId18"/>
    <p:sldId id="346" r:id="rId19"/>
    <p:sldId id="256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4DB2-B06A-4917-94DD-0D2EDFB35F98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AFD68-A63B-4F2A-8350-5AE8ACB7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046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ssholder for lysbilde 1">
            <a:extLst>
              <a:ext uri="{FF2B5EF4-FFF2-40B4-BE49-F238E27FC236}">
                <a16:creationId xmlns:a16="http://schemas.microsoft.com/office/drawing/2014/main" id="{8B663F12-27DE-41F8-9AF6-D070338E80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Plassholder for notater 2">
            <a:extLst>
              <a:ext uri="{FF2B5EF4-FFF2-40B4-BE49-F238E27FC236}">
                <a16:creationId xmlns:a16="http://schemas.microsoft.com/office/drawing/2014/main" id="{227A97A5-A4BF-4554-ABC9-6442B9AC4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6148" name="Plassholder for lysbildenummer 3">
            <a:extLst>
              <a:ext uri="{FF2B5EF4-FFF2-40B4-BE49-F238E27FC236}">
                <a16:creationId xmlns:a16="http://schemas.microsoft.com/office/drawing/2014/main" id="{78D7B3B6-96AB-4805-AAF3-3800EC65FF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E647DC-B736-4F75-A43E-F5ABE2ECDC33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E4E-1CA5-40B8-BD60-C947B97BD18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7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E4E-1CA5-40B8-BD60-C947B97BD18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4714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E4E-1CA5-40B8-BD60-C947B97BD18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87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>
            <a:extLst>
              <a:ext uri="{FF2B5EF4-FFF2-40B4-BE49-F238E27FC236}">
                <a16:creationId xmlns:a16="http://schemas.microsoft.com/office/drawing/2014/main" id="{93839ECC-99E9-4B13-A557-341DF8CC10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Plassholder for notater 2">
            <a:extLst>
              <a:ext uri="{FF2B5EF4-FFF2-40B4-BE49-F238E27FC236}">
                <a16:creationId xmlns:a16="http://schemas.microsoft.com/office/drawing/2014/main" id="{9F834B61-C1AC-4FA9-A1C7-93184D54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8196" name="Plassholder for lysbildenummer 3">
            <a:extLst>
              <a:ext uri="{FF2B5EF4-FFF2-40B4-BE49-F238E27FC236}">
                <a16:creationId xmlns:a16="http://schemas.microsoft.com/office/drawing/2014/main" id="{B349F786-B5A7-40AB-8492-6CEBEBA3A7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B2ADD0-0D2A-4B42-BD66-C72B2F766328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ssholder for lysbilde 1">
            <a:extLst>
              <a:ext uri="{FF2B5EF4-FFF2-40B4-BE49-F238E27FC236}">
                <a16:creationId xmlns:a16="http://schemas.microsoft.com/office/drawing/2014/main" id="{0A291F2E-3045-40ED-81F5-F521CEA6E8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Plassholder for notater 2">
            <a:extLst>
              <a:ext uri="{FF2B5EF4-FFF2-40B4-BE49-F238E27FC236}">
                <a16:creationId xmlns:a16="http://schemas.microsoft.com/office/drawing/2014/main" id="{2E7D74B9-74B4-447B-BFEA-8905CBC7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0244" name="Plassholder for lysbildenummer 3">
            <a:extLst>
              <a:ext uri="{FF2B5EF4-FFF2-40B4-BE49-F238E27FC236}">
                <a16:creationId xmlns:a16="http://schemas.microsoft.com/office/drawing/2014/main" id="{7A7A7DC4-6C14-4410-B169-E4E6F4BBA2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884EB3-D4B5-4D6B-B331-32BA083630EF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lysbilde 1">
            <a:extLst>
              <a:ext uri="{FF2B5EF4-FFF2-40B4-BE49-F238E27FC236}">
                <a16:creationId xmlns:a16="http://schemas.microsoft.com/office/drawing/2014/main" id="{23161DB5-0819-42F5-9E7F-5DA9148441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Plassholder for notater 2">
            <a:extLst>
              <a:ext uri="{FF2B5EF4-FFF2-40B4-BE49-F238E27FC236}">
                <a16:creationId xmlns:a16="http://schemas.microsoft.com/office/drawing/2014/main" id="{97406A54-81B0-430C-8E4D-91F4CEFDE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2532" name="Plassholder for lysbildenummer 3">
            <a:extLst>
              <a:ext uri="{FF2B5EF4-FFF2-40B4-BE49-F238E27FC236}">
                <a16:creationId xmlns:a16="http://schemas.microsoft.com/office/drawing/2014/main" id="{75363091-481F-436B-9900-0C74358319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23772D-5A74-40BE-90E7-50E3A7F527D2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lysbilde 1">
            <a:extLst>
              <a:ext uri="{FF2B5EF4-FFF2-40B4-BE49-F238E27FC236}">
                <a16:creationId xmlns:a16="http://schemas.microsoft.com/office/drawing/2014/main" id="{299AD2F7-C1CB-4799-83DE-C92A08EA27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Plassholder for notater 2">
            <a:extLst>
              <a:ext uri="{FF2B5EF4-FFF2-40B4-BE49-F238E27FC236}">
                <a16:creationId xmlns:a16="http://schemas.microsoft.com/office/drawing/2014/main" id="{DED03678-0F60-48AD-B668-9EA4C616A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4580" name="Plassholder for lysbildenummer 3">
            <a:extLst>
              <a:ext uri="{FF2B5EF4-FFF2-40B4-BE49-F238E27FC236}">
                <a16:creationId xmlns:a16="http://schemas.microsoft.com/office/drawing/2014/main" id="{9F13CC32-9C72-4B8C-9D24-AA1D2533F9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33112D-538B-4FCF-82BF-2ED93B62A4B0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 1">
            <a:extLst>
              <a:ext uri="{FF2B5EF4-FFF2-40B4-BE49-F238E27FC236}">
                <a16:creationId xmlns:a16="http://schemas.microsoft.com/office/drawing/2014/main" id="{0EF50114-7C4E-4D0B-88B0-F454C7C07B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Plassholder for notater 2">
            <a:extLst>
              <a:ext uri="{FF2B5EF4-FFF2-40B4-BE49-F238E27FC236}">
                <a16:creationId xmlns:a16="http://schemas.microsoft.com/office/drawing/2014/main" id="{968CBD8A-1343-49E5-B82E-8EB3B05B3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8436" name="Plassholder for lysbildenummer 3">
            <a:extLst>
              <a:ext uri="{FF2B5EF4-FFF2-40B4-BE49-F238E27FC236}">
                <a16:creationId xmlns:a16="http://schemas.microsoft.com/office/drawing/2014/main" id="{4F4E58DF-BCE8-40BF-8EAC-B1E2BCE326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52A31A-D7EB-41FB-9ECC-04EE67902377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ssholder for lysbilde 1">
            <a:extLst>
              <a:ext uri="{FF2B5EF4-FFF2-40B4-BE49-F238E27FC236}">
                <a16:creationId xmlns:a16="http://schemas.microsoft.com/office/drawing/2014/main" id="{8323FEDE-5B23-4224-9633-8F3E2EC23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Plassholder for notater 2">
            <a:extLst>
              <a:ext uri="{FF2B5EF4-FFF2-40B4-BE49-F238E27FC236}">
                <a16:creationId xmlns:a16="http://schemas.microsoft.com/office/drawing/2014/main" id="{A51F17A1-FAB1-4EA0-8E94-65A4C951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6388" name="Plassholder for lysbildenummer 3">
            <a:extLst>
              <a:ext uri="{FF2B5EF4-FFF2-40B4-BE49-F238E27FC236}">
                <a16:creationId xmlns:a16="http://schemas.microsoft.com/office/drawing/2014/main" id="{E3A6FB5A-171A-43B9-BBBC-1CB33A11B9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AF6A6E-81DE-47BE-8F15-4966FA9A89B9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ssholder for lysbilde 1">
            <a:extLst>
              <a:ext uri="{FF2B5EF4-FFF2-40B4-BE49-F238E27FC236}">
                <a16:creationId xmlns:a16="http://schemas.microsoft.com/office/drawing/2014/main" id="{2EDD8C0E-1FF5-4561-82BB-DEDD8DEBBE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Plassholder for notater 2">
            <a:extLst>
              <a:ext uri="{FF2B5EF4-FFF2-40B4-BE49-F238E27FC236}">
                <a16:creationId xmlns:a16="http://schemas.microsoft.com/office/drawing/2014/main" id="{835AE57F-D9B8-4321-9E4E-CF5BE74EC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8676" name="Plassholder for lysbildenummer 3">
            <a:extLst>
              <a:ext uri="{FF2B5EF4-FFF2-40B4-BE49-F238E27FC236}">
                <a16:creationId xmlns:a16="http://schemas.microsoft.com/office/drawing/2014/main" id="{56528AC5-A133-4D9E-A121-99761D8E2C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4C19842-FC45-4CE8-86B0-8175F821399B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lysbilde 1">
            <a:extLst>
              <a:ext uri="{FF2B5EF4-FFF2-40B4-BE49-F238E27FC236}">
                <a16:creationId xmlns:a16="http://schemas.microsoft.com/office/drawing/2014/main" id="{0ED21282-667C-4216-9457-49E53667D6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Plassholder for notater 2">
            <a:extLst>
              <a:ext uri="{FF2B5EF4-FFF2-40B4-BE49-F238E27FC236}">
                <a16:creationId xmlns:a16="http://schemas.microsoft.com/office/drawing/2014/main" id="{E0CDE396-B54A-44BE-B5E1-F3244D12B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30724" name="Plassholder for lysbildenummer 3">
            <a:extLst>
              <a:ext uri="{FF2B5EF4-FFF2-40B4-BE49-F238E27FC236}">
                <a16:creationId xmlns:a16="http://schemas.microsoft.com/office/drawing/2014/main" id="{F47C9569-8C5A-49CA-8DD5-CFC158986A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F9519B-6A78-4F3A-B02C-523592779E81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D31D11-C537-44BE-8805-A404EA86D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0A4E07C-B30B-4A48-9075-5C758403B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88DFFB-6DC1-49D9-871B-8D8DA295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B87DFB-D100-48EB-82AB-ABCA8B5C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E3186A-BA34-4BBD-82CD-1C3060DD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043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C40137-CFFF-410C-9CF2-EEF0A8B3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2B74E4-A662-4D42-8297-0F10B83D3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899328-0A6E-4A41-991D-96135230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BB84D1-417D-4BD8-98C5-66CFF470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295401-776D-489A-9C65-CE62DB4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5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BFC6A8E-2C8D-464D-8BF4-2CCDC2616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7F8C833-D941-492D-91D5-78860FF0C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20D13F-7846-44A3-B08D-290C21CD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F1E111-6959-4F92-BCD8-79AF1AF4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B22E5E-D37E-4437-B987-F891926E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775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90A835-5B80-40A7-9796-8CE13315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7E2FB5-4065-459F-BE01-2BF2DDCB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FEB55B-02AC-460C-AC01-8C7ED858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065D60-D99D-40BB-9ACB-CC8B71CC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914888-A935-4875-A213-36BCB7E4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69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157852-ECAB-4F3D-B97A-27193D81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913982-F649-4AA5-824E-7E0E33B34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DE3E5C-94C1-4431-8642-C186ECBF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159B55-7752-489E-847E-36E13D2D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613E5F-4861-4782-AEEB-E097AF79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470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38C9A7-D5FD-4B06-9FB5-9268EB1F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05B1FA-1A84-412A-AE31-18EB31A82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0DAB59-4F27-4710-AE92-2EE659C83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662692-45FF-4B98-8F07-087929BB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E911F7-30EA-40E8-B509-E7BAC669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942408-DEB9-4F3F-ABF3-276282F7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959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2253DE-8946-4D5D-9530-5480A57B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F70DAB-F5B6-40A3-A139-66BE8DAC4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8BF2CD-2791-4499-8562-2FD82C996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5BDFD0-8E55-40C2-8FE4-A7E05FF95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A126392-8F68-408C-903B-E25AF2A65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3EDBD6D-7B39-4A6A-9EB2-F4769BEA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3FE5194-C203-4770-A8F7-DAA45AA2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2C3F92F-64E1-4429-86E1-C7A32C74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8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285680-2C13-48CD-9C3E-9EE79E75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5D52C97-094E-4AF9-8618-DD97DBD7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CB68B2A-1D70-442F-AF1D-7A2424CB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1381AC5-398F-4717-89BD-F0805C0A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69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1BB1A68-8157-475E-9526-8F53E728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ED6592-1FAB-4479-B55E-0300E446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66D9F5-CAFE-4490-BE4A-FAAE8371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314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017A60-9AB0-4D92-AAD0-71FCD214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A3BFA9-DDE6-4080-96C6-27DDF9E27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FA91B50-8A9A-4028-B9DF-9CAD9526E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0EAC16-FA11-4884-B29B-D0673FE8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B287B7-EAAB-4A01-B3A8-424B490F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594F79B-2180-481B-8ED0-B0D6B437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06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C3437F-8B41-4A5B-8E27-89D365FA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DF8F019-9090-4B56-B194-84EAEEEDB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1A08AC-1C7A-41AD-AFDC-C14C58660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9983413-CC19-4C23-9EC7-C2E23B59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3559428-7296-45F2-8CC9-52A27912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C24B56-ABC9-459C-893E-519EDA6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24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948959F-EA1E-41FB-B18E-088011AC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2A38204-4B3A-475E-8E95-261907583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4378D6-BD6D-4474-9808-38033004F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7011-A3D7-46F5-A754-9B692BEC7C53}" type="datetimeFigureOut">
              <a:rPr lang="nb-NO" smtClean="0"/>
              <a:t>16.08.2024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DBB078-028A-4E5F-A61F-521E408F5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7CF6F2-C359-4BF9-AE2F-45FD37BEB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323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859" t="25945" b="2995"/>
          <a:stretch/>
        </p:blipFill>
        <p:spPr>
          <a:xfrm>
            <a:off x="0" y="0"/>
            <a:ext cx="12192000" cy="5835192"/>
          </a:xfrm>
          <a:prstGeom prst="rect">
            <a:avLst/>
          </a:prstGeom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75414" y="4622579"/>
            <a:ext cx="12116586" cy="1212614"/>
          </a:xfrm>
          <a:prstGeom prst="rect">
            <a:avLst/>
          </a:prstGeom>
          <a:solidFill>
            <a:srgbClr val="EAEAEA">
              <a:alpha val="34902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00" b="1" dirty="0"/>
              <a:t>Hva er </a:t>
            </a:r>
            <a:br>
              <a:rPr lang="nb-NO" sz="3300" dirty="0"/>
            </a:br>
            <a:r>
              <a:rPr lang="nb-N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demens?</a:t>
            </a:r>
          </a:p>
        </p:txBody>
      </p:sp>
    </p:spTree>
    <p:extLst>
      <p:ext uri="{BB962C8B-B14F-4D97-AF65-F5344CB8AC3E}">
        <p14:creationId xmlns:p14="http://schemas.microsoft.com/office/powerpoint/2010/main" val="168304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8EF2E8-146A-4CC3-AB7B-27DCB759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8EFAAF-2CF7-4C2A-ABA4-B613F9EBC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FEDFC664-7BF1-4175-86EA-D978F7830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963" b="12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189E0C0D-FC32-4608-A580-F9717EE98BE0}"/>
              </a:ext>
            </a:extLst>
          </p:cNvPr>
          <p:cNvSpPr txBox="1">
            <a:spLocks/>
          </p:cNvSpPr>
          <p:nvPr/>
        </p:nvSpPr>
        <p:spPr>
          <a:xfrm>
            <a:off x="232529" y="4132660"/>
            <a:ext cx="7964183" cy="2139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Demensforskning</a:t>
            </a:r>
          </a:p>
        </p:txBody>
      </p:sp>
    </p:spTree>
    <p:extLst>
      <p:ext uri="{BB962C8B-B14F-4D97-AF65-F5344CB8AC3E}">
        <p14:creationId xmlns:p14="http://schemas.microsoft.com/office/powerpoint/2010/main" val="424086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4">
            <a:extLst>
              <a:ext uri="{FF2B5EF4-FFF2-40B4-BE49-F238E27FC236}">
                <a16:creationId xmlns:a16="http://schemas.microsoft.com/office/drawing/2014/main" id="{D1E0C200-69F6-4226-A9A4-5C05B0DE4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/>
              <a:t>Demensforskningsprogrammet</a:t>
            </a:r>
          </a:p>
        </p:txBody>
      </p:sp>
      <p:pic>
        <p:nvPicPr>
          <p:cNvPr id="27651" name="Bilde 2">
            <a:extLst>
              <a:ext uri="{FF2B5EF4-FFF2-40B4-BE49-F238E27FC236}">
                <a16:creationId xmlns:a16="http://schemas.microsoft.com/office/drawing/2014/main" id="{09B254D7-685D-44F9-B61A-479202E26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/>
          <a:stretch>
            <a:fillRect/>
          </a:stretch>
        </p:blipFill>
        <p:spPr bwMode="auto">
          <a:xfrm>
            <a:off x="4658359" y="1771926"/>
            <a:ext cx="2554905" cy="29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Bilde 3">
            <a:extLst>
              <a:ext uri="{FF2B5EF4-FFF2-40B4-BE49-F238E27FC236}">
                <a16:creationId xmlns:a16="http://schemas.microsoft.com/office/drawing/2014/main" id="{DC732046-594B-4490-830D-056351D4C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91" y="1771925"/>
            <a:ext cx="1985121" cy="297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59479CB-A1AF-4D8D-A22D-F7F3C0E00151}"/>
              </a:ext>
            </a:extLst>
          </p:cNvPr>
          <p:cNvSpPr/>
          <p:nvPr/>
        </p:nvSpPr>
        <p:spPr>
          <a:xfrm>
            <a:off x="7842691" y="4752120"/>
            <a:ext cx="2374736" cy="82391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b-NO" sz="1400" b="1" dirty="0">
                <a:solidFill>
                  <a:schemeClr val="tx1"/>
                </a:solidFill>
              </a:rPr>
              <a:t>Anders Martin Fjell</a:t>
            </a:r>
          </a:p>
          <a:p>
            <a:pPr>
              <a:defRPr/>
            </a:pPr>
            <a:r>
              <a:rPr lang="nb-NO" sz="1400" dirty="0">
                <a:solidFill>
                  <a:schemeClr val="tx1"/>
                </a:solidFill>
              </a:rPr>
              <a:t>Forsker på alder,  demens og sammenhenger. </a:t>
            </a:r>
            <a:endParaRPr lang="nb-NO" sz="1400" b="1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C5A9C8D-913B-4FCE-872F-657A3484BBEB}"/>
              </a:ext>
            </a:extLst>
          </p:cNvPr>
          <p:cNvSpPr/>
          <p:nvPr/>
        </p:nvSpPr>
        <p:spPr>
          <a:xfrm>
            <a:off x="4658359" y="4728328"/>
            <a:ext cx="2554904" cy="93674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b-NO" sz="1400" b="1" dirty="0">
                <a:solidFill>
                  <a:schemeClr val="tx1"/>
                </a:solidFill>
              </a:rPr>
              <a:t>Ole A. Andreassen</a:t>
            </a:r>
          </a:p>
          <a:p>
            <a:pPr>
              <a:defRPr/>
            </a:pPr>
            <a:r>
              <a:rPr lang="nb-NO" sz="1400" dirty="0">
                <a:solidFill>
                  <a:schemeClr val="tx1"/>
                </a:solidFill>
              </a:rPr>
              <a:t>Forsker på demens og arvelighet.</a:t>
            </a:r>
            <a:endParaRPr lang="nb-NO" sz="1400" b="1" dirty="0">
              <a:solidFill>
                <a:schemeClr val="tx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4CC8E1F-2A74-4CAC-9FB9-591A774698B3}"/>
              </a:ext>
            </a:extLst>
          </p:cNvPr>
          <p:cNvSpPr/>
          <p:nvPr/>
        </p:nvSpPr>
        <p:spPr>
          <a:xfrm>
            <a:off x="969408" y="4741145"/>
            <a:ext cx="3173221" cy="923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b-NO" sz="1400" b="1" dirty="0">
                <a:solidFill>
                  <a:schemeClr val="tx1"/>
                </a:solidFill>
              </a:rPr>
              <a:t>Anne-Brita Knapskog</a:t>
            </a:r>
            <a:r>
              <a:rPr lang="nb-NO" sz="1400" i="1" dirty="0">
                <a:solidFill>
                  <a:schemeClr val="tx1"/>
                </a:solidFill>
              </a:rPr>
              <a:t>  </a:t>
            </a:r>
          </a:p>
          <a:p>
            <a:pPr>
              <a:defRPr/>
            </a:pPr>
            <a:r>
              <a:rPr lang="nb-NO" sz="1400" dirty="0">
                <a:solidFill>
                  <a:schemeClr val="tx1"/>
                </a:solidFill>
              </a:rPr>
              <a:t>Forsker på hvordan vanlige sykdommer kan skade hjernen og utløse demens. </a:t>
            </a:r>
          </a:p>
        </p:txBody>
      </p:sp>
      <p:pic>
        <p:nvPicPr>
          <p:cNvPr id="27656" name="Plassholder for innhold 4">
            <a:extLst>
              <a:ext uri="{FF2B5EF4-FFF2-40B4-BE49-F238E27FC236}">
                <a16:creationId xmlns:a16="http://schemas.microsoft.com/office/drawing/2014/main" id="{75DFD571-4B90-4C78-9EA0-65F0A3F67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r="20486"/>
          <a:stretch>
            <a:fillRect/>
          </a:stretch>
        </p:blipFill>
        <p:spPr bwMode="auto">
          <a:xfrm>
            <a:off x="969408" y="1771926"/>
            <a:ext cx="3173221" cy="29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4">
            <a:extLst>
              <a:ext uri="{FF2B5EF4-FFF2-40B4-BE49-F238E27FC236}">
                <a16:creationId xmlns:a16="http://schemas.microsoft.com/office/drawing/2014/main" id="{04D4F1DC-D295-4140-9163-1E597AAD0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altLang="nb-NO" sz="4000" b="1" dirty="0"/>
              <a:t>Hvilke andre spørsmål forskerne vil finne svar på</a:t>
            </a:r>
          </a:p>
        </p:txBody>
      </p:sp>
      <p:sp>
        <p:nvSpPr>
          <p:cNvPr id="29699" name="Plassholder for innhold 6">
            <a:extLst>
              <a:ext uri="{FF2B5EF4-FFF2-40B4-BE49-F238E27FC236}">
                <a16:creationId xmlns:a16="http://schemas.microsoft.com/office/drawing/2014/main" id="{D3FD1397-DA04-4792-A8F2-44EA5BB02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8061"/>
          </a:xfr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nb-NO" altLang="nb-NO" sz="2200" dirty="0"/>
              <a:t>Hva skiller mennesker som får demens fra dem som ikke får det?</a:t>
            </a:r>
          </a:p>
          <a:p>
            <a:pPr marL="285750" indent="-285750">
              <a:defRPr/>
            </a:pPr>
            <a:r>
              <a:rPr lang="nb-NO" altLang="nb-NO" sz="2200" dirty="0"/>
              <a:t>Hvilke sykdommer kan utløse demens og hvordan kan det forhindres?</a:t>
            </a:r>
          </a:p>
          <a:p>
            <a:pPr marL="285750" indent="-285750">
              <a:defRPr/>
            </a:pPr>
            <a:r>
              <a:rPr lang="nb-NO" altLang="nb-NO" sz="2200" dirty="0"/>
              <a:t>Normal aldring eller demens?</a:t>
            </a:r>
          </a:p>
          <a:p>
            <a:pPr marL="285750" indent="-285750">
              <a:defRPr/>
            </a:pPr>
            <a:r>
              <a:rPr lang="nb-NO" altLang="nb-NO" sz="2200" dirty="0"/>
              <a:t>Kan ødelagte celler i hjernen repareres?</a:t>
            </a:r>
          </a:p>
          <a:p>
            <a:pPr marL="285750" indent="-285750">
              <a:defRPr/>
            </a:pPr>
            <a:r>
              <a:rPr lang="nb-NO" altLang="nb-NO" sz="2200" dirty="0"/>
              <a:t>Hva er det som slår på demensbryterne våre?</a:t>
            </a:r>
          </a:p>
          <a:p>
            <a:pPr marL="285750" indent="-285750">
              <a:defRPr/>
            </a:pPr>
            <a:r>
              <a:rPr lang="nb-NO" altLang="nb-NO" sz="2200" dirty="0"/>
              <a:t>Hva er tidlige tegn på demens?</a:t>
            </a:r>
          </a:p>
          <a:p>
            <a:pPr marL="0" indent="0">
              <a:buFont typeface="Symbol" panose="05050102010706020507" pitchFamily="18" charset="2"/>
              <a:buChar char=""/>
              <a:defRPr/>
            </a:pPr>
            <a:endParaRPr lang="nb-NO" altLang="nb-NO" sz="1800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160F97B-0416-4EF4-A943-FA0F105DF3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9700" name="Bilde 3">
            <a:extLst>
              <a:ext uri="{FF2B5EF4-FFF2-40B4-BE49-F238E27FC236}">
                <a16:creationId xmlns:a16="http://schemas.microsoft.com/office/drawing/2014/main" id="{74EC83A0-644A-4DCC-84A0-303CD21EE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25625"/>
            <a:ext cx="5195053" cy="346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495426" y="5014873"/>
            <a:ext cx="9172575" cy="981404"/>
          </a:xfrm>
          <a:prstGeom prst="rect">
            <a:avLst/>
          </a:prstGeom>
          <a:solidFill>
            <a:srgbClr val="C32131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Hva dere kan gjøre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6529" t="-37" r="10435" b="16571"/>
          <a:stretch/>
        </p:blipFill>
        <p:spPr>
          <a:xfrm>
            <a:off x="0" y="-1216058"/>
            <a:ext cx="12192000" cy="8074058"/>
          </a:xfrm>
          <a:prstGeom prst="rect">
            <a:avLst/>
          </a:prstGeom>
          <a:ln>
            <a:noFill/>
          </a:ln>
        </p:spPr>
      </p:pic>
      <p:sp>
        <p:nvSpPr>
          <p:cNvPr id="10" name="Rektangel 9"/>
          <p:cNvSpPr/>
          <p:nvPr/>
        </p:nvSpPr>
        <p:spPr>
          <a:xfrm>
            <a:off x="-14287" y="5599522"/>
            <a:ext cx="12192000" cy="1336249"/>
          </a:xfrm>
          <a:prstGeom prst="rect">
            <a:avLst/>
          </a:prstGeom>
          <a:solidFill>
            <a:srgbClr val="FFFFFF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4400" b="1" dirty="0">
                <a:solidFill>
                  <a:schemeClr val="tx1"/>
                </a:solidFill>
                <a:latin typeface="+mj-lt"/>
              </a:rPr>
              <a:t> Hva dere kan gjøre</a:t>
            </a:r>
          </a:p>
        </p:txBody>
      </p:sp>
    </p:spTree>
    <p:extLst>
      <p:ext uri="{BB962C8B-B14F-4D97-AF65-F5344CB8AC3E}">
        <p14:creationId xmlns:p14="http://schemas.microsoft.com/office/powerpoint/2010/main" val="145254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Hva dere kan gjøre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Bli med på Demensaksjonen og samle inn penger til forskning </a:t>
            </a:r>
          </a:p>
          <a:p>
            <a:endParaRPr lang="nb-NO" sz="1100" dirty="0"/>
          </a:p>
          <a:p>
            <a:r>
              <a:rPr lang="nb-NO" dirty="0"/>
              <a:t>Lære dere om hva demens er </a:t>
            </a:r>
          </a:p>
          <a:p>
            <a:endParaRPr lang="nb-NO" sz="1100" dirty="0"/>
          </a:p>
          <a:p>
            <a:r>
              <a:rPr lang="nb-NO" dirty="0"/>
              <a:t>Møte mennesker med demens med forståelse, omtanke og medmenneskelighet</a:t>
            </a:r>
          </a:p>
          <a:p>
            <a:endParaRPr lang="nb-NO" sz="1100" dirty="0"/>
          </a:p>
          <a:p>
            <a:r>
              <a:rPr lang="nb-NO" dirty="0"/>
              <a:t>Besøke noen dere kjenner som har demens og gjøre noe hyggelig sammen med dem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1D985A2-2A8F-4147-A7CD-B5A008A436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pic>
        <p:nvPicPr>
          <p:cNvPr id="9" name="Picture 4" descr="Bilderesultat for norske sedler">
            <a:extLst>
              <a:ext uri="{FF2B5EF4-FFF2-40B4-BE49-F238E27FC236}">
                <a16:creationId xmlns:a16="http://schemas.microsoft.com/office/drawing/2014/main" id="{FFAFC457-73FB-4BFF-94E0-DD9314C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r="9882"/>
          <a:stretch>
            <a:fillRect/>
          </a:stretch>
        </p:blipFill>
        <p:spPr bwMode="auto">
          <a:xfrm>
            <a:off x="6172200" y="1825625"/>
            <a:ext cx="5181600" cy="360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91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6205" t="1503" r="7471" b="28926"/>
          <a:stretch/>
        </p:blipFill>
        <p:spPr>
          <a:xfrm>
            <a:off x="0" y="-273377"/>
            <a:ext cx="12192000" cy="610856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0" y="4750066"/>
            <a:ext cx="12192000" cy="1085126"/>
          </a:xfrm>
          <a:prstGeom prst="rect">
            <a:avLst/>
          </a:prstGeom>
          <a:solidFill>
            <a:srgbClr val="C0212D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375" b="1" dirty="0">
                <a:solidFill>
                  <a:schemeClr val="bg1"/>
                </a:solidFill>
                <a:latin typeface="+mj-lt"/>
              </a:rPr>
              <a:t>Tusen takk for at dere bidrar til et mer demensvennlig samfunn!</a:t>
            </a:r>
          </a:p>
        </p:txBody>
      </p:sp>
    </p:spTree>
    <p:extLst>
      <p:ext uri="{BB962C8B-B14F-4D97-AF65-F5344CB8AC3E}">
        <p14:creationId xmlns:p14="http://schemas.microsoft.com/office/powerpoint/2010/main" val="438142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4FA4534-6A8C-4D3E-BE86-CE46D2DF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Få råd fra fagfolk om demens</a:t>
            </a:r>
            <a:br>
              <a:rPr lang="nb-NO" b="1" dirty="0"/>
            </a:br>
            <a:r>
              <a:rPr lang="nb-NO" sz="2000" b="1" dirty="0"/>
              <a:t>- eller om du trenger noen å snakke med om demens</a:t>
            </a:r>
            <a:endParaRPr lang="nb-NO" b="1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5B7B897-F299-4FAD-8079-815FFBE07C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Demenslinjen</a:t>
            </a:r>
            <a:r>
              <a:rPr lang="nb-NO" dirty="0"/>
              <a:t> har fagfolk som kan svare deg på spørsmål om demens.  </a:t>
            </a:r>
          </a:p>
          <a:p>
            <a:r>
              <a:rPr lang="nb-NO" dirty="0"/>
              <a:t>Demenslinjen er åpen mandag til fredag kl. 09 – 15. </a:t>
            </a:r>
          </a:p>
          <a:p>
            <a:r>
              <a:rPr lang="nb-NO" b="1" dirty="0"/>
              <a:t>Ring</a:t>
            </a:r>
            <a:r>
              <a:rPr lang="nb-NO" dirty="0"/>
              <a:t> Demenslinjen: 23 12 00 40</a:t>
            </a:r>
          </a:p>
          <a:p>
            <a:r>
              <a:rPr lang="nb-NO" dirty="0"/>
              <a:t>Eller </a:t>
            </a:r>
            <a:r>
              <a:rPr lang="nb-NO" b="1" dirty="0"/>
              <a:t>send epost</a:t>
            </a:r>
            <a:r>
              <a:rPr lang="nb-NO" dirty="0"/>
              <a:t>: </a:t>
            </a:r>
            <a:r>
              <a:rPr lang="nb-NO" sz="2400" dirty="0">
                <a:solidFill>
                  <a:schemeClr val="accent5">
                    <a:lumMod val="75000"/>
                  </a:schemeClr>
                </a:solidFill>
              </a:rPr>
              <a:t>demenslinjen@nasjonalforeningen.no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758791A-9DDF-4458-ADAE-AEEFEA6E4C0E}"/>
              </a:ext>
            </a:extLst>
          </p:cNvPr>
          <p:cNvSpPr/>
          <p:nvPr/>
        </p:nvSpPr>
        <p:spPr>
          <a:xfrm>
            <a:off x="6266468" y="5352067"/>
            <a:ext cx="5181600" cy="483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/>
                </a:solidFill>
              </a:rPr>
              <a:t>Marianne Næss er en av fagpersonene som betjener Demenslinjen</a:t>
            </a:r>
          </a:p>
        </p:txBody>
      </p:sp>
      <p:pic>
        <p:nvPicPr>
          <p:cNvPr id="9" name="Plassholder for innhold 8" descr="Et bilde som inneholder person, innendørs, datamaskin, Menneskeansikt&#10;&#10;Automatisk generert beskrivelse">
            <a:extLst>
              <a:ext uri="{FF2B5EF4-FFF2-40B4-BE49-F238E27FC236}">
                <a16:creationId xmlns:a16="http://schemas.microsoft.com/office/drawing/2014/main" id="{57F1E184-3F36-0AD4-7BF6-3DD6152065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457441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8C82483B-8050-492B-B4B9-06F2B2AE1E89}"/>
              </a:ext>
            </a:extLst>
          </p:cNvPr>
          <p:cNvSpPr txBox="1">
            <a:spLocks/>
          </p:cNvSpPr>
          <p:nvPr/>
        </p:nvSpPr>
        <p:spPr bwMode="auto">
          <a:xfrm>
            <a:off x="967905" y="1703406"/>
            <a:ext cx="4356000" cy="33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Over 100 000 mennesker har demens i Norge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10 000 nye tilfeller pr år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Over 400 000 pårørende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Minst 2 000 under 65 år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60 % bor hjemme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80 % på sykehjem har demens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endParaRPr lang="nb-NO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nb-NO" dirty="0"/>
          </a:p>
        </p:txBody>
      </p:sp>
      <p:pic>
        <p:nvPicPr>
          <p:cNvPr id="5123" name="Bilde 4">
            <a:extLst>
              <a:ext uri="{FF2B5EF4-FFF2-40B4-BE49-F238E27FC236}">
                <a16:creationId xmlns:a16="http://schemas.microsoft.com/office/drawing/2014/main" id="{95670543-E02B-469E-9438-35BBA3A01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25612"/>
            <a:ext cx="5112000" cy="33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tel 5">
            <a:extLst>
              <a:ext uri="{FF2B5EF4-FFF2-40B4-BE49-F238E27FC236}">
                <a16:creationId xmlns:a16="http://schemas.microsoft.com/office/drawing/2014/main" id="{9D955C1D-3368-4280-81B0-51DB7FE55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/>
              <a:t>Demens – en folkehelseutfordring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C905D13-D191-4C67-A3A8-5B76A7B4F32C}"/>
              </a:ext>
            </a:extLst>
          </p:cNvPr>
          <p:cNvSpPr/>
          <p:nvPr/>
        </p:nvSpPr>
        <p:spPr>
          <a:xfrm>
            <a:off x="1170855" y="5214365"/>
            <a:ext cx="10182945" cy="779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Hvert tredje sekund får et menneske demens et eller annet sted i verden.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1">
            <a:extLst>
              <a:ext uri="{FF2B5EF4-FFF2-40B4-BE49-F238E27FC236}">
                <a16:creationId xmlns:a16="http://schemas.microsoft.com/office/drawing/2014/main" id="{4C727067-2D73-4AC8-BF51-2CE53CB42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Hva er demens?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E06D15FC-4263-4DC2-A37B-8FE4C7047BE4}"/>
              </a:ext>
            </a:extLst>
          </p:cNvPr>
          <p:cNvSpPr txBox="1">
            <a:spLocks/>
          </p:cNvSpPr>
          <p:nvPr/>
        </p:nvSpPr>
        <p:spPr bwMode="auto">
          <a:xfrm>
            <a:off x="838200" y="1708943"/>
            <a:ext cx="5172986" cy="37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b-NO" sz="2400" b="1" dirty="0"/>
              <a:t>Demens er en samlebetegnelse på sykdommer som rammer hjernen.</a:t>
            </a:r>
            <a:br>
              <a:rPr lang="nb-NO" sz="2400" b="1" dirty="0"/>
            </a:br>
            <a:endParaRPr lang="nb-NO" sz="2400" b="1" dirty="0"/>
          </a:p>
          <a:p>
            <a:pPr>
              <a:defRPr/>
            </a:pPr>
            <a:r>
              <a:rPr lang="nb-NO" sz="2400" dirty="0"/>
              <a:t>Hukommelsessvikt </a:t>
            </a:r>
          </a:p>
          <a:p>
            <a:pPr>
              <a:defRPr/>
            </a:pPr>
            <a:r>
              <a:rPr lang="nb-NO" sz="2400" dirty="0"/>
              <a:t>Problemer med daglige gjøremål  </a:t>
            </a:r>
          </a:p>
          <a:p>
            <a:pPr>
              <a:defRPr/>
            </a:pPr>
            <a:r>
              <a:rPr lang="nb-NO" sz="2400" dirty="0"/>
              <a:t>Svikt i planleggingsevne</a:t>
            </a:r>
          </a:p>
          <a:p>
            <a:pPr>
              <a:defRPr/>
            </a:pPr>
            <a:r>
              <a:rPr lang="nb-NO" sz="2400" dirty="0"/>
              <a:t>Redusert orienteringsevne</a:t>
            </a:r>
          </a:p>
          <a:p>
            <a:pPr>
              <a:defRPr/>
            </a:pPr>
            <a:r>
              <a:rPr lang="nb-NO" sz="2400" dirty="0"/>
              <a:t>Personlighetsendring </a:t>
            </a:r>
          </a:p>
        </p:txBody>
      </p:sp>
      <p:pic>
        <p:nvPicPr>
          <p:cNvPr id="7172" name="Plassholder for innhold 3">
            <a:extLst>
              <a:ext uri="{FF2B5EF4-FFF2-40B4-BE49-F238E27FC236}">
                <a16:creationId xmlns:a16="http://schemas.microsoft.com/office/drawing/2014/main" id="{5ADC89EB-66B3-4EB1-AF1D-FB119E541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86" y="1631417"/>
            <a:ext cx="5606156" cy="400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36AC4F7-C737-4423-A293-0A56FC13FF3F}"/>
              </a:ext>
            </a:extLst>
          </p:cNvPr>
          <p:cNvSpPr txBox="1">
            <a:spLocks/>
          </p:cNvSpPr>
          <p:nvPr/>
        </p:nvSpPr>
        <p:spPr bwMode="auto">
          <a:xfrm>
            <a:off x="838200" y="1825625"/>
            <a:ext cx="52006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Vanligste demenssykdom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Redusert hukommelse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Svikt i annen tankemessig funksjon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Endring av atferd, følelser eller motivasjon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Problemer med praktiske oppgaver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sp>
        <p:nvSpPr>
          <p:cNvPr id="9219" name="Tittel 3">
            <a:extLst>
              <a:ext uri="{FF2B5EF4-FFF2-40B4-BE49-F238E27FC236}">
                <a16:creationId xmlns:a16="http://schemas.microsoft.com/office/drawing/2014/main" id="{1004A4A1-4B4C-4235-901D-00CF92FB1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Alzheimers sykdom</a:t>
            </a:r>
          </a:p>
        </p:txBody>
      </p:sp>
      <p:pic>
        <p:nvPicPr>
          <p:cNvPr id="9220" name="Bilde 4">
            <a:extLst>
              <a:ext uri="{FF2B5EF4-FFF2-40B4-BE49-F238E27FC236}">
                <a16:creationId xmlns:a16="http://schemas.microsoft.com/office/drawing/2014/main" id="{A6647DDB-4A5A-48D6-A58D-180927FD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2" y="2000555"/>
            <a:ext cx="4572000" cy="304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4">
            <a:extLst>
              <a:ext uri="{FF2B5EF4-FFF2-40B4-BE49-F238E27FC236}">
                <a16:creationId xmlns:a16="http://schemas.microsoft.com/office/drawing/2014/main" id="{16144089-A79A-438B-BC4B-AB930E139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nb-NO" altLang="nb-NO" sz="3600" b="1" dirty="0"/>
              <a:t>Hva gjør Nasjonalforeningen for folkehelsen?</a:t>
            </a:r>
          </a:p>
        </p:txBody>
      </p:sp>
      <p:sp>
        <p:nvSpPr>
          <p:cNvPr id="21507" name="Plassholder for innhold 4">
            <a:extLst>
              <a:ext uri="{FF2B5EF4-FFF2-40B4-BE49-F238E27FC236}">
                <a16:creationId xmlns:a16="http://schemas.microsoft.com/office/drawing/2014/main" id="{3B1F1039-2A85-4FA1-A1DD-B34E00BF55A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/>
            <a:r>
              <a:rPr lang="nb-NO" altLang="nb-NO" sz="2000" dirty="0"/>
              <a:t> </a:t>
            </a:r>
            <a:r>
              <a:rPr lang="nb-NO" altLang="nb-NO" sz="2400" dirty="0"/>
              <a:t>Demensforskningsprogrammet </a:t>
            </a:r>
          </a:p>
          <a:p>
            <a:pPr marL="0" indent="0"/>
            <a:r>
              <a:rPr lang="nb-NO" altLang="nb-NO" sz="2400" dirty="0"/>
              <a:t> Demenslinjen</a:t>
            </a:r>
          </a:p>
          <a:p>
            <a:pPr marL="0" indent="0"/>
            <a:r>
              <a:rPr lang="nb-NO" altLang="nb-NO" sz="2400" dirty="0"/>
              <a:t> Møteplasser i lokalmiljø</a:t>
            </a:r>
          </a:p>
          <a:p>
            <a:pPr marL="0" indent="0"/>
            <a:r>
              <a:rPr lang="nb-NO" altLang="nb-NO" sz="2400" dirty="0"/>
              <a:t> Samtalegrupper og pårørendeskoler</a:t>
            </a:r>
          </a:p>
          <a:p>
            <a:pPr marL="0" indent="0"/>
            <a:r>
              <a:rPr lang="nb-NO" altLang="nb-NO" sz="2400" dirty="0"/>
              <a:t> Trivselstiltak i nærmiljøene</a:t>
            </a:r>
          </a:p>
          <a:p>
            <a:pPr marL="0" indent="0"/>
            <a:r>
              <a:rPr lang="nb-NO" altLang="nb-NO" sz="2400" dirty="0"/>
              <a:t> Informasjon og holdningsarbeid</a:t>
            </a:r>
          </a:p>
          <a:p>
            <a:pPr marL="0" indent="0"/>
            <a:r>
              <a:rPr lang="nb-NO" altLang="nb-NO" sz="2400" dirty="0"/>
              <a:t> Politisk påvirkningsarbeid</a:t>
            </a:r>
          </a:p>
          <a:p>
            <a:pPr marL="0" indent="0"/>
            <a:r>
              <a:rPr lang="nb-NO" altLang="nb-NO" sz="2400" dirty="0"/>
              <a:t> Aktivitetsvenn</a:t>
            </a:r>
          </a:p>
          <a:p>
            <a:pPr marL="0" indent="0"/>
            <a:r>
              <a:rPr lang="nb-NO" altLang="nb-NO" sz="2400" dirty="0"/>
              <a:t> Likepersoner</a:t>
            </a:r>
          </a:p>
          <a:p>
            <a:pPr marL="0" indent="0"/>
            <a:endParaRPr lang="nb-NO" altLang="nb-NO" sz="2000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A408FA2-E81A-4163-A3BB-41D38E3E7E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21508" name="Plassholder for innhold 2">
            <a:extLst>
              <a:ext uri="{FF2B5EF4-FFF2-40B4-BE49-F238E27FC236}">
                <a16:creationId xmlns:a16="http://schemas.microsoft.com/office/drawing/2014/main" id="{C2B89EA3-379D-47EF-BD75-8A9FBF9F5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0159"/>
            <a:ext cx="5161385" cy="344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4">
            <a:extLst>
              <a:ext uri="{FF2B5EF4-FFF2-40B4-BE49-F238E27FC236}">
                <a16:creationId xmlns:a16="http://schemas.microsoft.com/office/drawing/2014/main" id="{2BFAEDA0-58A9-4F62-AD45-7BA512B16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dirty="0"/>
              <a:t>Våre mål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7D6789B-1635-4D4C-B8E6-AD38AD2CE1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altLang="nb-NO" sz="2400" dirty="0"/>
              <a:t>En bedre hverdag med flere gode    øyeblikk for alle som er berørt av demens</a:t>
            </a:r>
          </a:p>
          <a:p>
            <a:r>
              <a:rPr lang="nb-NO" altLang="nb-NO" sz="2400" dirty="0"/>
              <a:t>Bidra til samfunnets evne til å møte en sterk økning i antallet som får demens</a:t>
            </a:r>
          </a:p>
          <a:p>
            <a:r>
              <a:rPr lang="nb-NO" altLang="nb-NO" sz="2400" dirty="0"/>
              <a:t>Et mer demensvennlig samfunn</a:t>
            </a:r>
          </a:p>
          <a:p>
            <a:r>
              <a:rPr lang="nb-NO" altLang="nb-NO" sz="2400" dirty="0"/>
              <a:t>Mer forskning slik at vi løser demensgåten og finner en kur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35BDB7-DF8B-417C-9ADF-5D74A76FE5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3556" name="Plassholder for innhold 3">
            <a:extLst>
              <a:ext uri="{FF2B5EF4-FFF2-40B4-BE49-F238E27FC236}">
                <a16:creationId xmlns:a16="http://schemas.microsoft.com/office/drawing/2014/main" id="{F03770AF-5B93-4738-AAF0-99EB63F0C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4"/>
            <a:ext cx="5194742" cy="345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859" t="25945" b="2995"/>
          <a:stretch/>
        </p:blipFill>
        <p:spPr>
          <a:xfrm>
            <a:off x="0" y="0"/>
            <a:ext cx="12192000" cy="5835192"/>
          </a:xfrm>
          <a:prstGeom prst="rect">
            <a:avLst/>
          </a:prstGeom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0" y="4622578"/>
            <a:ext cx="12380536" cy="1212614"/>
          </a:xfrm>
          <a:prstGeom prst="rect">
            <a:avLst/>
          </a:prstGeom>
          <a:solidFill>
            <a:srgbClr val="EAEAEA">
              <a:alpha val="34902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00" b="1" dirty="0"/>
              <a:t>Å få diagnosen</a:t>
            </a:r>
          </a:p>
          <a:p>
            <a:r>
              <a:rPr lang="nb-N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demens</a:t>
            </a:r>
          </a:p>
        </p:txBody>
      </p:sp>
    </p:spTree>
    <p:extLst>
      <p:ext uri="{BB962C8B-B14F-4D97-AF65-F5344CB8AC3E}">
        <p14:creationId xmlns:p14="http://schemas.microsoft.com/office/powerpoint/2010/main" val="154802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4">
            <a:extLst>
              <a:ext uri="{FF2B5EF4-FFF2-40B4-BE49-F238E27FC236}">
                <a16:creationId xmlns:a16="http://schemas.microsoft.com/office/drawing/2014/main" id="{7760833A-539C-4C12-A557-3601FEDB3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Å få en demensdiagnose</a:t>
            </a:r>
          </a:p>
        </p:txBody>
      </p:sp>
      <p:sp>
        <p:nvSpPr>
          <p:cNvPr id="17411" name="Plassholder for innhold 2">
            <a:extLst>
              <a:ext uri="{FF2B5EF4-FFF2-40B4-BE49-F238E27FC236}">
                <a16:creationId xmlns:a16="http://schemas.microsoft.com/office/drawing/2014/main" id="{5ABF77FB-15FF-44A8-95D4-31984894825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b-NO" altLang="nb-NO" sz="2400" dirty="0"/>
              <a:t> Bekymring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Frykt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Sorg/Tap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Depresjon 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Tap av selvrespekt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Men også lettelse!</a:t>
            </a:r>
          </a:p>
          <a:p>
            <a:pPr marL="0" indent="0">
              <a:lnSpc>
                <a:spcPct val="150000"/>
              </a:lnSpc>
            </a:pPr>
            <a:endParaRPr lang="nb-NO" altLang="nb-NO" sz="2400" dirty="0"/>
          </a:p>
          <a:p>
            <a:pPr marL="0" indent="0"/>
            <a:endParaRPr lang="nb-NO" alt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3B77BF5-95A1-4CA6-967A-5773179EF9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7412" name="Plassholder for innhold 8">
            <a:extLst>
              <a:ext uri="{FF2B5EF4-FFF2-40B4-BE49-F238E27FC236}">
                <a16:creationId xmlns:a16="http://schemas.microsoft.com/office/drawing/2014/main" id="{C4D1A7A2-F5E8-4195-847A-3C58C4579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25628"/>
            <a:ext cx="5280891" cy="35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5">
            <a:extLst>
              <a:ext uri="{FF2B5EF4-FFF2-40B4-BE49-F238E27FC236}">
                <a16:creationId xmlns:a16="http://schemas.microsoft.com/office/drawing/2014/main" id="{BE248329-EEFC-4D36-9DA0-393A770A0D6B}"/>
              </a:ext>
            </a:extLst>
          </p:cNvPr>
          <p:cNvSpPr txBox="1">
            <a:spLocks/>
          </p:cNvSpPr>
          <p:nvPr/>
        </p:nvSpPr>
        <p:spPr bwMode="auto">
          <a:xfrm>
            <a:off x="936100" y="1690690"/>
            <a:ext cx="450259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Finne eventuelle andre årsaker til hukommelsessvikt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Prøve ut medisin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Få riktig informasjon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Tilrettelegge hverdagen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Døråpner til hjelpeapparatet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Planlegge fremtiden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15364" name="Tittel 3">
            <a:extLst>
              <a:ext uri="{FF2B5EF4-FFF2-40B4-BE49-F238E27FC236}">
                <a16:creationId xmlns:a16="http://schemas.microsoft.com/office/drawing/2014/main" id="{C3DAEDBE-7D67-49E2-B5F6-CFA00DFBB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Hvorfor er diagnose viktig?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4F0E241-4D1C-402A-840F-D7E7F14C8F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Picture 2" descr="X:\Innsats for andre\Bilder\bakgrunn_forsker_ny.jpg">
            <a:extLst>
              <a:ext uri="{FF2B5EF4-FFF2-40B4-BE49-F238E27FC236}">
                <a16:creationId xmlns:a16="http://schemas.microsoft.com/office/drawing/2014/main" id="{E7CBA88E-D99B-4126-9510-0900CAB0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574" r="6743" b="761"/>
          <a:stretch/>
        </p:blipFill>
        <p:spPr bwMode="auto">
          <a:xfrm>
            <a:off x="6172200" y="1825625"/>
            <a:ext cx="5181601" cy="39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1D784C513B4644AC5A52943BEAA485" ma:contentTypeVersion="10" ma:contentTypeDescription="Opprett et nytt dokument." ma:contentTypeScope="" ma:versionID="8c7b012882a15b3f266aa9e382617905">
  <xsd:schema xmlns:xsd="http://www.w3.org/2001/XMLSchema" xmlns:xs="http://www.w3.org/2001/XMLSchema" xmlns:p="http://schemas.microsoft.com/office/2006/metadata/properties" xmlns:ns2="eec9ae42-e074-4e9f-b25d-117adddfac5a" xmlns:ns3="042c1d49-8a0b-4f62-bc9f-9627e898214b" targetNamespace="http://schemas.microsoft.com/office/2006/metadata/properties" ma:root="true" ma:fieldsID="2b75850da131bd81b1281a8784e372d5" ns2:_="" ns3:_="">
    <xsd:import namespace="eec9ae42-e074-4e9f-b25d-117adddfac5a"/>
    <xsd:import namespace="042c1d49-8a0b-4f62-bc9f-9627e89821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9ae42-e074-4e9f-b25d-117adddfac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c1d49-8a0b-4f62-bc9f-9627e8982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294E7C-0AB4-4095-9875-FC895DC1EF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692545-8C8D-4E66-9753-38201D523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9ae42-e074-4e9f-b25d-117adddfac5a"/>
    <ds:schemaRef ds:uri="042c1d49-8a0b-4f62-bc9f-9627e89821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55D29F-4206-492D-A3F8-AC26BF03C8AE}">
  <ds:schemaRefs>
    <ds:schemaRef ds:uri="eec9ae42-e074-4e9f-b25d-117adddfac5a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042c1d49-8a0b-4f62-bc9f-9627e898214b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477</Words>
  <Application>Microsoft Office PowerPoint</Application>
  <PresentationFormat>Widescreen</PresentationFormat>
  <Paragraphs>97</Paragraphs>
  <Slides>16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Office-tema</vt:lpstr>
      <vt:lpstr>PowerPoint-presentasjon</vt:lpstr>
      <vt:lpstr>Demens – en folkehelseutfordring</vt:lpstr>
      <vt:lpstr>Hva er demens?</vt:lpstr>
      <vt:lpstr>Alzheimers sykdom</vt:lpstr>
      <vt:lpstr>Hva gjør Nasjonalforeningen for folkehelsen?</vt:lpstr>
      <vt:lpstr>Våre mål</vt:lpstr>
      <vt:lpstr>PowerPoint-presentasjon</vt:lpstr>
      <vt:lpstr>Å få en demensdiagnose</vt:lpstr>
      <vt:lpstr>Hvorfor er diagnose viktig?</vt:lpstr>
      <vt:lpstr>PowerPoint-presentasjon</vt:lpstr>
      <vt:lpstr>Demensforskningsprogrammet</vt:lpstr>
      <vt:lpstr>Hvilke andre spørsmål forskerne vil finne svar på</vt:lpstr>
      <vt:lpstr>PowerPoint-presentasjon</vt:lpstr>
      <vt:lpstr>Hva dere kan gjøre</vt:lpstr>
      <vt:lpstr>PowerPoint-presentasjon</vt:lpstr>
      <vt:lpstr>Få råd fra fagfolk om demens - eller om du trenger noen å snakke med om demens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Sissel Rygnestad Waagaard</dc:creator>
  <cp:lastModifiedBy>Lene Haugerud</cp:lastModifiedBy>
  <cp:revision>9</cp:revision>
  <dcterms:created xsi:type="dcterms:W3CDTF">2021-05-10T08:13:32Z</dcterms:created>
  <dcterms:modified xsi:type="dcterms:W3CDTF">2024-08-16T13:09:07Z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0x010100121D784C513B4644AC5A52943BEAA485</vt:lpwstr>
  </property>
</Properties>
</file>