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80" r:id="rId5"/>
    <p:sldId id="263" r:id="rId6"/>
    <p:sldId id="264" r:id="rId7"/>
    <p:sldId id="265" r:id="rId8"/>
    <p:sldId id="281" r:id="rId9"/>
    <p:sldId id="282" r:id="rId10"/>
    <p:sldId id="285" r:id="rId11"/>
    <p:sldId id="284" r:id="rId12"/>
    <p:sldId id="266" r:id="rId13"/>
    <p:sldId id="268" r:id="rId14"/>
    <p:sldId id="267" r:id="rId15"/>
    <p:sldId id="269" r:id="rId16"/>
    <p:sldId id="270" r:id="rId17"/>
    <p:sldId id="271" r:id="rId18"/>
    <p:sldId id="272" r:id="rId19"/>
    <p:sldId id="273" r:id="rId20"/>
    <p:sldId id="274" r:id="rId21"/>
    <p:sldId id="275" r:id="rId22"/>
    <p:sldId id="256" r:id="rId2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7FDB38-36F4-4B43-8A84-9392F8F7B8A1}" v="31" dt="2025-03-03T10:14:29.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2FE08-8FA6-4299-BF9A-4624E89AC795}" type="datetimeFigureOut">
              <a:rPr lang="nb-NO" smtClean="0"/>
              <a:t>03.03.2025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A8777-ED1D-4D9F-816C-2445D4E35EC2}" type="slidenum">
              <a:rPr lang="nb-NO" smtClean="0"/>
              <a:t>‹#›</a:t>
            </a:fld>
            <a:endParaRPr lang="nb-NO"/>
          </a:p>
        </p:txBody>
      </p:sp>
    </p:spTree>
    <p:extLst>
      <p:ext uri="{BB962C8B-B14F-4D97-AF65-F5344CB8AC3E}">
        <p14:creationId xmlns:p14="http://schemas.microsoft.com/office/powerpoint/2010/main" val="1334384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nasjonalforeningen.no/demens/ulike-typer-demens/vaskular-demens/" TargetMode="External"/><Relationship Id="rId3" Type="http://schemas.openxmlformats.org/officeDocument/2006/relationships/hyperlink" Target="https://nasjonalforeningen.no/demens/ulike-typer-demens/parkinsons-og-demens/" TargetMode="External"/><Relationship Id="rId7" Type="http://schemas.openxmlformats.org/officeDocument/2006/relationships/hyperlink" Target="https://nasjonalforeningen.no/hjerte-og-kar/ulike-hjertesykdommer/hjerneslag/"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nasjonalforeningen.no/hjerte-og-kar/hoyt-kolesterol/" TargetMode="External"/><Relationship Id="rId11" Type="http://schemas.openxmlformats.org/officeDocument/2006/relationships/hyperlink" Target="https://nasjonalforeningen.no/demens/ulike-typer-demens/alzheimers-sykdom/" TargetMode="External"/><Relationship Id="rId5" Type="http://schemas.openxmlformats.org/officeDocument/2006/relationships/hyperlink" Target="https://nasjonalforeningen.no/hjerte-og-kar/hoyt-blodtrykk/" TargetMode="External"/><Relationship Id="rId10" Type="http://schemas.openxmlformats.org/officeDocument/2006/relationships/hyperlink" Target="https://www.helsenorge.no/trening-og-fysisk-aktivitet/rad-om-fysisk-aktivitet/" TargetMode="External"/><Relationship Id="rId4" Type="http://schemas.openxmlformats.org/officeDocument/2006/relationships/hyperlink" Target="https://nasjonalforeningen.no/hjerte-og-kar/" TargetMode="External"/><Relationship Id="rId9" Type="http://schemas.openxmlformats.org/officeDocument/2006/relationships/hyperlink" Target="https://www.helsenorge.no/kosthold-og-ernaring/kostrad/helsedirektoratets-kostrad/"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imeo.com/50708509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fasi.no/2020/04/27/primaer-progressiv-afasi-pp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asjonalforeningen.no/demens/ulike-typer-demens/demens-med-lewy-legemer/"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nasjonalforeningen.no/demens/" TargetMode="External"/><Relationship Id="rId4" Type="http://schemas.openxmlformats.org/officeDocument/2006/relationships/hyperlink" Target="https://nasjonalforeningen.no/demens/ulike-typer-demens/alzheimers-sykdo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cs typeface="Calibri"/>
            </a:endParaRPr>
          </a:p>
        </p:txBody>
      </p:sp>
      <p:sp>
        <p:nvSpPr>
          <p:cNvPr id="4" name="Plassholder for lysbildenummer 3"/>
          <p:cNvSpPr>
            <a:spLocks noGrp="1"/>
          </p:cNvSpPr>
          <p:nvPr>
            <p:ph type="sldNum" sz="quarter" idx="5"/>
          </p:nvPr>
        </p:nvSpPr>
        <p:spPr/>
        <p:txBody>
          <a:bodyPr/>
          <a:lstStyle/>
          <a:p>
            <a:fld id="{E02FB57C-72EB-4207-AAE9-C62071095EDE}" type="slidenum">
              <a:rPr lang="nb-NO"/>
              <a:t>1</a:t>
            </a:fld>
            <a:endParaRPr lang="nb-NO"/>
          </a:p>
        </p:txBody>
      </p:sp>
    </p:spTree>
    <p:extLst>
      <p:ext uri="{BB962C8B-B14F-4D97-AF65-F5344CB8AC3E}">
        <p14:creationId xmlns:p14="http://schemas.microsoft.com/office/powerpoint/2010/main" val="652255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ssholder for lysbilde 1">
            <a:extLst>
              <a:ext uri="{FF2B5EF4-FFF2-40B4-BE49-F238E27FC236}">
                <a16:creationId xmlns:a16="http://schemas.microsoft.com/office/drawing/2014/main" id="{8323FEDE-5B23-4224-9633-8F3E2EC23192}"/>
              </a:ext>
            </a:extLst>
          </p:cNvPr>
          <p:cNvSpPr>
            <a:spLocks noGrp="1" noRot="1" noChangeAspect="1" noTextEdit="1"/>
          </p:cNvSpPr>
          <p:nvPr>
            <p:ph type="sldImg"/>
          </p:nvPr>
        </p:nvSpPr>
        <p:spPr>
          <a:xfrm>
            <a:off x="685800" y="1143000"/>
            <a:ext cx="5486400" cy="3086100"/>
          </a:xfrm>
          <a:ln>
            <a:solidFill>
              <a:srgbClr val="000000"/>
            </a:solidFill>
            <a:miter lim="800000"/>
            <a:headEnd/>
            <a:tailEnd/>
          </a:ln>
        </p:spPr>
      </p:sp>
      <p:sp>
        <p:nvSpPr>
          <p:cNvPr id="16387" name="Plassholder for notater 2">
            <a:extLst>
              <a:ext uri="{FF2B5EF4-FFF2-40B4-BE49-F238E27FC236}">
                <a16:creationId xmlns:a16="http://schemas.microsoft.com/office/drawing/2014/main" id="{A51F17A1-FAB1-4EA0-8E94-65A4C9519A95}"/>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nb-NO" b="0" i="0">
                <a:solidFill>
                  <a:srgbClr val="2C2A29"/>
                </a:solidFill>
                <a:effectLst/>
                <a:latin typeface="GtFlexa"/>
              </a:rPr>
              <a:t>Dersom du er bekymret for om du selv eller noen nær deg kan ha demens, bør fastlegen kontaktes. Det er viktig å få stilt en diagnose, uansett om symptomene skyldes demens eller annen sykdom.</a:t>
            </a:r>
          </a:p>
          <a:p>
            <a:pPr algn="l"/>
            <a:r>
              <a:rPr lang="nb-NO" b="0" i="0">
                <a:solidFill>
                  <a:srgbClr val="2C2A29"/>
                </a:solidFill>
                <a:effectLst/>
                <a:latin typeface="GtAmerica"/>
              </a:rPr>
              <a:t>Demens har ofte vage og uklare </a:t>
            </a:r>
            <a:r>
              <a:rPr lang="nb-NO" altLang="nb-NO"/>
              <a:t>symptomer i tidlig fase </a:t>
            </a:r>
            <a:r>
              <a:rPr lang="nb-NO" b="0" i="0">
                <a:solidFill>
                  <a:srgbClr val="2C2A29"/>
                </a:solidFill>
                <a:effectLst/>
                <a:latin typeface="GtAmerica"/>
              </a:rPr>
              <a:t>av sykdommen. Mange går lenge og kjenner at noe er galt, og bekymrer seg over endringene, uten å forstå hva årsaken kan være.</a:t>
            </a:r>
          </a:p>
          <a:p>
            <a:pPr eaLnBrk="1" hangingPunct="1">
              <a:spcBef>
                <a:spcPct val="0"/>
              </a:spcBef>
            </a:pPr>
            <a:r>
              <a:rPr lang="nb-NO" altLang="nb-NO"/>
              <a:t> </a:t>
            </a:r>
          </a:p>
        </p:txBody>
      </p:sp>
      <p:sp>
        <p:nvSpPr>
          <p:cNvPr id="16388" name="Plassholder for lysbildenummer 3">
            <a:extLst>
              <a:ext uri="{FF2B5EF4-FFF2-40B4-BE49-F238E27FC236}">
                <a16:creationId xmlns:a16="http://schemas.microsoft.com/office/drawing/2014/main" id="{E3A6FB5A-171A-43B9-BBBC-1CB33A11B937}"/>
              </a:ext>
            </a:extLst>
          </p:cNvPr>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fld id="{99AF6A6E-81DE-47BE-8F15-4966FA9A89B9}" type="slidenum">
              <a:rPr lang="nb-NO" altLang="nb-NO" sz="2400">
                <a:solidFill>
                  <a:schemeClr val="tx1"/>
                </a:solidFill>
                <a:latin typeface="Arial" panose="020B0604020202020204" pitchFamily="34" charset="0"/>
              </a:rPr>
              <a:pPr>
                <a:spcBef>
                  <a:spcPct val="0"/>
                </a:spcBef>
                <a:buClrTx/>
                <a:buSzTx/>
                <a:buFontTx/>
                <a:buNone/>
              </a:pPr>
              <a:t>10</a:t>
            </a:fld>
            <a:endParaRPr lang="nb-NO" altLang="nb-NO" sz="2400">
              <a:solidFill>
                <a:schemeClr val="tx1"/>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ssholder for lysbilde 1">
            <a:extLst>
              <a:ext uri="{FF2B5EF4-FFF2-40B4-BE49-F238E27FC236}">
                <a16:creationId xmlns:a16="http://schemas.microsoft.com/office/drawing/2014/main" id="{B21EEDB9-27DE-4A18-A80A-52C8789E2CD3}"/>
              </a:ext>
            </a:extLst>
          </p:cNvPr>
          <p:cNvSpPr>
            <a:spLocks noGrp="1" noRot="1" noChangeAspect="1" noTextEdit="1"/>
          </p:cNvSpPr>
          <p:nvPr>
            <p:ph type="sldImg"/>
          </p:nvPr>
        </p:nvSpPr>
        <p:spPr>
          <a:xfrm>
            <a:off x="685800" y="1143000"/>
            <a:ext cx="5486400" cy="3086100"/>
          </a:xfrm>
          <a:ln>
            <a:solidFill>
              <a:srgbClr val="000000"/>
            </a:solidFill>
            <a:miter lim="800000"/>
            <a:headEnd/>
            <a:tailEnd/>
          </a:ln>
        </p:spPr>
      </p:sp>
      <p:sp>
        <p:nvSpPr>
          <p:cNvPr id="14339" name="Plassholder for notater 2">
            <a:extLst>
              <a:ext uri="{FF2B5EF4-FFF2-40B4-BE49-F238E27FC236}">
                <a16:creationId xmlns:a16="http://schemas.microsoft.com/office/drawing/2014/main" id="{B275C968-1CA8-49A9-8363-E8E486DC450C}"/>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algn="l"/>
            <a:r>
              <a:rPr lang="nb-NO" b="0" i="0">
                <a:solidFill>
                  <a:srgbClr val="2C2A29"/>
                </a:solidFill>
                <a:effectLst/>
                <a:latin typeface="GtAmerica"/>
              </a:rPr>
              <a:t>Faktorene overfor er påvirkbare risikofaktor for demens på befolkningsnivå, ifølge </a:t>
            </a:r>
            <a:r>
              <a:rPr lang="nb-NO" b="0" i="0" err="1">
                <a:solidFill>
                  <a:srgbClr val="2C2A29"/>
                </a:solidFill>
                <a:effectLst/>
                <a:latin typeface="GtAmerica"/>
              </a:rPr>
              <a:t>Lancet</a:t>
            </a:r>
            <a:r>
              <a:rPr lang="nb-NO" b="0" i="0">
                <a:solidFill>
                  <a:srgbClr val="2C2A29"/>
                </a:solidFill>
                <a:effectLst/>
                <a:latin typeface="GtAmerica"/>
              </a:rPr>
              <a:t>-kommisjonen (internasjonal kommisjon for global helse). Demens kan ramme alle, og det er komplekse årsaker til at noen får, mens andre ikke får demens. Forskningen som ligger til grunn for å kartlegge risikofaktorer gjelder på </a:t>
            </a:r>
            <a:r>
              <a:rPr lang="nb-NO" b="1" i="0">
                <a:solidFill>
                  <a:srgbClr val="2C2A29"/>
                </a:solidFill>
                <a:effectLst/>
                <a:latin typeface="GtAmerica"/>
              </a:rPr>
              <a:t>gruppenivå</a:t>
            </a:r>
            <a:r>
              <a:rPr lang="nb-NO" b="0" i="0">
                <a:solidFill>
                  <a:srgbClr val="2C2A29"/>
                </a:solidFill>
                <a:effectLst/>
                <a:latin typeface="GtAmerica"/>
              </a:rPr>
              <a:t>, og ikke for hvert enkelt individ. Den viktigste selvstendige risikofaktoren for demens er høy alder. Jo høyere alder, desto større er risikoen for å utvikle demens. Sammenhengen mellom de ulike risikofaktorene og demens er lite kjent, men de kan observeres på befolkningsnivå. Det vil si at det for eksempel er mindre demens generelt i land der utdanningsnivået er høyt enn der utdanningsnivået er lavt. Likevel er det på individnivå mulig for en høyt utdannet person å få demens, det finnes det mange eksempler på. Det samme gjelder de andre risikofaktorene.</a:t>
            </a:r>
          </a:p>
          <a:p>
            <a:pPr algn="l"/>
            <a:r>
              <a:rPr lang="nb-NO" b="0" i="0">
                <a:solidFill>
                  <a:srgbClr val="2C2A29"/>
                </a:solidFill>
                <a:effectLst/>
                <a:latin typeface="GtAmerica"/>
              </a:rPr>
              <a:t>Det er sammenhenger mellom demens og </a:t>
            </a:r>
            <a:r>
              <a:rPr lang="nb-NO" b="0" i="0" u="sng">
                <a:solidFill>
                  <a:srgbClr val="2C2A29"/>
                </a:solidFill>
                <a:effectLst/>
                <a:latin typeface="GtAmerica"/>
                <a:hlinkClick r:id="rId3"/>
              </a:rPr>
              <a:t>Parkinsons sykdom</a:t>
            </a:r>
            <a:r>
              <a:rPr lang="nb-NO" b="0" i="0">
                <a:solidFill>
                  <a:srgbClr val="2C2A29"/>
                </a:solidFill>
                <a:effectLst/>
                <a:latin typeface="GtAmerica"/>
              </a:rPr>
              <a:t>, og demens og Downs syndrom. Risikofaktorer for </a:t>
            </a:r>
            <a:r>
              <a:rPr lang="nb-NO" b="0" i="0" u="sng">
                <a:solidFill>
                  <a:srgbClr val="2C2A29"/>
                </a:solidFill>
                <a:effectLst/>
                <a:latin typeface="GtAmerica"/>
                <a:hlinkClick r:id="rId4"/>
              </a:rPr>
              <a:t>hjerte- og karsykdommer</a:t>
            </a:r>
            <a:r>
              <a:rPr lang="nb-NO" b="0" i="0">
                <a:solidFill>
                  <a:srgbClr val="2C2A29"/>
                </a:solidFill>
                <a:effectLst/>
                <a:latin typeface="GtAmerica"/>
              </a:rPr>
              <a:t> har også sammenheng med demens. Disse risikofaktorene er </a:t>
            </a:r>
            <a:r>
              <a:rPr lang="nb-NO" b="0" i="0" u="sng">
                <a:solidFill>
                  <a:srgbClr val="2C2A29"/>
                </a:solidFill>
                <a:effectLst/>
                <a:latin typeface="GtAmerica"/>
                <a:hlinkClick r:id="rId5"/>
              </a:rPr>
              <a:t>høyt blodtrykk</a:t>
            </a:r>
            <a:r>
              <a:rPr lang="nb-NO" b="0" i="0">
                <a:solidFill>
                  <a:srgbClr val="2C2A29"/>
                </a:solidFill>
                <a:effectLst/>
                <a:latin typeface="GtAmerica"/>
              </a:rPr>
              <a:t>, </a:t>
            </a:r>
            <a:r>
              <a:rPr lang="nb-NO" b="0" i="0" u="sng">
                <a:solidFill>
                  <a:srgbClr val="2C2A29"/>
                </a:solidFill>
                <a:effectLst/>
                <a:latin typeface="GtAmerica"/>
                <a:hlinkClick r:id="rId6"/>
              </a:rPr>
              <a:t>høye kolesterolverdier</a:t>
            </a:r>
            <a:r>
              <a:rPr lang="nb-NO" b="0" i="0">
                <a:solidFill>
                  <a:srgbClr val="2C2A29"/>
                </a:solidFill>
                <a:effectLst/>
                <a:latin typeface="GtAmerica"/>
              </a:rPr>
              <a:t> og diabetes. Det er en klar sammenheng mellom </a:t>
            </a:r>
            <a:r>
              <a:rPr lang="nb-NO" b="0" i="0" u="sng">
                <a:solidFill>
                  <a:srgbClr val="2C2A29"/>
                </a:solidFill>
                <a:effectLst/>
                <a:latin typeface="GtAmerica"/>
                <a:hlinkClick r:id="rId7"/>
              </a:rPr>
              <a:t>hjerneslag</a:t>
            </a:r>
            <a:r>
              <a:rPr lang="nb-NO" b="0" i="0">
                <a:solidFill>
                  <a:srgbClr val="2C2A29"/>
                </a:solidFill>
                <a:effectLst/>
                <a:latin typeface="GtAmerica"/>
              </a:rPr>
              <a:t> og utviklingen av både </a:t>
            </a:r>
            <a:r>
              <a:rPr lang="nb-NO" b="0" i="0" u="sng">
                <a:solidFill>
                  <a:srgbClr val="2C2A29"/>
                </a:solidFill>
                <a:effectLst/>
                <a:latin typeface="GtAmerica"/>
                <a:hlinkClick r:id="rId8"/>
              </a:rPr>
              <a:t>vaskulær demens</a:t>
            </a:r>
            <a:r>
              <a:rPr lang="nb-NO" b="0" i="0">
                <a:solidFill>
                  <a:srgbClr val="2C2A29"/>
                </a:solidFill>
                <a:effectLst/>
                <a:latin typeface="GtAmerica"/>
              </a:rPr>
              <a:t> og Alzheimers sykdom.</a:t>
            </a:r>
          </a:p>
          <a:p>
            <a:pPr algn="l"/>
            <a:r>
              <a:rPr lang="nb-NO" b="0" i="0">
                <a:solidFill>
                  <a:srgbClr val="2C2A29"/>
                </a:solidFill>
                <a:effectLst/>
                <a:latin typeface="GtAmerica"/>
              </a:rPr>
              <a:t>Nasjonalforeningen for folkehelsen anbefaler å følge </a:t>
            </a:r>
            <a:r>
              <a:rPr lang="nb-NO" b="0" i="0" u="sng">
                <a:solidFill>
                  <a:srgbClr val="2C2A29"/>
                </a:solidFill>
                <a:effectLst/>
                <a:latin typeface="GtAmerica"/>
                <a:hlinkClick r:id="rId9"/>
              </a:rPr>
              <a:t>helsemyndighetens råd om kosthold</a:t>
            </a:r>
            <a:r>
              <a:rPr lang="nb-NO" b="0" i="0">
                <a:solidFill>
                  <a:srgbClr val="2C2A29"/>
                </a:solidFill>
                <a:effectLst/>
                <a:latin typeface="GtAmerica"/>
              </a:rPr>
              <a:t> og </a:t>
            </a:r>
            <a:r>
              <a:rPr lang="nb-NO" b="0" i="0" u="sng">
                <a:solidFill>
                  <a:srgbClr val="2C2A29"/>
                </a:solidFill>
                <a:effectLst/>
                <a:latin typeface="GtAmerica"/>
                <a:hlinkClick r:id="rId10"/>
              </a:rPr>
              <a:t>fysisk aktivitet</a:t>
            </a:r>
            <a:r>
              <a:rPr lang="nb-NO" b="0" i="0">
                <a:solidFill>
                  <a:srgbClr val="2C2A29"/>
                </a:solidFill>
                <a:effectLst/>
                <a:latin typeface="GtAmerica"/>
              </a:rPr>
              <a:t>, og unngå bruk av tobakk.</a:t>
            </a:r>
          </a:p>
          <a:p>
            <a:pPr algn="l"/>
            <a:r>
              <a:rPr lang="nb-NO" b="0" i="0">
                <a:solidFill>
                  <a:srgbClr val="2C2A29"/>
                </a:solidFill>
                <a:effectLst/>
                <a:latin typeface="GtAmerica"/>
              </a:rPr>
              <a:t>Forskere oppdager stadig nye gener som omtales som risikogener eller sårbarhetsgener, og som i varierende grad kan gi risiko for å utvikle </a:t>
            </a:r>
            <a:r>
              <a:rPr lang="nb-NO" b="0" i="0" u="sng">
                <a:solidFill>
                  <a:srgbClr val="2C2A29"/>
                </a:solidFill>
                <a:effectLst/>
                <a:latin typeface="GtAmerica"/>
                <a:hlinkClick r:id="rId11"/>
              </a:rPr>
              <a:t>Alzheimers sykdom</a:t>
            </a:r>
            <a:r>
              <a:rPr lang="nb-NO" b="0" i="0">
                <a:solidFill>
                  <a:srgbClr val="2C2A29"/>
                </a:solidFill>
                <a:effectLst/>
                <a:latin typeface="GtAmerica"/>
              </a:rPr>
              <a:t>. Det vi foreløpig vet, er at hvert enkelt </a:t>
            </a:r>
            <a:r>
              <a:rPr lang="nb-NO" b="0" i="0" err="1">
                <a:solidFill>
                  <a:srgbClr val="2C2A29"/>
                </a:solidFill>
                <a:effectLst/>
                <a:latin typeface="GtAmerica"/>
              </a:rPr>
              <a:t>sårbarhetsgen</a:t>
            </a:r>
            <a:r>
              <a:rPr lang="nb-NO" b="0" i="0">
                <a:solidFill>
                  <a:srgbClr val="2C2A29"/>
                </a:solidFill>
                <a:effectLst/>
                <a:latin typeface="GtAmerica"/>
              </a:rPr>
              <a:t> alene gir liten risiko for å få demens. Det er heller ikke ennå mulig å si noe eksakt om når, og eventuelt om, </a:t>
            </a:r>
            <a:r>
              <a:rPr lang="nb-NO" b="0" i="0" err="1">
                <a:solidFill>
                  <a:srgbClr val="2C2A29"/>
                </a:solidFill>
                <a:effectLst/>
                <a:latin typeface="GtAmerica"/>
              </a:rPr>
              <a:t>alzheimer</a:t>
            </a:r>
            <a:r>
              <a:rPr lang="nb-NO" b="0" i="0">
                <a:solidFill>
                  <a:srgbClr val="2C2A29"/>
                </a:solidFill>
                <a:effectLst/>
                <a:latin typeface="GtAmerica"/>
              </a:rPr>
              <a:t> debuterer.</a:t>
            </a:r>
          </a:p>
          <a:p>
            <a:pPr algn="l"/>
            <a:endParaRPr lang="nb-NO" altLang="nb-NO"/>
          </a:p>
        </p:txBody>
      </p:sp>
      <p:sp>
        <p:nvSpPr>
          <p:cNvPr id="14340" name="Plassholder for lysbildenummer 3">
            <a:extLst>
              <a:ext uri="{FF2B5EF4-FFF2-40B4-BE49-F238E27FC236}">
                <a16:creationId xmlns:a16="http://schemas.microsoft.com/office/drawing/2014/main" id="{354F2FF9-8133-4FD3-9BAF-C11E491E4200}"/>
              </a:ext>
            </a:extLst>
          </p:cNvPr>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fld id="{08F0288E-3A79-4F61-97E9-24FC451EF060}" type="slidenum">
              <a:rPr lang="nb-NO" altLang="nb-NO" sz="2400">
                <a:solidFill>
                  <a:schemeClr val="tx1"/>
                </a:solidFill>
                <a:latin typeface="Arial" panose="020B0604020202020204" pitchFamily="34" charset="0"/>
              </a:rPr>
              <a:pPr>
                <a:spcBef>
                  <a:spcPct val="0"/>
                </a:spcBef>
                <a:buClrTx/>
                <a:buSzTx/>
                <a:buFontTx/>
                <a:buNone/>
              </a:pPr>
              <a:t>11</a:t>
            </a:fld>
            <a:endParaRPr lang="nb-NO" altLang="nb-NO" sz="2400">
              <a:solidFill>
                <a:schemeClr val="tx1"/>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ssholder for lysbilde 1">
            <a:extLst>
              <a:ext uri="{FF2B5EF4-FFF2-40B4-BE49-F238E27FC236}">
                <a16:creationId xmlns:a16="http://schemas.microsoft.com/office/drawing/2014/main" id="{0EF50114-7C4E-4D0B-88B0-F454C7C07B25}"/>
              </a:ext>
            </a:extLst>
          </p:cNvPr>
          <p:cNvSpPr>
            <a:spLocks noGrp="1" noRot="1" noChangeAspect="1" noTextEdit="1"/>
          </p:cNvSpPr>
          <p:nvPr>
            <p:ph type="sldImg"/>
          </p:nvPr>
        </p:nvSpPr>
        <p:spPr>
          <a:xfrm>
            <a:off x="685800" y="1143000"/>
            <a:ext cx="5486400" cy="3086100"/>
          </a:xfrm>
          <a:ln>
            <a:solidFill>
              <a:srgbClr val="000000"/>
            </a:solidFill>
            <a:miter lim="800000"/>
            <a:headEnd/>
            <a:tailEnd/>
          </a:ln>
        </p:spPr>
      </p:sp>
      <p:sp>
        <p:nvSpPr>
          <p:cNvPr id="18435" name="Plassholder for notater 2">
            <a:extLst>
              <a:ext uri="{FF2B5EF4-FFF2-40B4-BE49-F238E27FC236}">
                <a16:creationId xmlns:a16="http://schemas.microsoft.com/office/drawing/2014/main" id="{968CBD8A-1343-49E5-B82E-8EB3B05B3030}"/>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nb-NO" b="0" i="0">
              <a:solidFill>
                <a:srgbClr val="2C2A29"/>
              </a:solidFill>
              <a:effectLst/>
              <a:latin typeface="GtFlexa"/>
            </a:endParaRPr>
          </a:p>
          <a:p>
            <a:pPr algn="l"/>
            <a:r>
              <a:rPr lang="nb-NO" b="0" i="0">
                <a:solidFill>
                  <a:srgbClr val="2C2A29"/>
                </a:solidFill>
                <a:effectLst/>
                <a:latin typeface="GtFlexa"/>
              </a:rPr>
              <a:t>Når man har fått en demensdiagnose kan mye oppleves utrygt. Det vil være både gode og mindre gode dager. Likevel er det mye man kan gjøre for å leve best mulig med sykdommen. </a:t>
            </a:r>
            <a:r>
              <a:rPr lang="nb-NO" b="0" i="0">
                <a:solidFill>
                  <a:srgbClr val="2C2A29"/>
                </a:solidFill>
                <a:effectLst/>
                <a:latin typeface="GtAmerica"/>
              </a:rPr>
              <a:t>Målet er å kunne være mest mulig selvhjulpen og trygg, uten å forandre for mye i livet sitt. God støtte fra de nærmeste og andre kan være til god hjelp. Å fortsett med aktiviteter som gir glede og gjerne prøve nye aktiviteter er lurt. Å snakke med de nærmeste og venner om hva man trenger kan gjøre dagene lettere.</a:t>
            </a:r>
          </a:p>
          <a:p>
            <a:pPr eaLnBrk="1" hangingPunct="1">
              <a:spcBef>
                <a:spcPct val="0"/>
              </a:spcBef>
            </a:pPr>
            <a:endParaRPr lang="nb-NO" altLang="nb-NO"/>
          </a:p>
        </p:txBody>
      </p:sp>
      <p:sp>
        <p:nvSpPr>
          <p:cNvPr id="18436" name="Plassholder for lysbildenummer 3">
            <a:extLst>
              <a:ext uri="{FF2B5EF4-FFF2-40B4-BE49-F238E27FC236}">
                <a16:creationId xmlns:a16="http://schemas.microsoft.com/office/drawing/2014/main" id="{4F4E58DF-BCE8-40BF-8EAC-B1E2BCE3263F}"/>
              </a:ext>
            </a:extLst>
          </p:cNvPr>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fld id="{4552A31A-D7EB-41FB-9ECC-04EE67902377}" type="slidenum">
              <a:rPr lang="nb-NO" altLang="nb-NO" sz="2400">
                <a:solidFill>
                  <a:schemeClr val="tx1"/>
                </a:solidFill>
                <a:latin typeface="Arial" panose="020B0604020202020204" pitchFamily="34" charset="0"/>
              </a:rPr>
              <a:pPr>
                <a:spcBef>
                  <a:spcPct val="0"/>
                </a:spcBef>
                <a:buClrTx/>
                <a:buSzTx/>
                <a:buFontTx/>
                <a:buNone/>
              </a:pPr>
              <a:t>12</a:t>
            </a:fld>
            <a:endParaRPr lang="nb-NO" altLang="nb-NO" sz="2400">
              <a:solidFill>
                <a:schemeClr val="tx1"/>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ssholder for lysbilde 1">
            <a:extLst>
              <a:ext uri="{FF2B5EF4-FFF2-40B4-BE49-F238E27FC236}">
                <a16:creationId xmlns:a16="http://schemas.microsoft.com/office/drawing/2014/main" id="{C355DCC7-A44E-4ACC-8F55-D776A63E2731}"/>
              </a:ext>
            </a:extLst>
          </p:cNvPr>
          <p:cNvSpPr>
            <a:spLocks noGrp="1" noRot="1" noChangeAspect="1" noTextEdit="1"/>
          </p:cNvSpPr>
          <p:nvPr>
            <p:ph type="sldImg"/>
          </p:nvPr>
        </p:nvSpPr>
        <p:spPr>
          <a:xfrm>
            <a:off x="685800" y="1143000"/>
            <a:ext cx="5486400" cy="3086100"/>
          </a:xfrm>
          <a:ln>
            <a:solidFill>
              <a:srgbClr val="000000"/>
            </a:solidFill>
            <a:miter lim="800000"/>
            <a:headEnd/>
            <a:tailEnd/>
          </a:ln>
        </p:spPr>
      </p:sp>
      <p:sp>
        <p:nvSpPr>
          <p:cNvPr id="20483" name="Plassholder for notater 2">
            <a:extLst>
              <a:ext uri="{FF2B5EF4-FFF2-40B4-BE49-F238E27FC236}">
                <a16:creationId xmlns:a16="http://schemas.microsoft.com/office/drawing/2014/main" id="{95AB8C09-DC90-49E3-A4BD-75D8DAFD3A79}"/>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b-NO" b="0" i="0">
              <a:solidFill>
                <a:srgbClr val="2C2A29"/>
              </a:solidFill>
              <a:effectLst/>
              <a:latin typeface="GtFlexa"/>
            </a:endParaRPr>
          </a:p>
          <a:p>
            <a:pPr eaLnBrk="1" hangingPunct="1">
              <a:spcBef>
                <a:spcPct val="0"/>
              </a:spcBef>
            </a:pPr>
            <a:r>
              <a:rPr lang="nb-NO" b="0" i="0">
                <a:solidFill>
                  <a:srgbClr val="2C2A29"/>
                </a:solidFill>
                <a:effectLst/>
                <a:latin typeface="GtFlexa"/>
              </a:rPr>
              <a:t>Når en i familien får demens endrer det også livet for de som står nær. Kunnskap om demens kan gjøre det lettere å takle de utfordringene som følger med sykdommen. </a:t>
            </a:r>
            <a:r>
              <a:rPr lang="nb-NO" b="0" i="0">
                <a:solidFill>
                  <a:srgbClr val="2C2A29"/>
                </a:solidFill>
                <a:effectLst/>
                <a:latin typeface="GtAmerica"/>
              </a:rPr>
              <a:t>Den du er glad i endrer seg litt og litt, og du får nye oppgaver. Det er ikke alltid så lett for pårørende å vite hvordan man skal ta vare på seg selv i en slik situasjon. Det er svært nyttig å gjøre seg kjent med det kommunale helse- og omsorgstilbudet, få en kontaktperson i kommunen og søke støtte og avlastning i tide.</a:t>
            </a:r>
          </a:p>
          <a:p>
            <a:pPr marL="0" marR="0" lvl="0" indent="0" algn="l" defTabSz="914400" rtl="0" eaLnBrk="1" fontAlgn="auto" latinLnBrk="0" hangingPunct="1">
              <a:lnSpc>
                <a:spcPct val="100000"/>
              </a:lnSpc>
              <a:spcBef>
                <a:spcPct val="0"/>
              </a:spcBef>
              <a:spcAft>
                <a:spcPts val="0"/>
              </a:spcAft>
              <a:buClrTx/>
              <a:buSzTx/>
              <a:buFontTx/>
              <a:buNone/>
              <a:tabLst/>
              <a:defRPr/>
            </a:pPr>
            <a:r>
              <a:rPr lang="nb-NO" b="0" i="0">
                <a:solidFill>
                  <a:srgbClr val="2C2A29"/>
                </a:solidFill>
                <a:effectLst/>
                <a:latin typeface="GtAmerica"/>
              </a:rPr>
              <a:t>Snakk med andre familiemedlemmer og venner om hvordan de kan yte praktisk hjelp, eller støtte deg følelsesmessig.</a:t>
            </a:r>
          </a:p>
          <a:p>
            <a:pPr eaLnBrk="1" hangingPunct="1">
              <a:spcBef>
                <a:spcPct val="0"/>
              </a:spcBef>
            </a:pPr>
            <a:endParaRPr lang="nb-NO" altLang="nb-NO"/>
          </a:p>
        </p:txBody>
      </p:sp>
      <p:sp>
        <p:nvSpPr>
          <p:cNvPr id="20484" name="Plassholder for lysbildenummer 3">
            <a:extLst>
              <a:ext uri="{FF2B5EF4-FFF2-40B4-BE49-F238E27FC236}">
                <a16:creationId xmlns:a16="http://schemas.microsoft.com/office/drawing/2014/main" id="{27D43370-7FEF-4835-A625-A966DAEAF79B}"/>
              </a:ext>
            </a:extLst>
          </p:cNvPr>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fld id="{7A04EFA8-98CC-4ACF-9F26-450B4DDB7336}" type="slidenum">
              <a:rPr lang="nb-NO" altLang="nb-NO" sz="2400">
                <a:solidFill>
                  <a:schemeClr val="tx1"/>
                </a:solidFill>
                <a:latin typeface="Arial" panose="020B0604020202020204" pitchFamily="34" charset="0"/>
              </a:rPr>
              <a:pPr>
                <a:spcBef>
                  <a:spcPct val="0"/>
                </a:spcBef>
                <a:buClrTx/>
                <a:buSzTx/>
                <a:buFontTx/>
                <a:buNone/>
              </a:pPr>
              <a:t>13</a:t>
            </a:fld>
            <a:endParaRPr lang="nb-NO" altLang="nb-NO" sz="2400">
              <a:solidFill>
                <a:schemeClr val="tx1"/>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ssholder for lysbilde 1">
            <a:extLst>
              <a:ext uri="{FF2B5EF4-FFF2-40B4-BE49-F238E27FC236}">
                <a16:creationId xmlns:a16="http://schemas.microsoft.com/office/drawing/2014/main" id="{23161DB5-0819-42F5-9E7F-5DA914844100}"/>
              </a:ext>
            </a:extLst>
          </p:cNvPr>
          <p:cNvSpPr>
            <a:spLocks noGrp="1" noRot="1" noChangeAspect="1" noTextEdit="1"/>
          </p:cNvSpPr>
          <p:nvPr>
            <p:ph type="sldImg"/>
          </p:nvPr>
        </p:nvSpPr>
        <p:spPr>
          <a:xfrm>
            <a:off x="685800" y="1143000"/>
            <a:ext cx="5486400" cy="3086100"/>
          </a:xfrm>
          <a:ln>
            <a:solidFill>
              <a:srgbClr val="000000"/>
            </a:solidFill>
            <a:miter lim="800000"/>
            <a:headEnd/>
            <a:tailEnd/>
          </a:ln>
        </p:spPr>
      </p:sp>
      <p:sp>
        <p:nvSpPr>
          <p:cNvPr id="22531" name="Plassholder for notater 2">
            <a:extLst>
              <a:ext uri="{FF2B5EF4-FFF2-40B4-BE49-F238E27FC236}">
                <a16:creationId xmlns:a16="http://schemas.microsoft.com/office/drawing/2014/main" id="{97406A54-81B0-430C-8E4D-91F4CEFDEDBF}"/>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b-NO" altLang="nb-NO"/>
          </a:p>
        </p:txBody>
      </p:sp>
      <p:sp>
        <p:nvSpPr>
          <p:cNvPr id="22532" name="Plassholder for lysbildenummer 3">
            <a:extLst>
              <a:ext uri="{FF2B5EF4-FFF2-40B4-BE49-F238E27FC236}">
                <a16:creationId xmlns:a16="http://schemas.microsoft.com/office/drawing/2014/main" id="{75363091-481F-436B-9900-0C74358319FA}"/>
              </a:ext>
            </a:extLst>
          </p:cNvPr>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fld id="{2523772D-5A74-40BE-90E7-50E3A7F527D2}" type="slidenum">
              <a:rPr lang="nb-NO" altLang="nb-NO" sz="2400">
                <a:solidFill>
                  <a:schemeClr val="tx1"/>
                </a:solidFill>
                <a:latin typeface="Arial" panose="020B0604020202020204" pitchFamily="34" charset="0"/>
              </a:rPr>
              <a:pPr>
                <a:spcBef>
                  <a:spcPct val="0"/>
                </a:spcBef>
                <a:buClrTx/>
                <a:buSzTx/>
                <a:buFontTx/>
                <a:buNone/>
              </a:pPr>
              <a:t>14</a:t>
            </a:fld>
            <a:endParaRPr lang="nb-NO" altLang="nb-NO" sz="2400">
              <a:solidFill>
                <a:schemeClr val="tx1"/>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ssholder for lysbilde 1">
            <a:extLst>
              <a:ext uri="{FF2B5EF4-FFF2-40B4-BE49-F238E27FC236}">
                <a16:creationId xmlns:a16="http://schemas.microsoft.com/office/drawing/2014/main" id="{299AD2F7-C1CB-4799-83DE-C92A08EA27DE}"/>
              </a:ext>
            </a:extLst>
          </p:cNvPr>
          <p:cNvSpPr>
            <a:spLocks noGrp="1" noRot="1" noChangeAspect="1" noTextEdit="1"/>
          </p:cNvSpPr>
          <p:nvPr>
            <p:ph type="sldImg"/>
          </p:nvPr>
        </p:nvSpPr>
        <p:spPr>
          <a:xfrm>
            <a:off x="685800" y="1143000"/>
            <a:ext cx="5486400" cy="3086100"/>
          </a:xfrm>
          <a:ln>
            <a:solidFill>
              <a:srgbClr val="000000"/>
            </a:solidFill>
            <a:miter lim="800000"/>
            <a:headEnd/>
            <a:tailEnd/>
          </a:ln>
        </p:spPr>
      </p:sp>
      <p:sp>
        <p:nvSpPr>
          <p:cNvPr id="24579" name="Plassholder for notater 2">
            <a:extLst>
              <a:ext uri="{FF2B5EF4-FFF2-40B4-BE49-F238E27FC236}">
                <a16:creationId xmlns:a16="http://schemas.microsoft.com/office/drawing/2014/main" id="{DED03678-0F60-48AD-B668-9EA4C616A5A0}"/>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b-NO" altLang="nb-NO"/>
          </a:p>
        </p:txBody>
      </p:sp>
      <p:sp>
        <p:nvSpPr>
          <p:cNvPr id="24580" name="Plassholder for lysbildenummer 3">
            <a:extLst>
              <a:ext uri="{FF2B5EF4-FFF2-40B4-BE49-F238E27FC236}">
                <a16:creationId xmlns:a16="http://schemas.microsoft.com/office/drawing/2014/main" id="{9F13CC32-9C72-4B8C-9D24-AA1D2533F9E7}"/>
              </a:ext>
            </a:extLst>
          </p:cNvPr>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fld id="{6933112D-538B-4FCF-82BF-2ED93B62A4B0}" type="slidenum">
              <a:rPr lang="nb-NO" altLang="nb-NO" sz="2400">
                <a:solidFill>
                  <a:schemeClr val="tx1"/>
                </a:solidFill>
                <a:latin typeface="Arial" panose="020B0604020202020204" pitchFamily="34" charset="0"/>
              </a:rPr>
              <a:pPr>
                <a:spcBef>
                  <a:spcPct val="0"/>
                </a:spcBef>
                <a:buClrTx/>
                <a:buSzTx/>
                <a:buFontTx/>
                <a:buNone/>
              </a:pPr>
              <a:t>15</a:t>
            </a:fld>
            <a:endParaRPr lang="nb-NO" altLang="nb-NO" sz="2400">
              <a:solidFill>
                <a:schemeClr val="tx1"/>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ssholder for lysbilde 1">
            <a:extLst>
              <a:ext uri="{FF2B5EF4-FFF2-40B4-BE49-F238E27FC236}">
                <a16:creationId xmlns:a16="http://schemas.microsoft.com/office/drawing/2014/main" id="{D5955BC8-BF97-42E9-937C-6275C12C14DA}"/>
              </a:ext>
            </a:extLst>
          </p:cNvPr>
          <p:cNvSpPr>
            <a:spLocks noGrp="1" noRot="1" noChangeAspect="1" noTextEdit="1"/>
          </p:cNvSpPr>
          <p:nvPr>
            <p:ph type="sldImg"/>
          </p:nvPr>
        </p:nvSpPr>
        <p:spPr>
          <a:xfrm>
            <a:off x="685800" y="1143000"/>
            <a:ext cx="5486400" cy="3086100"/>
          </a:xfrm>
          <a:ln>
            <a:solidFill>
              <a:srgbClr val="000000"/>
            </a:solidFill>
            <a:miter lim="800000"/>
            <a:headEnd/>
            <a:tailEnd/>
          </a:ln>
        </p:spPr>
      </p:sp>
      <p:sp>
        <p:nvSpPr>
          <p:cNvPr id="26627" name="Plassholder for notater 2">
            <a:extLst>
              <a:ext uri="{FF2B5EF4-FFF2-40B4-BE49-F238E27FC236}">
                <a16:creationId xmlns:a16="http://schemas.microsoft.com/office/drawing/2014/main" id="{98EB4DC4-CC73-4A29-9B4B-4649739D1115}"/>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b-NO" altLang="nb-NO"/>
          </a:p>
        </p:txBody>
      </p:sp>
      <p:sp>
        <p:nvSpPr>
          <p:cNvPr id="26628" name="Plassholder for lysbildenummer 3">
            <a:extLst>
              <a:ext uri="{FF2B5EF4-FFF2-40B4-BE49-F238E27FC236}">
                <a16:creationId xmlns:a16="http://schemas.microsoft.com/office/drawing/2014/main" id="{AE522B21-B530-4E0A-A696-8D35D603516C}"/>
              </a:ext>
            </a:extLst>
          </p:cNvPr>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fld id="{66A13262-C13D-49A2-8933-9BC4784A658A}" type="slidenum">
              <a:rPr lang="nb-NO" altLang="nb-NO" sz="2400">
                <a:solidFill>
                  <a:schemeClr val="tx1"/>
                </a:solidFill>
                <a:latin typeface="Arial" panose="020B0604020202020204" pitchFamily="34" charset="0"/>
              </a:rPr>
              <a:pPr>
                <a:spcBef>
                  <a:spcPct val="0"/>
                </a:spcBef>
                <a:buClrTx/>
                <a:buSzTx/>
                <a:buFontTx/>
                <a:buNone/>
              </a:pPr>
              <a:t>16</a:t>
            </a:fld>
            <a:endParaRPr lang="nb-NO" altLang="nb-NO" sz="2400">
              <a:solidFill>
                <a:schemeClr val="tx1"/>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ssholder for lysbilde 1">
            <a:extLst>
              <a:ext uri="{FF2B5EF4-FFF2-40B4-BE49-F238E27FC236}">
                <a16:creationId xmlns:a16="http://schemas.microsoft.com/office/drawing/2014/main" id="{2EDD8C0E-1FF5-4561-82BB-DEDD8DEBBE0A}"/>
              </a:ext>
            </a:extLst>
          </p:cNvPr>
          <p:cNvSpPr>
            <a:spLocks noGrp="1" noRot="1" noChangeAspect="1" noTextEdit="1"/>
          </p:cNvSpPr>
          <p:nvPr>
            <p:ph type="sldImg"/>
          </p:nvPr>
        </p:nvSpPr>
        <p:spPr>
          <a:xfrm>
            <a:off x="685800" y="1143000"/>
            <a:ext cx="5486400" cy="3086100"/>
          </a:xfrm>
          <a:ln>
            <a:solidFill>
              <a:srgbClr val="000000"/>
            </a:solidFill>
            <a:miter lim="800000"/>
            <a:headEnd/>
            <a:tailEnd/>
          </a:ln>
        </p:spPr>
      </p:sp>
      <p:sp>
        <p:nvSpPr>
          <p:cNvPr id="28675" name="Plassholder for notater 2">
            <a:extLst>
              <a:ext uri="{FF2B5EF4-FFF2-40B4-BE49-F238E27FC236}">
                <a16:creationId xmlns:a16="http://schemas.microsoft.com/office/drawing/2014/main" id="{835AE57F-D9B8-4321-9E4E-CF5BE74ECEEC}"/>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b-NO" altLang="nb-NO"/>
          </a:p>
        </p:txBody>
      </p:sp>
      <p:sp>
        <p:nvSpPr>
          <p:cNvPr id="28676" name="Plassholder for lysbildenummer 3">
            <a:extLst>
              <a:ext uri="{FF2B5EF4-FFF2-40B4-BE49-F238E27FC236}">
                <a16:creationId xmlns:a16="http://schemas.microsoft.com/office/drawing/2014/main" id="{56528AC5-A133-4D9E-A121-99761D8E2CC6}"/>
              </a:ext>
            </a:extLst>
          </p:cNvPr>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fld id="{34C19842-FC45-4CE8-86B0-8175F821399B}" type="slidenum">
              <a:rPr lang="nb-NO" altLang="nb-NO" sz="2400">
                <a:solidFill>
                  <a:schemeClr val="tx1"/>
                </a:solidFill>
                <a:latin typeface="Arial" panose="020B0604020202020204" pitchFamily="34" charset="0"/>
              </a:rPr>
              <a:pPr>
                <a:spcBef>
                  <a:spcPct val="0"/>
                </a:spcBef>
                <a:buClrTx/>
                <a:buSzTx/>
                <a:buFontTx/>
                <a:buNone/>
              </a:pPr>
              <a:t>17</a:t>
            </a:fld>
            <a:endParaRPr lang="nb-NO" altLang="nb-NO" sz="2400">
              <a:solidFill>
                <a:schemeClr val="tx1"/>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ssholder for lysbilde 1">
            <a:extLst>
              <a:ext uri="{FF2B5EF4-FFF2-40B4-BE49-F238E27FC236}">
                <a16:creationId xmlns:a16="http://schemas.microsoft.com/office/drawing/2014/main" id="{0ED21282-667C-4216-9457-49E53667D6D3}"/>
              </a:ext>
            </a:extLst>
          </p:cNvPr>
          <p:cNvSpPr>
            <a:spLocks noGrp="1" noRot="1" noChangeAspect="1" noTextEdit="1"/>
          </p:cNvSpPr>
          <p:nvPr>
            <p:ph type="sldImg"/>
          </p:nvPr>
        </p:nvSpPr>
        <p:spPr>
          <a:xfrm>
            <a:off x="685800" y="1143000"/>
            <a:ext cx="5486400" cy="3086100"/>
          </a:xfrm>
          <a:ln>
            <a:solidFill>
              <a:srgbClr val="000000"/>
            </a:solidFill>
            <a:miter lim="800000"/>
            <a:headEnd/>
            <a:tailEnd/>
          </a:ln>
        </p:spPr>
      </p:sp>
      <p:sp>
        <p:nvSpPr>
          <p:cNvPr id="30723" name="Plassholder for notater 2">
            <a:extLst>
              <a:ext uri="{FF2B5EF4-FFF2-40B4-BE49-F238E27FC236}">
                <a16:creationId xmlns:a16="http://schemas.microsoft.com/office/drawing/2014/main" id="{E0CDE396-B54A-44BE-B5E1-F3244D12B9C6}"/>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b-NO" altLang="nb-NO"/>
          </a:p>
        </p:txBody>
      </p:sp>
      <p:sp>
        <p:nvSpPr>
          <p:cNvPr id="30724" name="Plassholder for lysbildenummer 3">
            <a:extLst>
              <a:ext uri="{FF2B5EF4-FFF2-40B4-BE49-F238E27FC236}">
                <a16:creationId xmlns:a16="http://schemas.microsoft.com/office/drawing/2014/main" id="{F47C9569-8C5A-49CA-8DD5-CFC158986ABF}"/>
              </a:ext>
            </a:extLst>
          </p:cNvPr>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fld id="{BBF9519B-6A78-4F3A-B02C-523592779E81}" type="slidenum">
              <a:rPr lang="nb-NO" altLang="nb-NO" sz="2400">
                <a:solidFill>
                  <a:schemeClr val="tx1"/>
                </a:solidFill>
                <a:latin typeface="Arial" panose="020B0604020202020204" pitchFamily="34" charset="0"/>
              </a:rPr>
              <a:pPr>
                <a:spcBef>
                  <a:spcPct val="0"/>
                </a:spcBef>
                <a:buClrTx/>
                <a:buSzTx/>
                <a:buFontTx/>
                <a:buNone/>
              </a:pPr>
              <a:t>18</a:t>
            </a:fld>
            <a:endParaRPr lang="nb-NO" altLang="nb-NO" sz="2400">
              <a:solidFill>
                <a:schemeClr val="tx1"/>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lassholder for lysbilde 1">
            <a:extLst>
              <a:ext uri="{FF2B5EF4-FFF2-40B4-BE49-F238E27FC236}">
                <a16:creationId xmlns:a16="http://schemas.microsoft.com/office/drawing/2014/main" id="{8B663F12-27DE-41F8-9AF6-D070338E80FF}"/>
              </a:ext>
            </a:extLst>
          </p:cNvPr>
          <p:cNvSpPr>
            <a:spLocks noGrp="1" noRot="1" noChangeAspect="1" noTextEdit="1"/>
          </p:cNvSpPr>
          <p:nvPr>
            <p:ph type="sldImg"/>
          </p:nvPr>
        </p:nvSpPr>
        <p:spPr>
          <a:xfrm>
            <a:off x="685800" y="1143000"/>
            <a:ext cx="5486400" cy="3086100"/>
          </a:xfrm>
          <a:ln>
            <a:solidFill>
              <a:srgbClr val="000000"/>
            </a:solidFill>
            <a:miter lim="800000"/>
            <a:headEnd/>
            <a:tailEnd/>
          </a:ln>
        </p:spPr>
      </p:sp>
      <p:sp>
        <p:nvSpPr>
          <p:cNvPr id="6147" name="Plassholder for notater 2">
            <a:extLst>
              <a:ext uri="{FF2B5EF4-FFF2-40B4-BE49-F238E27FC236}">
                <a16:creationId xmlns:a16="http://schemas.microsoft.com/office/drawing/2014/main" id="{227A97A5-A4BF-4554-ABC9-6442B9AC42D7}"/>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nb-NO" altLang="nb-NO"/>
              <a:t>Demenskartet: https: //demenskartet.no , her finner man hvordan forekomsten av demens sannsynligvis vil være i de ulike kommunene frem mot 2050. Man ansl</a:t>
            </a:r>
            <a:r>
              <a:rPr lang="nb-NO" altLang="nb-NO" b="0" i="0">
                <a:solidFill>
                  <a:srgbClr val="2C2A29"/>
                </a:solidFill>
                <a:effectLst/>
                <a:latin typeface="GtAmerica"/>
              </a:rPr>
              <a:t>år at</a:t>
            </a:r>
            <a:r>
              <a:rPr lang="nb-NO" b="0" i="0">
                <a:solidFill>
                  <a:srgbClr val="2C2A29"/>
                </a:solidFill>
                <a:effectLst/>
                <a:latin typeface="GtAmerica"/>
              </a:rPr>
              <a:t> det vil være over dobbelt så mange som har demens i Norge i 2050. I dag finnes det ingen kur mot demens, men det finnes noen legemidler som kan hjelpe for noen av symptomene og det er mye som kan gjøres for å leve best mulig med sykdommen.</a:t>
            </a:r>
            <a:endParaRPr lang="nb-NO" altLang="nb-NO"/>
          </a:p>
          <a:p>
            <a:pPr eaLnBrk="1" hangingPunct="1">
              <a:spcBef>
                <a:spcPct val="0"/>
              </a:spcBef>
            </a:pPr>
            <a:endParaRPr lang="nb-NO" altLang="nb-NO"/>
          </a:p>
        </p:txBody>
      </p:sp>
      <p:sp>
        <p:nvSpPr>
          <p:cNvPr id="6148" name="Plassholder for lysbildenummer 3">
            <a:extLst>
              <a:ext uri="{FF2B5EF4-FFF2-40B4-BE49-F238E27FC236}">
                <a16:creationId xmlns:a16="http://schemas.microsoft.com/office/drawing/2014/main" id="{78D7B3B6-96AB-4805-AAF3-3800EC65FFE2}"/>
              </a:ext>
            </a:extLst>
          </p:cNvPr>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fld id="{62E647DC-B736-4F75-A43E-F5ABE2ECDC33}" type="slidenum">
              <a:rPr lang="nb-NO" altLang="nb-NO" sz="2400">
                <a:solidFill>
                  <a:schemeClr val="tx1"/>
                </a:solidFill>
                <a:latin typeface="Arial" panose="020B0604020202020204" pitchFamily="34" charset="0"/>
              </a:rPr>
              <a:pPr>
                <a:spcBef>
                  <a:spcPct val="0"/>
                </a:spcBef>
                <a:buClrTx/>
                <a:buSzTx/>
                <a:buFontTx/>
                <a:buNone/>
              </a:pPr>
              <a:t>2</a:t>
            </a:fld>
            <a:endParaRPr lang="nb-NO" altLang="nb-NO" sz="2400">
              <a:solidFill>
                <a:schemeClr val="tx1"/>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ssholder for lysbilde 1">
            <a:extLst>
              <a:ext uri="{FF2B5EF4-FFF2-40B4-BE49-F238E27FC236}">
                <a16:creationId xmlns:a16="http://schemas.microsoft.com/office/drawing/2014/main" id="{93839ECC-99E9-4B13-A557-341DF8CC1001}"/>
              </a:ext>
            </a:extLst>
          </p:cNvPr>
          <p:cNvSpPr>
            <a:spLocks noGrp="1" noRot="1" noChangeAspect="1" noTextEdit="1"/>
          </p:cNvSpPr>
          <p:nvPr>
            <p:ph type="sldImg"/>
          </p:nvPr>
        </p:nvSpPr>
        <p:spPr>
          <a:xfrm>
            <a:off x="685800" y="1143000"/>
            <a:ext cx="5486400" cy="3086100"/>
          </a:xfrm>
          <a:ln>
            <a:solidFill>
              <a:srgbClr val="000000"/>
            </a:solidFill>
            <a:miter lim="800000"/>
            <a:headEnd/>
            <a:tailEnd/>
          </a:ln>
        </p:spPr>
      </p:sp>
      <p:sp>
        <p:nvSpPr>
          <p:cNvPr id="8195" name="Plassholder for notater 2">
            <a:extLst>
              <a:ext uri="{FF2B5EF4-FFF2-40B4-BE49-F238E27FC236}">
                <a16:creationId xmlns:a16="http://schemas.microsoft.com/office/drawing/2014/main" id="{9F834B61-C1AC-4FA9-A1C7-93184D548FE7}"/>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nb-NO" altLang="nb-NO" err="1"/>
              <a:t>Evt</a:t>
            </a:r>
            <a:r>
              <a:rPr lang="nb-NO" altLang="nb-NO"/>
              <a:t> vise tegnefilmen Hva er demens først: </a:t>
            </a:r>
            <a:r>
              <a:rPr lang="nb-NO"/>
              <a:t> </a:t>
            </a:r>
            <a:r>
              <a:rPr lang="nb-NO">
                <a:hlinkClick r:id="rId3"/>
              </a:rPr>
              <a:t>https://vimeo.com/507085093</a:t>
            </a:r>
            <a:endParaRPr lang="nb-NO" b="0" i="0">
              <a:solidFill>
                <a:srgbClr val="000000"/>
              </a:solidFill>
              <a:effectLst/>
              <a:latin typeface="Aptos"/>
              <a:cs typeface="Calibri"/>
            </a:endParaRPr>
          </a:p>
          <a:p>
            <a:pPr eaLnBrk="1" hangingPunct="1">
              <a:spcBef>
                <a:spcPct val="0"/>
              </a:spcBef>
            </a:pPr>
            <a:r>
              <a:rPr lang="nb-NO" b="0" i="0">
                <a:solidFill>
                  <a:srgbClr val="2C2A29"/>
                </a:solidFill>
                <a:effectLst/>
                <a:latin typeface="GtFlexa"/>
              </a:rPr>
              <a:t>Demens er en fellesbetegnelse for forskjellige sykdommer eller skader i hjernen. Sykdommene utvikler seg over tid og fører til økende endringer i hjernen. Hukommelsesproblemer, vansker med språket, orienteringsproblemer og vanskeligheter med daglige gjøremål er vanlig.</a:t>
            </a:r>
            <a:r>
              <a:rPr lang="nb-NO" b="0" i="0">
                <a:solidFill>
                  <a:srgbClr val="000000"/>
                </a:solidFill>
                <a:effectLst/>
                <a:latin typeface="Aptos"/>
              </a:rPr>
              <a:t> </a:t>
            </a:r>
            <a:r>
              <a:rPr lang="nb-NO" b="0" i="0">
                <a:solidFill>
                  <a:srgbClr val="2C2A29"/>
                </a:solidFill>
                <a:effectLst/>
                <a:latin typeface="GtAmerica"/>
              </a:rPr>
              <a:t>Demens skyldes sykdom i hjernen, og er ikke en naturlig side ved aldring. Evnen til logisk tenkning blir påvirket og etter hvert blir det vanskelig å klare seg på egenhånd og utføre hverdagslige aktiviteter. Mange opplever endringer i humør og væremåte.</a:t>
            </a:r>
            <a:endParaRPr lang="nb-NO" altLang="nb-NO"/>
          </a:p>
        </p:txBody>
      </p:sp>
      <p:sp>
        <p:nvSpPr>
          <p:cNvPr id="8196" name="Plassholder for lysbildenummer 3">
            <a:extLst>
              <a:ext uri="{FF2B5EF4-FFF2-40B4-BE49-F238E27FC236}">
                <a16:creationId xmlns:a16="http://schemas.microsoft.com/office/drawing/2014/main" id="{B349F786-B5A7-40AB-8492-6CEBEBA3A785}"/>
              </a:ext>
            </a:extLst>
          </p:cNvPr>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fld id="{E7B2ADD0-0D2A-4B42-BD66-C72B2F766328}" type="slidenum">
              <a:rPr lang="nb-NO" altLang="nb-NO" sz="2400">
                <a:solidFill>
                  <a:schemeClr val="tx1"/>
                </a:solidFill>
                <a:latin typeface="Arial" panose="020B0604020202020204" pitchFamily="34" charset="0"/>
              </a:rPr>
              <a:pPr>
                <a:spcBef>
                  <a:spcPct val="0"/>
                </a:spcBef>
                <a:buClrTx/>
                <a:buSzTx/>
                <a:buFontTx/>
                <a:buNone/>
              </a:pPr>
              <a:t>3</a:t>
            </a:fld>
            <a:endParaRPr lang="nb-NO" altLang="nb-NO" sz="2400">
              <a:solidFill>
                <a:schemeClr val="tx1"/>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ssholder for lysbilde 1">
            <a:extLst>
              <a:ext uri="{FF2B5EF4-FFF2-40B4-BE49-F238E27FC236}">
                <a16:creationId xmlns:a16="http://schemas.microsoft.com/office/drawing/2014/main" id="{0A291F2E-3045-40ED-81F5-F521CEA6E847}"/>
              </a:ext>
            </a:extLst>
          </p:cNvPr>
          <p:cNvSpPr>
            <a:spLocks noGrp="1" noRot="1" noChangeAspect="1" noTextEdit="1"/>
          </p:cNvSpPr>
          <p:nvPr>
            <p:ph type="sldImg"/>
          </p:nvPr>
        </p:nvSpPr>
        <p:spPr>
          <a:xfrm>
            <a:off x="685800" y="1143000"/>
            <a:ext cx="5486400" cy="3086100"/>
          </a:xfrm>
          <a:ln>
            <a:solidFill>
              <a:srgbClr val="000000"/>
            </a:solidFill>
            <a:miter lim="800000"/>
            <a:headEnd/>
            <a:tailEnd/>
          </a:ln>
        </p:spPr>
      </p:sp>
      <p:sp>
        <p:nvSpPr>
          <p:cNvPr id="10243" name="Plassholder for notater 2">
            <a:extLst>
              <a:ext uri="{FF2B5EF4-FFF2-40B4-BE49-F238E27FC236}">
                <a16:creationId xmlns:a16="http://schemas.microsoft.com/office/drawing/2014/main" id="{2E7D74B9-74B4-447B-BFEA-8905CBC74F12}"/>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nb-NO" b="0" i="0">
                <a:solidFill>
                  <a:srgbClr val="2C2A29"/>
                </a:solidFill>
                <a:effectLst/>
                <a:latin typeface="GtFlexa"/>
              </a:rPr>
              <a:t>Alzheimers sykdom er den vanligste årsaken til demens. Sykdommen fører til skader og tap av hjerneceller, som svekker cellenes evne til å sende signaler. Sykdommen utvikler seg som regel over mange år.</a:t>
            </a:r>
            <a:r>
              <a:rPr lang="nb-NO" b="0" i="0">
                <a:solidFill>
                  <a:srgbClr val="2C2A29"/>
                </a:solidFill>
                <a:effectLst/>
                <a:latin typeface="GtAmerica"/>
              </a:rPr>
              <a:t> De første symptomene på </a:t>
            </a:r>
            <a:r>
              <a:rPr lang="nb-NO" b="0" i="0" err="1">
                <a:solidFill>
                  <a:srgbClr val="2C2A29"/>
                </a:solidFill>
                <a:effectLst/>
                <a:latin typeface="GtAmerica"/>
              </a:rPr>
              <a:t>alzheimer</a:t>
            </a:r>
            <a:r>
              <a:rPr lang="nb-NO" b="0" i="0">
                <a:solidFill>
                  <a:srgbClr val="2C2A29"/>
                </a:solidFill>
                <a:effectLst/>
                <a:latin typeface="GtAmerica"/>
              </a:rPr>
              <a:t> er ofte vage. Vanligvis opplever en endringer i hukommelsen, særlig det å huske nylige hendelser.</a:t>
            </a:r>
            <a:br>
              <a:rPr lang="nb-NO"/>
            </a:br>
            <a:r>
              <a:rPr lang="nb-NO" b="0" i="0">
                <a:solidFill>
                  <a:srgbClr val="2C2A29"/>
                </a:solidFill>
                <a:effectLst/>
                <a:latin typeface="GtAmerica"/>
              </a:rPr>
              <a:t>Noen opplever at språket endrer seg, og det kan bli vanskelig å finne de riktige ordene. Evnen til å orientere seg kan også endres, både det å holde rede på tiden og det å finne fram på nye steder kan bli vanskelig.</a:t>
            </a:r>
            <a:r>
              <a:rPr lang="nb-NO" sz="1200"/>
              <a:t> </a:t>
            </a:r>
            <a:br>
              <a:rPr lang="nb-NO" sz="1200"/>
            </a:br>
            <a:r>
              <a:rPr lang="nb-NO" sz="1200" b="0" i="0">
                <a:solidFill>
                  <a:srgbClr val="2C2A29"/>
                </a:solidFill>
                <a:effectLst/>
                <a:latin typeface="GtAmerica"/>
              </a:rPr>
              <a:t>Hos de aller fleste vil endringene i mental funksjon komme før endringene merkes fysisk eller motorisk. Etter hvert vil man ha behov for hjelp fra andre mennesker eller helsetjenestene.</a:t>
            </a:r>
            <a:endParaRPr lang="nb-NO" sz="2000">
              <a:solidFill>
                <a:schemeClr val="tx1"/>
              </a:solidFill>
            </a:endParaRPr>
          </a:p>
          <a:p>
            <a:pPr eaLnBrk="1" hangingPunct="1">
              <a:spcBef>
                <a:spcPct val="0"/>
              </a:spcBef>
            </a:pPr>
            <a:br>
              <a:rPr lang="nb-NO"/>
            </a:br>
            <a:br>
              <a:rPr lang="nb-NO"/>
            </a:br>
            <a:r>
              <a:rPr lang="nb-NO" b="0" i="0">
                <a:solidFill>
                  <a:srgbClr val="2C2A29"/>
                </a:solidFill>
                <a:effectLst/>
                <a:latin typeface="GtAmerica"/>
              </a:rPr>
              <a:t>Disse endringene gjør at oppgaver og gjøremål i hverdagen blir mer komplisert. Både yngre og eldre kan få </a:t>
            </a:r>
            <a:r>
              <a:rPr lang="nb-NO" b="0" i="0" err="1">
                <a:solidFill>
                  <a:srgbClr val="2C2A29"/>
                </a:solidFill>
                <a:effectLst/>
                <a:latin typeface="GtAmerica"/>
              </a:rPr>
              <a:t>alzheimer</a:t>
            </a:r>
            <a:r>
              <a:rPr lang="nb-NO" b="0" i="0">
                <a:solidFill>
                  <a:srgbClr val="2C2A29"/>
                </a:solidFill>
                <a:effectLst/>
                <a:latin typeface="GtAmerica"/>
              </a:rPr>
              <a:t>, men det er mest vanlig hos eldre, og sjansene øker betraktelig fra 65 års alder. Om lag 60 prosent av alle med demens har Alzheimers sykdom.</a:t>
            </a:r>
            <a:endParaRPr lang="nb-NO" altLang="nb-NO"/>
          </a:p>
        </p:txBody>
      </p:sp>
      <p:sp>
        <p:nvSpPr>
          <p:cNvPr id="10244" name="Plassholder for lysbildenummer 3">
            <a:extLst>
              <a:ext uri="{FF2B5EF4-FFF2-40B4-BE49-F238E27FC236}">
                <a16:creationId xmlns:a16="http://schemas.microsoft.com/office/drawing/2014/main" id="{7A7A7DC4-6C14-4410-B169-E4E6F4BBA2E7}"/>
              </a:ext>
            </a:extLst>
          </p:cNvPr>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fld id="{3C884EB3-D4B5-4D6B-B331-32BA083630EF}" type="slidenum">
              <a:rPr lang="nb-NO" altLang="nb-NO" sz="2400">
                <a:solidFill>
                  <a:schemeClr val="tx1"/>
                </a:solidFill>
                <a:latin typeface="Arial" panose="020B0604020202020204" pitchFamily="34" charset="0"/>
              </a:rPr>
              <a:pPr>
                <a:spcBef>
                  <a:spcPct val="0"/>
                </a:spcBef>
                <a:buClrTx/>
                <a:buSzTx/>
                <a:buFontTx/>
                <a:buNone/>
              </a:pPr>
              <a:t>4</a:t>
            </a:fld>
            <a:endParaRPr lang="nb-NO" altLang="nb-NO" sz="2400">
              <a:solidFill>
                <a:schemeClr val="tx1"/>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a:solidFill>
                  <a:srgbClr val="2C2A29"/>
                </a:solidFill>
                <a:effectLst/>
                <a:latin typeface="GtAmerica"/>
              </a:rPr>
              <a:t>Mange kan ha Alzheimers sykdom og vaskulær demens samtidig. Derfor kan det være vanskelig å skille mellom </a:t>
            </a:r>
            <a:r>
              <a:rPr lang="nb-NO" b="0" i="0" err="1">
                <a:solidFill>
                  <a:srgbClr val="2C2A29"/>
                </a:solidFill>
                <a:effectLst/>
                <a:latin typeface="GtAmerica"/>
              </a:rPr>
              <a:t>alzheimer</a:t>
            </a:r>
            <a:r>
              <a:rPr lang="nb-NO" b="0" i="0">
                <a:solidFill>
                  <a:srgbClr val="2C2A29"/>
                </a:solidFill>
                <a:effectLst/>
                <a:latin typeface="GtAmerica"/>
              </a:rPr>
              <a:t> og demens som skyldes skader i de små blodårene i hjernen. Man anslår at omkring 15-20 prosent av alle som har demens, har vaskulær demens.</a:t>
            </a:r>
            <a:endParaRPr lang="nb-NO"/>
          </a:p>
        </p:txBody>
      </p:sp>
      <p:sp>
        <p:nvSpPr>
          <p:cNvPr id="4" name="Plassholder for lysbildenummer 3"/>
          <p:cNvSpPr>
            <a:spLocks noGrp="1"/>
          </p:cNvSpPr>
          <p:nvPr>
            <p:ph type="sldNum" sz="quarter" idx="5"/>
          </p:nvPr>
        </p:nvSpPr>
        <p:spPr/>
        <p:txBody>
          <a:bodyPr/>
          <a:lstStyle/>
          <a:p>
            <a:fld id="{D34A8777-ED1D-4D9F-816C-2445D4E35EC2}" type="slidenum">
              <a:rPr lang="nb-NO" smtClean="0"/>
              <a:t>5</a:t>
            </a:fld>
            <a:endParaRPr lang="nb-NO"/>
          </a:p>
        </p:txBody>
      </p:sp>
    </p:spTree>
    <p:extLst>
      <p:ext uri="{BB962C8B-B14F-4D97-AF65-F5344CB8AC3E}">
        <p14:creationId xmlns:p14="http://schemas.microsoft.com/office/powerpoint/2010/main" val="3915988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34A8777-ED1D-4D9F-816C-2445D4E35EC2}" type="slidenum">
              <a:rPr lang="nb-NO" smtClean="0"/>
              <a:t>6</a:t>
            </a:fld>
            <a:endParaRPr lang="nb-NO"/>
          </a:p>
        </p:txBody>
      </p:sp>
    </p:spTree>
    <p:extLst>
      <p:ext uri="{BB962C8B-B14F-4D97-AF65-F5344CB8AC3E}">
        <p14:creationId xmlns:p14="http://schemas.microsoft.com/office/powerpoint/2010/main" val="2680457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i="0">
                <a:solidFill>
                  <a:srgbClr val="2C2A29"/>
                </a:solidFill>
                <a:effectLst/>
                <a:latin typeface="GtAmerica"/>
              </a:rPr>
              <a:t>Det er ikke så vanlig at hukommelsen svikter i starten. Personen har heller ikke problemer med å finne frem i tidlig fase. Det er blant grunnene til at man først ikke tenker på demens.</a:t>
            </a:r>
          </a:p>
          <a:p>
            <a:pPr algn="l"/>
            <a:r>
              <a:rPr lang="nb-NO" b="0" i="0">
                <a:solidFill>
                  <a:srgbClr val="2C2A29"/>
                </a:solidFill>
                <a:effectLst/>
                <a:latin typeface="GtAmerica"/>
              </a:rPr>
              <a:t>Videre er følelsesmessig lathet og tiltaksløshet vanlige symptomer. Og personen har lite eller ingen innsikt, og beskylder ofte andre for å være årsak til problemene. I starten blir personen lett distrahert av mindre forstyrrelser, slik at oppgaver kan bli satt i gang, men ofte ikke avsluttet. Hos noen er språkproblemer de første symptomene. Endring i språket, talen mangler flyt. Språket blir mindre variert, eller blir vanskelig å forstå. Det kan da dreie seg om en demensvariant som kalles </a:t>
            </a:r>
            <a:r>
              <a:rPr lang="nb-NO" b="0" i="0" u="sng">
                <a:solidFill>
                  <a:srgbClr val="2C2A29"/>
                </a:solidFill>
                <a:effectLst/>
                <a:latin typeface="GtAmerica"/>
                <a:hlinkClick r:id="rId3"/>
              </a:rPr>
              <a:t>PPA – Primær progressiv afasi</a:t>
            </a:r>
            <a:r>
              <a:rPr lang="nb-NO" b="0" i="0">
                <a:solidFill>
                  <a:srgbClr val="2C2A29"/>
                </a:solidFill>
                <a:effectLst/>
                <a:latin typeface="GtAmerica"/>
              </a:rPr>
              <a:t>.</a:t>
            </a:r>
          </a:p>
          <a:p>
            <a:pPr algn="l"/>
            <a:r>
              <a:rPr lang="nb-NO" b="0" i="0">
                <a:solidFill>
                  <a:srgbClr val="2C2A29"/>
                </a:solidFill>
                <a:effectLst/>
                <a:latin typeface="GtAmerica"/>
              </a:rPr>
              <a:t>Det tar ofte tid før riktig  diagnose blir fastsatt. Det er ikke uvanlig å få andre diagnoser først, for eksempel depresjon eller psykose.</a:t>
            </a:r>
            <a:br>
              <a:rPr lang="nb-NO"/>
            </a:br>
            <a:r>
              <a:rPr lang="nb-NO" b="0" i="0">
                <a:solidFill>
                  <a:srgbClr val="2C2A29"/>
                </a:solidFill>
                <a:effectLst/>
                <a:latin typeface="GtAmerica"/>
              </a:rPr>
              <a:t>Tidlig og korrekt diagnose er avgjørende for å forstå situasjonen. </a:t>
            </a:r>
            <a:br>
              <a:rPr lang="nb-NO"/>
            </a:br>
            <a:r>
              <a:rPr lang="nb-NO" b="0" i="0" err="1">
                <a:solidFill>
                  <a:srgbClr val="2C2A29"/>
                </a:solidFill>
                <a:effectLst/>
                <a:latin typeface="GtAmerica"/>
              </a:rPr>
              <a:t>Frontotemporal</a:t>
            </a:r>
            <a:r>
              <a:rPr lang="nb-NO" b="0" i="0">
                <a:solidFill>
                  <a:srgbClr val="2C2A29"/>
                </a:solidFill>
                <a:effectLst/>
                <a:latin typeface="GtAmerica"/>
              </a:rPr>
              <a:t> demens utgjør </a:t>
            </a:r>
            <a:r>
              <a:rPr lang="nb-NO" b="0" i="0" err="1">
                <a:solidFill>
                  <a:srgbClr val="2C2A29"/>
                </a:solidFill>
                <a:effectLst/>
                <a:latin typeface="GtAmerica"/>
              </a:rPr>
              <a:t>ca</a:t>
            </a:r>
            <a:r>
              <a:rPr lang="nb-NO" b="0" i="0">
                <a:solidFill>
                  <a:srgbClr val="2C2A29"/>
                </a:solidFill>
                <a:effectLst/>
                <a:latin typeface="GtAmerica"/>
              </a:rPr>
              <a:t> 5-10 prosent av demenssykdommene. Av alle under 65 år som har demens, antas det at inntil halvparten har </a:t>
            </a:r>
            <a:r>
              <a:rPr lang="nb-NO" b="0" i="0" err="1">
                <a:solidFill>
                  <a:srgbClr val="2C2A29"/>
                </a:solidFill>
                <a:effectLst/>
                <a:latin typeface="GtAmerica"/>
              </a:rPr>
              <a:t>frontotemporal</a:t>
            </a:r>
            <a:r>
              <a:rPr lang="nb-NO" b="0" i="0">
                <a:solidFill>
                  <a:srgbClr val="2C2A29"/>
                </a:solidFill>
                <a:effectLst/>
                <a:latin typeface="GtAmerica"/>
              </a:rPr>
              <a:t> type. Arvelighet har større betydning ved </a:t>
            </a:r>
            <a:r>
              <a:rPr lang="nb-NO" b="0" i="0" err="1">
                <a:solidFill>
                  <a:srgbClr val="2C2A29"/>
                </a:solidFill>
                <a:effectLst/>
                <a:latin typeface="GtAmerica"/>
              </a:rPr>
              <a:t>frontotemporal</a:t>
            </a:r>
            <a:r>
              <a:rPr lang="nb-NO" b="0" i="0">
                <a:solidFill>
                  <a:srgbClr val="2C2A29"/>
                </a:solidFill>
                <a:effectLst/>
                <a:latin typeface="GtAmerica"/>
              </a:rPr>
              <a:t> demens enn ved de fleste andre demensformer. Arv er den største risikofaktoren, men hos 60 prosent av dem som får denne typen demens vil man ikke finne kjente slektninger med samme sykdom.</a:t>
            </a:r>
          </a:p>
          <a:p>
            <a:pPr algn="l"/>
            <a:r>
              <a:rPr lang="nb-NO" b="0" i="0">
                <a:solidFill>
                  <a:srgbClr val="2C2A29"/>
                </a:solidFill>
                <a:effectLst/>
                <a:latin typeface="GtAmerica"/>
              </a:rPr>
              <a:t>I og med at mange sykdommer kan forårsake denne demensformen er årsaksfaktorer sammensatte. Vi vet lite om forebygging av </a:t>
            </a:r>
            <a:r>
              <a:rPr lang="nb-NO" b="0" i="0" err="1">
                <a:solidFill>
                  <a:srgbClr val="2C2A29"/>
                </a:solidFill>
                <a:effectLst/>
                <a:latin typeface="GtAmerica"/>
              </a:rPr>
              <a:t>frontotemporal</a:t>
            </a:r>
            <a:r>
              <a:rPr lang="nb-NO" b="0" i="0">
                <a:solidFill>
                  <a:srgbClr val="2C2A29"/>
                </a:solidFill>
                <a:effectLst/>
                <a:latin typeface="GtAmerica"/>
              </a:rPr>
              <a:t> demens, men gjentatte hodeskader ser ut til å kunne være en risikofaktor.</a:t>
            </a:r>
          </a:p>
          <a:p>
            <a:endParaRPr lang="nb-NO"/>
          </a:p>
        </p:txBody>
      </p:sp>
      <p:sp>
        <p:nvSpPr>
          <p:cNvPr id="4" name="Plassholder for lysbildenummer 3"/>
          <p:cNvSpPr>
            <a:spLocks noGrp="1"/>
          </p:cNvSpPr>
          <p:nvPr>
            <p:ph type="sldNum" sz="quarter" idx="5"/>
          </p:nvPr>
        </p:nvSpPr>
        <p:spPr/>
        <p:txBody>
          <a:bodyPr/>
          <a:lstStyle/>
          <a:p>
            <a:fld id="{D34A8777-ED1D-4D9F-816C-2445D4E35EC2}" type="slidenum">
              <a:rPr lang="nb-NO" smtClean="0"/>
              <a:t>7</a:t>
            </a:fld>
            <a:endParaRPr lang="nb-NO"/>
          </a:p>
        </p:txBody>
      </p:sp>
    </p:spTree>
    <p:extLst>
      <p:ext uri="{BB962C8B-B14F-4D97-AF65-F5344CB8AC3E}">
        <p14:creationId xmlns:p14="http://schemas.microsoft.com/office/powerpoint/2010/main" val="3841152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i="0">
                <a:solidFill>
                  <a:srgbClr val="2C2A29"/>
                </a:solidFill>
                <a:effectLst/>
                <a:latin typeface="GtAmerica"/>
              </a:rPr>
              <a:t>Vi vet lite om hvorfor demens med </a:t>
            </a:r>
            <a:r>
              <a:rPr lang="nb-NO" b="0" i="0" err="1">
                <a:solidFill>
                  <a:srgbClr val="2C2A29"/>
                </a:solidFill>
                <a:effectLst/>
                <a:latin typeface="GtAmerica"/>
              </a:rPr>
              <a:t>lewylegemer</a:t>
            </a:r>
            <a:r>
              <a:rPr lang="nb-NO" b="0" i="0">
                <a:solidFill>
                  <a:srgbClr val="2C2A29"/>
                </a:solidFill>
                <a:effectLst/>
                <a:latin typeface="GtAmerica"/>
              </a:rPr>
              <a:t> oppstår. Det ser ut til å være tilfeldig, men gener kan spille en viss rolle. Det kan dreie seg om mange ulike gener, som alle kan gi sykdomsrisiko. Demens med </a:t>
            </a:r>
            <a:r>
              <a:rPr lang="nb-NO" b="0" i="0" err="1">
                <a:solidFill>
                  <a:srgbClr val="2C2A29"/>
                </a:solidFill>
                <a:effectLst/>
                <a:latin typeface="GtAmerica"/>
              </a:rPr>
              <a:t>lewylegemer</a:t>
            </a:r>
            <a:r>
              <a:rPr lang="nb-NO" b="0" i="0">
                <a:solidFill>
                  <a:srgbClr val="2C2A29"/>
                </a:solidFill>
                <a:effectLst/>
                <a:latin typeface="GtAmerica"/>
              </a:rPr>
              <a:t>  ( også kalt </a:t>
            </a:r>
            <a:r>
              <a:rPr lang="nb-NO" b="0" i="0" err="1">
                <a:solidFill>
                  <a:srgbClr val="2C2A29"/>
                </a:solidFill>
                <a:effectLst/>
                <a:latin typeface="GtAmerica"/>
              </a:rPr>
              <a:t>lewybody</a:t>
            </a:r>
            <a:r>
              <a:rPr lang="nb-NO" b="0" i="0">
                <a:solidFill>
                  <a:srgbClr val="2C2A29"/>
                </a:solidFill>
                <a:effectLst/>
                <a:latin typeface="GtAmerica"/>
              </a:rPr>
              <a:t> demens) utgjør drøyt 15 prosent av alle demenstilfeller. De fleste som får demens med </a:t>
            </a:r>
            <a:r>
              <a:rPr lang="nb-NO" b="0" i="0" err="1">
                <a:solidFill>
                  <a:srgbClr val="2C2A29"/>
                </a:solidFill>
                <a:effectLst/>
                <a:latin typeface="GtAmerica"/>
              </a:rPr>
              <a:t>lewylegemer</a:t>
            </a:r>
            <a:r>
              <a:rPr lang="nb-NO" b="0" i="0">
                <a:solidFill>
                  <a:srgbClr val="2C2A29"/>
                </a:solidFill>
                <a:effectLst/>
                <a:latin typeface="GtAmerica"/>
              </a:rPr>
              <a:t> er over 70 år.</a:t>
            </a:r>
            <a:br>
              <a:rPr lang="nb-NO" b="0" i="0">
                <a:solidFill>
                  <a:srgbClr val="2C2A29"/>
                </a:solidFill>
                <a:effectLst/>
                <a:latin typeface="GtAmerica"/>
              </a:rPr>
            </a:br>
            <a:r>
              <a:rPr lang="nb-NO" b="0" i="0">
                <a:solidFill>
                  <a:srgbClr val="2C2A29"/>
                </a:solidFill>
                <a:effectLst/>
                <a:latin typeface="GtAmerica"/>
              </a:rPr>
              <a:t> Det finnes ikke medisiner som kan behandle eller kurere demens med </a:t>
            </a:r>
            <a:r>
              <a:rPr lang="nb-NO" b="0" i="0" err="1">
                <a:solidFill>
                  <a:srgbClr val="2C2A29"/>
                </a:solidFill>
                <a:effectLst/>
                <a:latin typeface="GtAmerica"/>
              </a:rPr>
              <a:t>lewylegemer</a:t>
            </a:r>
            <a:r>
              <a:rPr lang="nb-NO" b="0" i="0">
                <a:solidFill>
                  <a:srgbClr val="2C2A29"/>
                </a:solidFill>
                <a:effectLst/>
                <a:latin typeface="GtAmerica"/>
              </a:rPr>
              <a:t>. Medisiner mot </a:t>
            </a:r>
            <a:r>
              <a:rPr lang="nb-NO" b="0" i="0" err="1">
                <a:solidFill>
                  <a:srgbClr val="2C2A29"/>
                </a:solidFill>
                <a:effectLst/>
                <a:latin typeface="GtAmerica"/>
              </a:rPr>
              <a:t>parkinson</a:t>
            </a:r>
            <a:r>
              <a:rPr lang="nb-NO" b="0" i="0">
                <a:solidFill>
                  <a:srgbClr val="2C2A29"/>
                </a:solidFill>
                <a:effectLst/>
                <a:latin typeface="GtAmerica"/>
              </a:rPr>
              <a:t> kan hjelpe mot typiske parkinsonsymptomer. Noen har også nytte av medisiner som gis ved </a:t>
            </a:r>
            <a:r>
              <a:rPr lang="nb-NO" b="0" i="0" err="1">
                <a:solidFill>
                  <a:srgbClr val="2C2A29"/>
                </a:solidFill>
                <a:effectLst/>
                <a:latin typeface="GtAmerica"/>
              </a:rPr>
              <a:t>alzheimer</a:t>
            </a:r>
            <a:r>
              <a:rPr lang="nb-NO" b="0" i="0">
                <a:solidFill>
                  <a:srgbClr val="2C2A29"/>
                </a:solidFill>
                <a:effectLst/>
                <a:latin typeface="GtAmerica"/>
              </a:rPr>
              <a:t>. Det er viktig å vite at antipsykotiske medisiner, som blant annet brukes mot uro og angst, kan øke parkinsonsymptomer og være direkte farlig for personer som har demens med </a:t>
            </a:r>
            <a:r>
              <a:rPr lang="nb-NO" b="0" i="0" err="1">
                <a:solidFill>
                  <a:srgbClr val="2C2A29"/>
                </a:solidFill>
                <a:effectLst/>
                <a:latin typeface="GtAmerica"/>
              </a:rPr>
              <a:t>lewylegemer</a:t>
            </a:r>
            <a:r>
              <a:rPr lang="nb-NO" b="0" i="0">
                <a:solidFill>
                  <a:srgbClr val="2C2A29"/>
                </a:solidFill>
                <a:effectLst/>
                <a:latin typeface="GtAmerica"/>
              </a:rPr>
              <a:t>.</a:t>
            </a:r>
          </a:p>
          <a:p>
            <a:pPr algn="l"/>
            <a:endParaRPr lang="nb-NO" b="0" i="0">
              <a:solidFill>
                <a:srgbClr val="2C2A29"/>
              </a:solidFill>
              <a:effectLst/>
              <a:latin typeface="GtAmerica"/>
            </a:endParaRPr>
          </a:p>
          <a:p>
            <a:pPr algn="l"/>
            <a:r>
              <a:rPr lang="nb-NO" b="1" i="0">
                <a:solidFill>
                  <a:srgbClr val="2C2A29"/>
                </a:solidFill>
                <a:effectLst/>
                <a:latin typeface="GtAmerica"/>
              </a:rPr>
              <a:t>Parkinsons sykdom </a:t>
            </a:r>
            <a:r>
              <a:rPr lang="nb-NO" b="0" i="0">
                <a:solidFill>
                  <a:srgbClr val="2C2A29"/>
                </a:solidFill>
                <a:effectLst/>
                <a:latin typeface="GtAmerica"/>
              </a:rPr>
              <a:t>rammer rundt én prosent av befolkningen over 65 år. Parkinsons sykdom er beslektet med </a:t>
            </a:r>
            <a:r>
              <a:rPr lang="nb-NO" b="0" i="0" u="sng">
                <a:solidFill>
                  <a:srgbClr val="2C2A29"/>
                </a:solidFill>
                <a:effectLst/>
                <a:latin typeface="GtAmerica"/>
                <a:hlinkClick r:id="rId3"/>
              </a:rPr>
              <a:t>demens med </a:t>
            </a:r>
            <a:r>
              <a:rPr lang="nb-NO" b="0" i="0" u="sng" err="1">
                <a:solidFill>
                  <a:srgbClr val="2C2A29"/>
                </a:solidFill>
                <a:effectLst/>
                <a:latin typeface="GtAmerica"/>
                <a:hlinkClick r:id="rId3"/>
              </a:rPr>
              <a:t>lewylegemer</a:t>
            </a:r>
            <a:r>
              <a:rPr lang="nb-NO" b="0" i="0">
                <a:solidFill>
                  <a:srgbClr val="2C2A29"/>
                </a:solidFill>
                <a:effectLst/>
                <a:latin typeface="GtAmerica"/>
              </a:rPr>
              <a:t>. Demens ved Parkinson medfører gjerne mindre problemer med å orientere seg i tid og sted, og mindre hukommelsesproblemer for daglige hendelser, enn ved </a:t>
            </a:r>
            <a:r>
              <a:rPr lang="nb-NO" b="0" i="0" u="sng">
                <a:solidFill>
                  <a:srgbClr val="2C2A29"/>
                </a:solidFill>
                <a:effectLst/>
                <a:latin typeface="GtAmerica"/>
                <a:hlinkClick r:id="rId4"/>
              </a:rPr>
              <a:t>Alzheimers sykdom</a:t>
            </a:r>
            <a:r>
              <a:rPr lang="nb-NO" b="0" i="0">
                <a:solidFill>
                  <a:srgbClr val="2C2A29"/>
                </a:solidFill>
                <a:effectLst/>
                <a:latin typeface="GtAmerica"/>
              </a:rPr>
              <a:t>.</a:t>
            </a:r>
          </a:p>
          <a:p>
            <a:pPr algn="l"/>
            <a:r>
              <a:rPr lang="nb-NO" b="0" i="0">
                <a:solidFill>
                  <a:srgbClr val="2C2A29"/>
                </a:solidFill>
                <a:effectLst/>
                <a:latin typeface="GtAmerica"/>
              </a:rPr>
              <a:t>Det er vanlig at tempoet i bevegelsene senkes, og man har behov for lang tid til både å utføre aktiviteter og til å tenke. Ofte kan omgivelsene oppleve det kommer svar på spørsmål lenge etter det ble stilt. Omtrent 25-30 prosent av alle som har Parkinsons sykdom har også </a:t>
            </a:r>
            <a:r>
              <a:rPr lang="nb-NO" b="0" i="0" u="sng">
                <a:solidFill>
                  <a:srgbClr val="2C2A29"/>
                </a:solidFill>
                <a:effectLst/>
                <a:latin typeface="GtAmerica"/>
                <a:hlinkClick r:id="rId5"/>
              </a:rPr>
              <a:t>demens</a:t>
            </a:r>
            <a:r>
              <a:rPr lang="nb-NO" b="0" i="0">
                <a:solidFill>
                  <a:srgbClr val="2C2A29"/>
                </a:solidFill>
                <a:effectLst/>
                <a:latin typeface="GtAmerica"/>
              </a:rPr>
              <a:t>. Forekomsten øker med tiden, og den gjennomsnittlige varighet fra parkinsondiagnosen stilles til utviklingen av demens, er omtrent ti år.</a:t>
            </a:r>
          </a:p>
          <a:p>
            <a:pPr algn="l"/>
            <a:r>
              <a:rPr lang="nb-NO" b="0" i="0">
                <a:solidFill>
                  <a:srgbClr val="2C2A29"/>
                </a:solidFill>
                <a:effectLst/>
                <a:latin typeface="GtAmerica"/>
              </a:rPr>
              <a:t>Demens ved Parkinsons sykdom kan opptre i alle faser av sykdommen. Dersom demens opptrer innen de første ett til to årene av sykdommen, der de motoriske symptomene er lite til stede, skal diagnosen i henhold til dagens kriterier være demens med demens med </a:t>
            </a:r>
            <a:r>
              <a:rPr lang="nb-NO" b="0" i="0" err="1">
                <a:solidFill>
                  <a:srgbClr val="2C2A29"/>
                </a:solidFill>
                <a:effectLst/>
                <a:latin typeface="GtAmerica"/>
              </a:rPr>
              <a:t>lewylegemer</a:t>
            </a:r>
            <a:r>
              <a:rPr lang="nb-NO" b="0" i="0">
                <a:solidFill>
                  <a:srgbClr val="2C2A29"/>
                </a:solidFill>
                <a:effectLst/>
                <a:latin typeface="GtAmerica"/>
              </a:rPr>
              <a:t>, og ikke Parkinsons sykdom.</a:t>
            </a:r>
          </a:p>
          <a:p>
            <a:pPr algn="l"/>
            <a:endParaRPr lang="nb-NO" b="0" i="0">
              <a:solidFill>
                <a:srgbClr val="2C2A29"/>
              </a:solidFill>
              <a:effectLst/>
              <a:latin typeface="GtAmerica"/>
            </a:endParaRPr>
          </a:p>
          <a:p>
            <a:endParaRPr lang="nb-NO" b="0" i="0">
              <a:solidFill>
                <a:srgbClr val="2C2A29"/>
              </a:solidFill>
              <a:effectLst/>
              <a:latin typeface="GtAmerica"/>
            </a:endParaRPr>
          </a:p>
          <a:p>
            <a:endParaRPr lang="nb-NO"/>
          </a:p>
        </p:txBody>
      </p:sp>
      <p:sp>
        <p:nvSpPr>
          <p:cNvPr id="4" name="Plassholder for lysbildenummer 3"/>
          <p:cNvSpPr>
            <a:spLocks noGrp="1"/>
          </p:cNvSpPr>
          <p:nvPr>
            <p:ph type="sldNum" sz="quarter" idx="5"/>
          </p:nvPr>
        </p:nvSpPr>
        <p:spPr/>
        <p:txBody>
          <a:bodyPr/>
          <a:lstStyle/>
          <a:p>
            <a:fld id="{D34A8777-ED1D-4D9F-816C-2445D4E35EC2}" type="slidenum">
              <a:rPr lang="nb-NO" smtClean="0"/>
              <a:t>8</a:t>
            </a:fld>
            <a:endParaRPr lang="nb-NO"/>
          </a:p>
        </p:txBody>
      </p:sp>
    </p:spTree>
    <p:extLst>
      <p:ext uri="{BB962C8B-B14F-4D97-AF65-F5344CB8AC3E}">
        <p14:creationId xmlns:p14="http://schemas.microsoft.com/office/powerpoint/2010/main" val="3597432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ssholder for lysbilde 1">
            <a:extLst>
              <a:ext uri="{FF2B5EF4-FFF2-40B4-BE49-F238E27FC236}">
                <a16:creationId xmlns:a16="http://schemas.microsoft.com/office/drawing/2014/main" id="{2523B28B-4B27-4D34-97E1-09C1164967AD}"/>
              </a:ext>
            </a:extLst>
          </p:cNvPr>
          <p:cNvSpPr>
            <a:spLocks noGrp="1" noRot="1" noChangeAspect="1" noTextEdit="1"/>
          </p:cNvSpPr>
          <p:nvPr>
            <p:ph type="sldImg"/>
          </p:nvPr>
        </p:nvSpPr>
        <p:spPr>
          <a:xfrm>
            <a:off x="685800" y="1143000"/>
            <a:ext cx="5486400" cy="3086100"/>
          </a:xfrm>
          <a:ln>
            <a:solidFill>
              <a:srgbClr val="000000"/>
            </a:solidFill>
            <a:miter lim="800000"/>
            <a:headEnd/>
            <a:tailEnd/>
          </a:ln>
        </p:spPr>
      </p:sp>
      <p:sp>
        <p:nvSpPr>
          <p:cNvPr id="12291" name="Plassholder for notater 2">
            <a:extLst>
              <a:ext uri="{FF2B5EF4-FFF2-40B4-BE49-F238E27FC236}">
                <a16:creationId xmlns:a16="http://schemas.microsoft.com/office/drawing/2014/main" id="{3AAFBA92-3CCD-42B6-9CF9-1B4B3CA63880}"/>
              </a:ext>
            </a:extLst>
          </p:cNvPr>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b-NO" altLang="nb-NO"/>
          </a:p>
        </p:txBody>
      </p:sp>
      <p:sp>
        <p:nvSpPr>
          <p:cNvPr id="12292" name="Plassholder for lysbildenummer 3">
            <a:extLst>
              <a:ext uri="{FF2B5EF4-FFF2-40B4-BE49-F238E27FC236}">
                <a16:creationId xmlns:a16="http://schemas.microsoft.com/office/drawing/2014/main" id="{B8A51383-8F72-4408-86D3-4E9880AA746C}"/>
              </a:ext>
            </a:extLst>
          </p:cNvPr>
          <p:cNvSpPr>
            <a:spLocks noGrp="1"/>
          </p:cNvSpPr>
          <p:nvPr>
            <p:ph type="sldNum" sz="quarter" idx="429496729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a:spcBef>
                <a:spcPct val="0"/>
              </a:spcBef>
              <a:buClrTx/>
              <a:buSzTx/>
              <a:buFontTx/>
              <a:buNone/>
            </a:pPr>
            <a:fld id="{D4024A84-DCA7-4A83-9ED4-86177597C7B1}" type="slidenum">
              <a:rPr lang="nb-NO" altLang="nb-NO" sz="2400">
                <a:solidFill>
                  <a:schemeClr val="tx1"/>
                </a:solidFill>
                <a:latin typeface="Arial" panose="020B0604020202020204" pitchFamily="34" charset="0"/>
              </a:rPr>
              <a:pPr>
                <a:spcBef>
                  <a:spcPct val="0"/>
                </a:spcBef>
                <a:buClrTx/>
                <a:buSzTx/>
                <a:buFontTx/>
                <a:buNone/>
              </a:pPr>
              <a:t>9</a:t>
            </a:fld>
            <a:endParaRPr lang="nb-NO" altLang="nb-NO" sz="2400">
              <a:solidFill>
                <a:schemeClr val="tx1"/>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AD31D11-C537-44BE-8805-A404EA86DCC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0A4E07C-B30B-4A48-9075-5C758403BF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B088DFFB-6DC1-49D9-871B-8D8DA2951DC9}"/>
              </a:ext>
            </a:extLst>
          </p:cNvPr>
          <p:cNvSpPr>
            <a:spLocks noGrp="1"/>
          </p:cNvSpPr>
          <p:nvPr>
            <p:ph type="dt" sz="half" idx="10"/>
          </p:nvPr>
        </p:nvSpPr>
        <p:spPr/>
        <p:txBody>
          <a:bodyPr/>
          <a:lstStyle/>
          <a:p>
            <a:fld id="{49EE7011-A3D7-46F5-A754-9B692BEC7C53}" type="datetimeFigureOut">
              <a:rPr lang="nb-NO" smtClean="0"/>
              <a:t>03.03.2025</a:t>
            </a:fld>
            <a:endParaRPr lang="nb-NO"/>
          </a:p>
        </p:txBody>
      </p:sp>
      <p:sp>
        <p:nvSpPr>
          <p:cNvPr id="5" name="Plassholder for bunntekst 4">
            <a:extLst>
              <a:ext uri="{FF2B5EF4-FFF2-40B4-BE49-F238E27FC236}">
                <a16:creationId xmlns:a16="http://schemas.microsoft.com/office/drawing/2014/main" id="{B4B87DFB-D100-48EB-82AB-ABCA8B5C648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DE3186A-BA34-4BBD-82CD-1C3060DDECF7}"/>
              </a:ext>
            </a:extLst>
          </p:cNvPr>
          <p:cNvSpPr>
            <a:spLocks noGrp="1"/>
          </p:cNvSpPr>
          <p:nvPr>
            <p:ph type="sldNum" sz="quarter" idx="12"/>
          </p:nvPr>
        </p:nvSpPr>
        <p:spPr/>
        <p:txBody>
          <a:bodyPr/>
          <a:lstStyle/>
          <a:p>
            <a:fld id="{DD554DA1-F75C-4F8E-9BCE-DEF3D72B7054}" type="slidenum">
              <a:rPr lang="nb-NO" smtClean="0"/>
              <a:t>‹#›</a:t>
            </a:fld>
            <a:endParaRPr lang="nb-NO"/>
          </a:p>
        </p:txBody>
      </p:sp>
    </p:spTree>
    <p:extLst>
      <p:ext uri="{BB962C8B-B14F-4D97-AF65-F5344CB8AC3E}">
        <p14:creationId xmlns:p14="http://schemas.microsoft.com/office/powerpoint/2010/main" val="26204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C40137-CFFF-410C-9CF2-EEF0A8B3426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612B74E4-A662-4D42-8297-0F10B83D3628}"/>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E899328-0A6E-4A41-991D-961352303D30}"/>
              </a:ext>
            </a:extLst>
          </p:cNvPr>
          <p:cNvSpPr>
            <a:spLocks noGrp="1"/>
          </p:cNvSpPr>
          <p:nvPr>
            <p:ph type="dt" sz="half" idx="10"/>
          </p:nvPr>
        </p:nvSpPr>
        <p:spPr/>
        <p:txBody>
          <a:bodyPr/>
          <a:lstStyle/>
          <a:p>
            <a:fld id="{49EE7011-A3D7-46F5-A754-9B692BEC7C53}" type="datetimeFigureOut">
              <a:rPr lang="nb-NO" smtClean="0"/>
              <a:t>03.03.2025</a:t>
            </a:fld>
            <a:endParaRPr lang="nb-NO"/>
          </a:p>
        </p:txBody>
      </p:sp>
      <p:sp>
        <p:nvSpPr>
          <p:cNvPr id="5" name="Plassholder for bunntekst 4">
            <a:extLst>
              <a:ext uri="{FF2B5EF4-FFF2-40B4-BE49-F238E27FC236}">
                <a16:creationId xmlns:a16="http://schemas.microsoft.com/office/drawing/2014/main" id="{3ABB84D1-417D-4BD8-98C5-66CFF4701B0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9295401-776D-489A-9C65-CE62DB4B4D1A}"/>
              </a:ext>
            </a:extLst>
          </p:cNvPr>
          <p:cNvSpPr>
            <a:spLocks noGrp="1"/>
          </p:cNvSpPr>
          <p:nvPr>
            <p:ph type="sldNum" sz="quarter" idx="12"/>
          </p:nvPr>
        </p:nvSpPr>
        <p:spPr/>
        <p:txBody>
          <a:bodyPr/>
          <a:lstStyle/>
          <a:p>
            <a:fld id="{DD554DA1-F75C-4F8E-9BCE-DEF3D72B7054}" type="slidenum">
              <a:rPr lang="nb-NO" smtClean="0"/>
              <a:t>‹#›</a:t>
            </a:fld>
            <a:endParaRPr lang="nb-NO"/>
          </a:p>
        </p:txBody>
      </p:sp>
    </p:spTree>
    <p:extLst>
      <p:ext uri="{BB962C8B-B14F-4D97-AF65-F5344CB8AC3E}">
        <p14:creationId xmlns:p14="http://schemas.microsoft.com/office/powerpoint/2010/main" val="3291521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CBFC6A8E-2C8D-464D-8BF4-2CCDC2616ED7}"/>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47F8C833-D941-492D-91D5-78860FF0C1EC}"/>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820D13F-7846-44A3-B08D-290C21CDD1EA}"/>
              </a:ext>
            </a:extLst>
          </p:cNvPr>
          <p:cNvSpPr>
            <a:spLocks noGrp="1"/>
          </p:cNvSpPr>
          <p:nvPr>
            <p:ph type="dt" sz="half" idx="10"/>
          </p:nvPr>
        </p:nvSpPr>
        <p:spPr/>
        <p:txBody>
          <a:bodyPr/>
          <a:lstStyle/>
          <a:p>
            <a:fld id="{49EE7011-A3D7-46F5-A754-9B692BEC7C53}" type="datetimeFigureOut">
              <a:rPr lang="nb-NO" smtClean="0"/>
              <a:t>03.03.2025</a:t>
            </a:fld>
            <a:endParaRPr lang="nb-NO"/>
          </a:p>
        </p:txBody>
      </p:sp>
      <p:sp>
        <p:nvSpPr>
          <p:cNvPr id="5" name="Plassholder for bunntekst 4">
            <a:extLst>
              <a:ext uri="{FF2B5EF4-FFF2-40B4-BE49-F238E27FC236}">
                <a16:creationId xmlns:a16="http://schemas.microsoft.com/office/drawing/2014/main" id="{94F1E111-6959-4F92-BCD8-79AF1AF4942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CB22E5E-D37E-4437-B987-F891926EBF86}"/>
              </a:ext>
            </a:extLst>
          </p:cNvPr>
          <p:cNvSpPr>
            <a:spLocks noGrp="1"/>
          </p:cNvSpPr>
          <p:nvPr>
            <p:ph type="sldNum" sz="quarter" idx="12"/>
          </p:nvPr>
        </p:nvSpPr>
        <p:spPr/>
        <p:txBody>
          <a:bodyPr/>
          <a:lstStyle/>
          <a:p>
            <a:fld id="{DD554DA1-F75C-4F8E-9BCE-DEF3D72B7054}" type="slidenum">
              <a:rPr lang="nb-NO" smtClean="0"/>
              <a:t>‹#›</a:t>
            </a:fld>
            <a:endParaRPr lang="nb-NO"/>
          </a:p>
        </p:txBody>
      </p:sp>
    </p:spTree>
    <p:extLst>
      <p:ext uri="{BB962C8B-B14F-4D97-AF65-F5344CB8AC3E}">
        <p14:creationId xmlns:p14="http://schemas.microsoft.com/office/powerpoint/2010/main" val="3687750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90A835-5B80-40A7-9796-8CE13315593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27E2FB5-4065-459F-BE01-2BF2DDCB5E28}"/>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7FEB55B-02AC-460C-AC01-8C7ED8585138}"/>
              </a:ext>
            </a:extLst>
          </p:cNvPr>
          <p:cNvSpPr>
            <a:spLocks noGrp="1"/>
          </p:cNvSpPr>
          <p:nvPr>
            <p:ph type="dt" sz="half" idx="10"/>
          </p:nvPr>
        </p:nvSpPr>
        <p:spPr/>
        <p:txBody>
          <a:bodyPr/>
          <a:lstStyle/>
          <a:p>
            <a:fld id="{49EE7011-A3D7-46F5-A754-9B692BEC7C53}" type="datetimeFigureOut">
              <a:rPr lang="nb-NO" smtClean="0"/>
              <a:t>03.03.2025</a:t>
            </a:fld>
            <a:endParaRPr lang="nb-NO"/>
          </a:p>
        </p:txBody>
      </p:sp>
      <p:sp>
        <p:nvSpPr>
          <p:cNvPr id="5" name="Plassholder for bunntekst 4">
            <a:extLst>
              <a:ext uri="{FF2B5EF4-FFF2-40B4-BE49-F238E27FC236}">
                <a16:creationId xmlns:a16="http://schemas.microsoft.com/office/drawing/2014/main" id="{BE065D60-D99D-40BB-9ACB-CC8B71CC1C6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6914888-A935-4875-A213-36BCB7E436F0}"/>
              </a:ext>
            </a:extLst>
          </p:cNvPr>
          <p:cNvSpPr>
            <a:spLocks noGrp="1"/>
          </p:cNvSpPr>
          <p:nvPr>
            <p:ph type="sldNum" sz="quarter" idx="12"/>
          </p:nvPr>
        </p:nvSpPr>
        <p:spPr/>
        <p:txBody>
          <a:bodyPr/>
          <a:lstStyle/>
          <a:p>
            <a:fld id="{DD554DA1-F75C-4F8E-9BCE-DEF3D72B7054}" type="slidenum">
              <a:rPr lang="nb-NO" smtClean="0"/>
              <a:t>‹#›</a:t>
            </a:fld>
            <a:endParaRPr lang="nb-NO"/>
          </a:p>
        </p:txBody>
      </p:sp>
    </p:spTree>
    <p:extLst>
      <p:ext uri="{BB962C8B-B14F-4D97-AF65-F5344CB8AC3E}">
        <p14:creationId xmlns:p14="http://schemas.microsoft.com/office/powerpoint/2010/main" val="2643697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2157852-ECAB-4F3D-B97A-27193D81F57E}"/>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04913982-F649-4AA5-824E-7E0E33B34F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CEDE3E5C-94C1-4431-8642-C186ECBF3CD2}"/>
              </a:ext>
            </a:extLst>
          </p:cNvPr>
          <p:cNvSpPr>
            <a:spLocks noGrp="1"/>
          </p:cNvSpPr>
          <p:nvPr>
            <p:ph type="dt" sz="half" idx="10"/>
          </p:nvPr>
        </p:nvSpPr>
        <p:spPr/>
        <p:txBody>
          <a:bodyPr/>
          <a:lstStyle/>
          <a:p>
            <a:fld id="{49EE7011-A3D7-46F5-A754-9B692BEC7C53}" type="datetimeFigureOut">
              <a:rPr lang="nb-NO" smtClean="0"/>
              <a:t>03.03.2025</a:t>
            </a:fld>
            <a:endParaRPr lang="nb-NO"/>
          </a:p>
        </p:txBody>
      </p:sp>
      <p:sp>
        <p:nvSpPr>
          <p:cNvPr id="5" name="Plassholder for bunntekst 4">
            <a:extLst>
              <a:ext uri="{FF2B5EF4-FFF2-40B4-BE49-F238E27FC236}">
                <a16:creationId xmlns:a16="http://schemas.microsoft.com/office/drawing/2014/main" id="{9C159B55-7752-489E-847E-36E13D2D75F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3613E5F-4861-4782-AEEB-E097AF79E3B5}"/>
              </a:ext>
            </a:extLst>
          </p:cNvPr>
          <p:cNvSpPr>
            <a:spLocks noGrp="1"/>
          </p:cNvSpPr>
          <p:nvPr>
            <p:ph type="sldNum" sz="quarter" idx="12"/>
          </p:nvPr>
        </p:nvSpPr>
        <p:spPr/>
        <p:txBody>
          <a:bodyPr/>
          <a:lstStyle/>
          <a:p>
            <a:fld id="{DD554DA1-F75C-4F8E-9BCE-DEF3D72B7054}" type="slidenum">
              <a:rPr lang="nb-NO" smtClean="0"/>
              <a:t>‹#›</a:t>
            </a:fld>
            <a:endParaRPr lang="nb-NO"/>
          </a:p>
        </p:txBody>
      </p:sp>
    </p:spTree>
    <p:extLst>
      <p:ext uri="{BB962C8B-B14F-4D97-AF65-F5344CB8AC3E}">
        <p14:creationId xmlns:p14="http://schemas.microsoft.com/office/powerpoint/2010/main" val="724709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38C9A7-D5FD-4B06-9FB5-9268EB1FC3E7}"/>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A05B1FA-1A84-412A-AE31-18EB31A82285}"/>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9D0DAB59-4F27-4710-AE92-2EE659C833CF}"/>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8C662692-45FF-4B98-8F07-087929BB1E27}"/>
              </a:ext>
            </a:extLst>
          </p:cNvPr>
          <p:cNvSpPr>
            <a:spLocks noGrp="1"/>
          </p:cNvSpPr>
          <p:nvPr>
            <p:ph type="dt" sz="half" idx="10"/>
          </p:nvPr>
        </p:nvSpPr>
        <p:spPr/>
        <p:txBody>
          <a:bodyPr/>
          <a:lstStyle/>
          <a:p>
            <a:fld id="{49EE7011-A3D7-46F5-A754-9B692BEC7C53}" type="datetimeFigureOut">
              <a:rPr lang="nb-NO" smtClean="0"/>
              <a:t>03.03.2025</a:t>
            </a:fld>
            <a:endParaRPr lang="nb-NO"/>
          </a:p>
        </p:txBody>
      </p:sp>
      <p:sp>
        <p:nvSpPr>
          <p:cNvPr id="6" name="Plassholder for bunntekst 5">
            <a:extLst>
              <a:ext uri="{FF2B5EF4-FFF2-40B4-BE49-F238E27FC236}">
                <a16:creationId xmlns:a16="http://schemas.microsoft.com/office/drawing/2014/main" id="{C9E911F7-30EA-40E8-B509-E7BAC6693F0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F942408-DEB9-4F3F-ABF3-276282F7BCCB}"/>
              </a:ext>
            </a:extLst>
          </p:cNvPr>
          <p:cNvSpPr>
            <a:spLocks noGrp="1"/>
          </p:cNvSpPr>
          <p:nvPr>
            <p:ph type="sldNum" sz="quarter" idx="12"/>
          </p:nvPr>
        </p:nvSpPr>
        <p:spPr/>
        <p:txBody>
          <a:bodyPr/>
          <a:lstStyle/>
          <a:p>
            <a:fld id="{DD554DA1-F75C-4F8E-9BCE-DEF3D72B7054}" type="slidenum">
              <a:rPr lang="nb-NO" smtClean="0"/>
              <a:t>‹#›</a:t>
            </a:fld>
            <a:endParaRPr lang="nb-NO"/>
          </a:p>
        </p:txBody>
      </p:sp>
    </p:spTree>
    <p:extLst>
      <p:ext uri="{BB962C8B-B14F-4D97-AF65-F5344CB8AC3E}">
        <p14:creationId xmlns:p14="http://schemas.microsoft.com/office/powerpoint/2010/main" val="2969596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2253DE-8946-4D5D-9530-5480A57B298F}"/>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EDF70DAB-F5B6-40A3-A139-66BE8DAC4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FA8BF2CD-2791-4499-8562-2FD82C996212}"/>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A5BDFD0-8E55-40C2-8FE4-A7E05FF958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8A126392-8F68-408C-903B-E25AF2A65B98}"/>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23EDBD6D-7B39-4A6A-9EB2-F4769BEAAD99}"/>
              </a:ext>
            </a:extLst>
          </p:cNvPr>
          <p:cNvSpPr>
            <a:spLocks noGrp="1"/>
          </p:cNvSpPr>
          <p:nvPr>
            <p:ph type="dt" sz="half" idx="10"/>
          </p:nvPr>
        </p:nvSpPr>
        <p:spPr/>
        <p:txBody>
          <a:bodyPr/>
          <a:lstStyle/>
          <a:p>
            <a:fld id="{49EE7011-A3D7-46F5-A754-9B692BEC7C53}" type="datetimeFigureOut">
              <a:rPr lang="nb-NO" smtClean="0"/>
              <a:t>03.03.2025</a:t>
            </a:fld>
            <a:endParaRPr lang="nb-NO"/>
          </a:p>
        </p:txBody>
      </p:sp>
      <p:sp>
        <p:nvSpPr>
          <p:cNvPr id="8" name="Plassholder for bunntekst 7">
            <a:extLst>
              <a:ext uri="{FF2B5EF4-FFF2-40B4-BE49-F238E27FC236}">
                <a16:creationId xmlns:a16="http://schemas.microsoft.com/office/drawing/2014/main" id="{D3FE5194-C203-4770-A8F7-DAA45AA2891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82C3F92F-64E1-4429-86E1-C7A32C7490B5}"/>
              </a:ext>
            </a:extLst>
          </p:cNvPr>
          <p:cNvSpPr>
            <a:spLocks noGrp="1"/>
          </p:cNvSpPr>
          <p:nvPr>
            <p:ph type="sldNum" sz="quarter" idx="12"/>
          </p:nvPr>
        </p:nvSpPr>
        <p:spPr/>
        <p:txBody>
          <a:bodyPr/>
          <a:lstStyle/>
          <a:p>
            <a:fld id="{DD554DA1-F75C-4F8E-9BCE-DEF3D72B7054}" type="slidenum">
              <a:rPr lang="nb-NO" smtClean="0"/>
              <a:t>‹#›</a:t>
            </a:fld>
            <a:endParaRPr lang="nb-NO"/>
          </a:p>
        </p:txBody>
      </p:sp>
    </p:spTree>
    <p:extLst>
      <p:ext uri="{BB962C8B-B14F-4D97-AF65-F5344CB8AC3E}">
        <p14:creationId xmlns:p14="http://schemas.microsoft.com/office/powerpoint/2010/main" val="3506870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E285680-2C13-48CD-9C3E-9EE79E754C58}"/>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05D52C97-094E-4AF9-8618-DD97DBD7E490}"/>
              </a:ext>
            </a:extLst>
          </p:cNvPr>
          <p:cNvSpPr>
            <a:spLocks noGrp="1"/>
          </p:cNvSpPr>
          <p:nvPr>
            <p:ph type="dt" sz="half" idx="10"/>
          </p:nvPr>
        </p:nvSpPr>
        <p:spPr/>
        <p:txBody>
          <a:bodyPr/>
          <a:lstStyle/>
          <a:p>
            <a:fld id="{49EE7011-A3D7-46F5-A754-9B692BEC7C53}" type="datetimeFigureOut">
              <a:rPr lang="nb-NO" smtClean="0"/>
              <a:t>03.03.2025</a:t>
            </a:fld>
            <a:endParaRPr lang="nb-NO"/>
          </a:p>
        </p:txBody>
      </p:sp>
      <p:sp>
        <p:nvSpPr>
          <p:cNvPr id="4" name="Plassholder for bunntekst 3">
            <a:extLst>
              <a:ext uri="{FF2B5EF4-FFF2-40B4-BE49-F238E27FC236}">
                <a16:creationId xmlns:a16="http://schemas.microsoft.com/office/drawing/2014/main" id="{ECB68B2A-1D70-442F-AF1D-7A2424CB1303}"/>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1381AC5-398F-4717-89BD-F0805C0A4523}"/>
              </a:ext>
            </a:extLst>
          </p:cNvPr>
          <p:cNvSpPr>
            <a:spLocks noGrp="1"/>
          </p:cNvSpPr>
          <p:nvPr>
            <p:ph type="sldNum" sz="quarter" idx="12"/>
          </p:nvPr>
        </p:nvSpPr>
        <p:spPr/>
        <p:txBody>
          <a:bodyPr/>
          <a:lstStyle/>
          <a:p>
            <a:fld id="{DD554DA1-F75C-4F8E-9BCE-DEF3D72B7054}" type="slidenum">
              <a:rPr lang="nb-NO" smtClean="0"/>
              <a:t>‹#›</a:t>
            </a:fld>
            <a:endParaRPr lang="nb-NO"/>
          </a:p>
        </p:txBody>
      </p:sp>
    </p:spTree>
    <p:extLst>
      <p:ext uri="{BB962C8B-B14F-4D97-AF65-F5344CB8AC3E}">
        <p14:creationId xmlns:p14="http://schemas.microsoft.com/office/powerpoint/2010/main" val="2898699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1BB1A68-8157-475E-9526-8F53E728F360}"/>
              </a:ext>
            </a:extLst>
          </p:cNvPr>
          <p:cNvSpPr>
            <a:spLocks noGrp="1"/>
          </p:cNvSpPr>
          <p:nvPr>
            <p:ph type="dt" sz="half" idx="10"/>
          </p:nvPr>
        </p:nvSpPr>
        <p:spPr/>
        <p:txBody>
          <a:bodyPr/>
          <a:lstStyle/>
          <a:p>
            <a:fld id="{49EE7011-A3D7-46F5-A754-9B692BEC7C53}" type="datetimeFigureOut">
              <a:rPr lang="nb-NO" smtClean="0"/>
              <a:t>03.03.2025</a:t>
            </a:fld>
            <a:endParaRPr lang="nb-NO"/>
          </a:p>
        </p:txBody>
      </p:sp>
      <p:sp>
        <p:nvSpPr>
          <p:cNvPr id="3" name="Plassholder for bunntekst 2">
            <a:extLst>
              <a:ext uri="{FF2B5EF4-FFF2-40B4-BE49-F238E27FC236}">
                <a16:creationId xmlns:a16="http://schemas.microsoft.com/office/drawing/2014/main" id="{EBED6592-1FAB-4479-B55E-0300E446E59F}"/>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1E66D9F5-CAFE-4490-BE4A-FAAE8371824D}"/>
              </a:ext>
            </a:extLst>
          </p:cNvPr>
          <p:cNvSpPr>
            <a:spLocks noGrp="1"/>
          </p:cNvSpPr>
          <p:nvPr>
            <p:ph type="sldNum" sz="quarter" idx="12"/>
          </p:nvPr>
        </p:nvSpPr>
        <p:spPr/>
        <p:txBody>
          <a:bodyPr/>
          <a:lstStyle/>
          <a:p>
            <a:fld id="{DD554DA1-F75C-4F8E-9BCE-DEF3D72B7054}" type="slidenum">
              <a:rPr lang="nb-NO" smtClean="0"/>
              <a:t>‹#›</a:t>
            </a:fld>
            <a:endParaRPr lang="nb-NO"/>
          </a:p>
        </p:txBody>
      </p:sp>
    </p:spTree>
    <p:extLst>
      <p:ext uri="{BB962C8B-B14F-4D97-AF65-F5344CB8AC3E}">
        <p14:creationId xmlns:p14="http://schemas.microsoft.com/office/powerpoint/2010/main" val="237314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017A60-9AB0-4D92-AAD0-71FCD214C4B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9BA3BFA9-DDE6-4080-96C6-27DDF9E273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EFA91B50-8A9A-4028-B9DF-9CAD9526EB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FC0EAC16-FA11-4884-B29B-D0673FE85ADF}"/>
              </a:ext>
            </a:extLst>
          </p:cNvPr>
          <p:cNvSpPr>
            <a:spLocks noGrp="1"/>
          </p:cNvSpPr>
          <p:nvPr>
            <p:ph type="dt" sz="half" idx="10"/>
          </p:nvPr>
        </p:nvSpPr>
        <p:spPr/>
        <p:txBody>
          <a:bodyPr/>
          <a:lstStyle/>
          <a:p>
            <a:fld id="{49EE7011-A3D7-46F5-A754-9B692BEC7C53}" type="datetimeFigureOut">
              <a:rPr lang="nb-NO" smtClean="0"/>
              <a:t>03.03.2025</a:t>
            </a:fld>
            <a:endParaRPr lang="nb-NO"/>
          </a:p>
        </p:txBody>
      </p:sp>
      <p:sp>
        <p:nvSpPr>
          <p:cNvPr id="6" name="Plassholder for bunntekst 5">
            <a:extLst>
              <a:ext uri="{FF2B5EF4-FFF2-40B4-BE49-F238E27FC236}">
                <a16:creationId xmlns:a16="http://schemas.microsoft.com/office/drawing/2014/main" id="{B2B287B7-EAAB-4A01-B3A8-424B490FAD4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594F79B-2180-481B-8ED0-B0D6B43771BF}"/>
              </a:ext>
            </a:extLst>
          </p:cNvPr>
          <p:cNvSpPr>
            <a:spLocks noGrp="1"/>
          </p:cNvSpPr>
          <p:nvPr>
            <p:ph type="sldNum" sz="quarter" idx="12"/>
          </p:nvPr>
        </p:nvSpPr>
        <p:spPr/>
        <p:txBody>
          <a:bodyPr/>
          <a:lstStyle/>
          <a:p>
            <a:fld id="{DD554DA1-F75C-4F8E-9BCE-DEF3D72B7054}" type="slidenum">
              <a:rPr lang="nb-NO" smtClean="0"/>
              <a:t>‹#›</a:t>
            </a:fld>
            <a:endParaRPr lang="nb-NO"/>
          </a:p>
        </p:txBody>
      </p:sp>
    </p:spTree>
    <p:extLst>
      <p:ext uri="{BB962C8B-B14F-4D97-AF65-F5344CB8AC3E}">
        <p14:creationId xmlns:p14="http://schemas.microsoft.com/office/powerpoint/2010/main" val="365606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C3437F-8B41-4A5B-8E27-89D365FAB6B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DF8F019-9090-4B56-B194-84EAEEEDBD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6C1A08AC-1C7A-41AD-AFDC-C14C58660A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39983413-CC19-4C23-9EC7-C2E23B591F09}"/>
              </a:ext>
            </a:extLst>
          </p:cNvPr>
          <p:cNvSpPr>
            <a:spLocks noGrp="1"/>
          </p:cNvSpPr>
          <p:nvPr>
            <p:ph type="dt" sz="half" idx="10"/>
          </p:nvPr>
        </p:nvSpPr>
        <p:spPr/>
        <p:txBody>
          <a:bodyPr/>
          <a:lstStyle/>
          <a:p>
            <a:fld id="{49EE7011-A3D7-46F5-A754-9B692BEC7C53}" type="datetimeFigureOut">
              <a:rPr lang="nb-NO" smtClean="0"/>
              <a:t>03.03.2025</a:t>
            </a:fld>
            <a:endParaRPr lang="nb-NO"/>
          </a:p>
        </p:txBody>
      </p:sp>
      <p:sp>
        <p:nvSpPr>
          <p:cNvPr id="6" name="Plassholder for bunntekst 5">
            <a:extLst>
              <a:ext uri="{FF2B5EF4-FFF2-40B4-BE49-F238E27FC236}">
                <a16:creationId xmlns:a16="http://schemas.microsoft.com/office/drawing/2014/main" id="{13559428-7296-45F2-8CC9-52A279128A0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8C24B56-ABC9-459C-893E-519EDA685295}"/>
              </a:ext>
            </a:extLst>
          </p:cNvPr>
          <p:cNvSpPr>
            <a:spLocks noGrp="1"/>
          </p:cNvSpPr>
          <p:nvPr>
            <p:ph type="sldNum" sz="quarter" idx="12"/>
          </p:nvPr>
        </p:nvSpPr>
        <p:spPr/>
        <p:txBody>
          <a:bodyPr/>
          <a:lstStyle/>
          <a:p>
            <a:fld id="{DD554DA1-F75C-4F8E-9BCE-DEF3D72B7054}" type="slidenum">
              <a:rPr lang="nb-NO" smtClean="0"/>
              <a:t>‹#›</a:t>
            </a:fld>
            <a:endParaRPr lang="nb-NO"/>
          </a:p>
        </p:txBody>
      </p:sp>
    </p:spTree>
    <p:extLst>
      <p:ext uri="{BB962C8B-B14F-4D97-AF65-F5344CB8AC3E}">
        <p14:creationId xmlns:p14="http://schemas.microsoft.com/office/powerpoint/2010/main" val="2487249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948959F-EA1E-41FB-B18E-088011ACC6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92A38204-4B3A-475E-8E95-2619075832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94378D6-BD6D-4474-9808-38033004F9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E7011-A3D7-46F5-A754-9B692BEC7C53}" type="datetimeFigureOut">
              <a:rPr lang="nb-NO" smtClean="0"/>
              <a:t>03.03.2025</a:t>
            </a:fld>
            <a:endParaRPr lang="nb-NO"/>
          </a:p>
        </p:txBody>
      </p:sp>
      <p:sp>
        <p:nvSpPr>
          <p:cNvPr id="5" name="Plassholder for bunntekst 4">
            <a:extLst>
              <a:ext uri="{FF2B5EF4-FFF2-40B4-BE49-F238E27FC236}">
                <a16:creationId xmlns:a16="http://schemas.microsoft.com/office/drawing/2014/main" id="{56DBB078-028A-4E5F-A61F-521E408F5D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87CF6F2-C359-4BF9-AE2F-45FD37BEB9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54DA1-F75C-4F8E-9BCE-DEF3D72B7054}" type="slidenum">
              <a:rPr lang="nb-NO" smtClean="0"/>
              <a:t>‹#›</a:t>
            </a:fld>
            <a:endParaRPr lang="nb-NO"/>
          </a:p>
        </p:txBody>
      </p:sp>
    </p:spTree>
    <p:extLst>
      <p:ext uri="{BB962C8B-B14F-4D97-AF65-F5344CB8AC3E}">
        <p14:creationId xmlns:p14="http://schemas.microsoft.com/office/powerpoint/2010/main" val="3083234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243B810-91DD-4A69-B4E8-A8E874AE9AA2}"/>
              </a:ext>
            </a:extLst>
          </p:cNvPr>
          <p:cNvSpPr/>
          <p:nvPr/>
        </p:nvSpPr>
        <p:spPr>
          <a:xfrm>
            <a:off x="850635" y="4107185"/>
            <a:ext cx="10934966" cy="1792478"/>
          </a:xfrm>
          <a:prstGeom prst="rect">
            <a:avLst/>
          </a:prstGeom>
        </p:spPr>
        <p:txBody>
          <a:bodyPr wrap="square" lIns="91440" tIns="45720" rIns="91440" bIns="45720" anchor="t">
            <a:spAutoFit/>
          </a:bodyPr>
          <a:lstStyle/>
          <a:p>
            <a:pPr marL="285750" indent="-285750">
              <a:buFont typeface="Arial" panose="020B0604020202020204" pitchFamily="34" charset="0"/>
              <a:buChar char="•"/>
              <a:defRPr/>
            </a:pPr>
            <a:r>
              <a:rPr lang="nb-NO" altLang="nb-NO" sz="1900">
                <a:latin typeface="Arial"/>
                <a:ea typeface="Verdana"/>
                <a:cs typeface="Arial"/>
              </a:rPr>
              <a:t>Nasjonalforeningen for folkehelsen er en </a:t>
            </a:r>
            <a:r>
              <a:rPr lang="nb-NO" altLang="nb-NO" sz="1900" b="1">
                <a:latin typeface="Arial"/>
                <a:ea typeface="Verdana"/>
                <a:cs typeface="Arial"/>
              </a:rPr>
              <a:t>frivillig</a:t>
            </a:r>
            <a:r>
              <a:rPr lang="nb-NO" altLang="nb-NO" sz="1900">
                <a:latin typeface="Arial"/>
                <a:ea typeface="Verdana"/>
                <a:cs typeface="Arial"/>
              </a:rPr>
              <a:t>, </a:t>
            </a:r>
            <a:r>
              <a:rPr lang="nb-NO" altLang="nb-NO" sz="1900" b="1">
                <a:latin typeface="Arial"/>
                <a:ea typeface="Verdana"/>
                <a:cs typeface="Arial"/>
              </a:rPr>
              <a:t>humanitær</a:t>
            </a:r>
            <a:r>
              <a:rPr lang="nb-NO" altLang="nb-NO" sz="1900">
                <a:latin typeface="Arial"/>
                <a:ea typeface="Verdana"/>
                <a:cs typeface="Arial"/>
              </a:rPr>
              <a:t> </a:t>
            </a:r>
            <a:r>
              <a:rPr lang="nb-NO" altLang="nb-NO" sz="1900" b="1">
                <a:latin typeface="Arial"/>
                <a:ea typeface="Verdana"/>
                <a:cs typeface="Arial"/>
              </a:rPr>
              <a:t>medlemsorganisasjon </a:t>
            </a:r>
            <a:r>
              <a:rPr lang="nb-NO" altLang="nb-NO" sz="1900">
                <a:latin typeface="Arial"/>
                <a:ea typeface="Verdana"/>
                <a:cs typeface="Arial"/>
              </a:rPr>
              <a:t>og </a:t>
            </a:r>
            <a:r>
              <a:rPr lang="nb-NO" altLang="nb-NO" sz="1900" b="1">
                <a:latin typeface="Arial"/>
                <a:ea typeface="Verdana"/>
                <a:cs typeface="Arial"/>
              </a:rPr>
              <a:t>interesseorganisasjon</a:t>
            </a:r>
            <a:r>
              <a:rPr lang="nb-NO" altLang="nb-NO" sz="1900">
                <a:latin typeface="Arial"/>
                <a:ea typeface="Verdana"/>
                <a:cs typeface="Arial"/>
              </a:rPr>
              <a:t> for personer med demens og deres pårørende.</a:t>
            </a:r>
            <a:br>
              <a:rPr lang="nb-NO" altLang="nb-NO" sz="1900">
                <a:latin typeface="Arial"/>
                <a:ea typeface="Verdana"/>
                <a:cs typeface="Arial"/>
              </a:rPr>
            </a:br>
            <a:r>
              <a:rPr lang="nb-NO" altLang="nb-NO" sz="1900">
                <a:latin typeface="Arial"/>
                <a:ea typeface="Verdana"/>
                <a:cs typeface="Arial"/>
              </a:rPr>
              <a:t>Stiftet i 1910 – den gang var tuberkulosen utfordringen. Nå er det andre utfordringer.</a:t>
            </a:r>
            <a:endParaRPr lang="nb-NO" altLang="nb-NO" sz="1900">
              <a:latin typeface="Arial" panose="020B0604020202020204" pitchFamily="34" charset="0"/>
              <a:ea typeface="Verdana" panose="020B0604030504040204" pitchFamily="34" charset="0"/>
              <a:cs typeface="Arial" panose="020B0604020202020204" pitchFamily="34" charset="0"/>
            </a:endParaRPr>
          </a:p>
          <a:p>
            <a:pPr marL="285750" indent="-285750">
              <a:lnSpc>
                <a:spcPct val="150000"/>
              </a:lnSpc>
              <a:buFont typeface="Arial" panose="020B0604020202020204" pitchFamily="34" charset="0"/>
              <a:buChar char="•"/>
              <a:defRPr/>
            </a:pPr>
            <a:r>
              <a:rPr lang="nb-NO" altLang="nb-NO" sz="1900" dirty="0" err="1">
                <a:latin typeface="Arial"/>
                <a:ea typeface="Verdana"/>
                <a:cs typeface="Arial"/>
              </a:rPr>
              <a:t>Ca</a:t>
            </a:r>
            <a:r>
              <a:rPr lang="nb-NO" altLang="nb-NO" sz="1900" dirty="0">
                <a:latin typeface="Arial"/>
                <a:ea typeface="Verdana"/>
                <a:cs typeface="Arial"/>
              </a:rPr>
              <a:t> 27 000 </a:t>
            </a:r>
            <a:r>
              <a:rPr lang="nb-NO" altLang="nb-NO" sz="1900">
                <a:latin typeface="Arial"/>
                <a:ea typeface="Verdana"/>
                <a:cs typeface="Arial"/>
              </a:rPr>
              <a:t>medlemmer fordelt i </a:t>
            </a:r>
            <a:r>
              <a:rPr lang="nb-NO" altLang="nb-NO" sz="1900" dirty="0">
                <a:latin typeface="Arial"/>
                <a:ea typeface="Verdana"/>
                <a:cs typeface="Arial"/>
              </a:rPr>
              <a:t>250 </a:t>
            </a:r>
            <a:r>
              <a:rPr lang="nb-NO" altLang="nb-NO" sz="1900" b="1">
                <a:latin typeface="Arial"/>
                <a:ea typeface="Verdana"/>
                <a:cs typeface="Arial"/>
              </a:rPr>
              <a:t>helselag</a:t>
            </a:r>
            <a:r>
              <a:rPr lang="nb-NO" altLang="nb-NO" sz="1900">
                <a:latin typeface="Arial"/>
                <a:ea typeface="Verdana"/>
                <a:cs typeface="Arial"/>
              </a:rPr>
              <a:t> og </a:t>
            </a:r>
            <a:r>
              <a:rPr lang="nb-NO" altLang="nb-NO" sz="1900" dirty="0">
                <a:latin typeface="Arial"/>
                <a:ea typeface="Verdana"/>
                <a:cs typeface="Arial"/>
              </a:rPr>
              <a:t>172 </a:t>
            </a:r>
            <a:r>
              <a:rPr lang="nb-NO" altLang="nb-NO" sz="1900" b="1">
                <a:latin typeface="Arial"/>
                <a:ea typeface="Verdana"/>
                <a:cs typeface="Arial"/>
              </a:rPr>
              <a:t>demensforeninger</a:t>
            </a:r>
            <a:r>
              <a:rPr lang="nb-NO" altLang="nb-NO" sz="1900">
                <a:latin typeface="Arial"/>
                <a:ea typeface="Verdana"/>
                <a:cs typeface="Arial"/>
              </a:rPr>
              <a:t> (</a:t>
            </a:r>
            <a:r>
              <a:rPr lang="nb-NO" altLang="nb-NO" sz="1900" dirty="0">
                <a:latin typeface="Arial"/>
                <a:ea typeface="Verdana"/>
                <a:cs typeface="Arial"/>
              </a:rPr>
              <a:t>mars 2025</a:t>
            </a:r>
            <a:r>
              <a:rPr lang="nb-NO" altLang="nb-NO" sz="1900">
                <a:latin typeface="Arial"/>
                <a:ea typeface="Verdana"/>
                <a:cs typeface="Arial"/>
              </a:rPr>
              <a:t>). </a:t>
            </a:r>
            <a:endParaRPr lang="nb-NO" altLang="nb-NO" sz="1900">
              <a:latin typeface="Arial" panose="020B0604020202020204" pitchFamily="34" charset="0"/>
              <a:ea typeface="Verdana" panose="020B0604030504040204" pitchFamily="34" charset="0"/>
              <a:cs typeface="Arial" panose="020B0604020202020204" pitchFamily="34" charset="0"/>
            </a:endParaRPr>
          </a:p>
          <a:p>
            <a:pPr marL="285750" indent="-285750">
              <a:lnSpc>
                <a:spcPct val="150000"/>
              </a:lnSpc>
              <a:buFont typeface="Arial" panose="020B0604020202020204" pitchFamily="34" charset="0"/>
              <a:buChar char="•"/>
              <a:defRPr/>
            </a:pPr>
            <a:r>
              <a:rPr lang="nb-NO" altLang="nb-NO" sz="1900">
                <a:latin typeface="Arial"/>
                <a:ea typeface="Verdana"/>
                <a:cs typeface="Arial"/>
              </a:rPr>
              <a:t>Arbeidet finansieres med innsamlede midler – nasjonalt og lokalt.</a:t>
            </a:r>
          </a:p>
        </p:txBody>
      </p:sp>
      <p:pic>
        <p:nvPicPr>
          <p:cNvPr id="3" name="Bilde 2">
            <a:extLst>
              <a:ext uri="{FF2B5EF4-FFF2-40B4-BE49-F238E27FC236}">
                <a16:creationId xmlns:a16="http://schemas.microsoft.com/office/drawing/2014/main" id="{E54ECACF-1C53-478C-B30B-323D85A0B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714" y="914700"/>
            <a:ext cx="4278618" cy="2971800"/>
          </a:xfrm>
          <a:prstGeom prst="rect">
            <a:avLst/>
          </a:prstGeom>
        </p:spPr>
      </p:pic>
      <p:pic>
        <p:nvPicPr>
          <p:cNvPr id="4" name="Bilde 3">
            <a:extLst>
              <a:ext uri="{FF2B5EF4-FFF2-40B4-BE49-F238E27FC236}">
                <a16:creationId xmlns:a16="http://schemas.microsoft.com/office/drawing/2014/main" id="{EDDF48EC-0E93-4123-A42F-6B21532284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3442" y="917822"/>
            <a:ext cx="2968678" cy="2968678"/>
          </a:xfrm>
          <a:prstGeom prst="rect">
            <a:avLst/>
          </a:prstGeom>
        </p:spPr>
      </p:pic>
      <p:pic>
        <p:nvPicPr>
          <p:cNvPr id="5" name="Bilde 4">
            <a:extLst>
              <a:ext uri="{FF2B5EF4-FFF2-40B4-BE49-F238E27FC236}">
                <a16:creationId xmlns:a16="http://schemas.microsoft.com/office/drawing/2014/main" id="{508AE189-6D21-4897-8D9C-EA58100430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3551" y="914700"/>
            <a:ext cx="2968678" cy="2968678"/>
          </a:xfrm>
          <a:prstGeom prst="rect">
            <a:avLst/>
          </a:prstGeom>
        </p:spPr>
      </p:pic>
    </p:spTree>
    <p:extLst>
      <p:ext uri="{BB962C8B-B14F-4D97-AF65-F5344CB8AC3E}">
        <p14:creationId xmlns:p14="http://schemas.microsoft.com/office/powerpoint/2010/main" val="197692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5">
            <a:extLst>
              <a:ext uri="{FF2B5EF4-FFF2-40B4-BE49-F238E27FC236}">
                <a16:creationId xmlns:a16="http://schemas.microsoft.com/office/drawing/2014/main" id="{BE248329-EEFC-4D36-9DA0-393A770A0D6B}"/>
              </a:ext>
            </a:extLst>
          </p:cNvPr>
          <p:cNvSpPr txBox="1">
            <a:spLocks/>
          </p:cNvSpPr>
          <p:nvPr/>
        </p:nvSpPr>
        <p:spPr bwMode="auto">
          <a:xfrm>
            <a:off x="936100" y="1690690"/>
            <a:ext cx="450259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ヒラギノ角ゴ Pro W3" pitchFamily="-86" charset="-128"/>
                <a:cs typeface="+mn-cs"/>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ヒラギノ角ゴ Pro W3" pitchFamily="-86"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ヒラギノ角ゴ Pro W3" pitchFamily="-86" charset="-128"/>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ヒラギノ角ゴ Pro W3" pitchFamily="-86" charset="-128"/>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ヒラギノ角ゴ Pro W3" pitchFamily="-86"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defRPr/>
            </a:pPr>
            <a:r>
              <a:rPr lang="nb-NO" sz="2400">
                <a:solidFill>
                  <a:schemeClr val="tx1"/>
                </a:solidFill>
              </a:rPr>
              <a:t>Finne eventuelle andre årsaker til endringene</a:t>
            </a:r>
          </a:p>
          <a:p>
            <a:pPr marL="285750" indent="-285750" algn="l">
              <a:buFont typeface="Arial" panose="020B0604020202020204" pitchFamily="34" charset="0"/>
              <a:buChar char="•"/>
              <a:defRPr/>
            </a:pPr>
            <a:r>
              <a:rPr lang="nb-NO" sz="2400">
                <a:solidFill>
                  <a:schemeClr val="tx1"/>
                </a:solidFill>
              </a:rPr>
              <a:t>Prøve ut medisin</a:t>
            </a:r>
          </a:p>
          <a:p>
            <a:pPr marL="285750" indent="-285750" algn="l">
              <a:lnSpc>
                <a:spcPct val="150000"/>
              </a:lnSpc>
              <a:buFont typeface="Arial" panose="020B0604020202020204" pitchFamily="34" charset="0"/>
              <a:buChar char="•"/>
              <a:defRPr/>
            </a:pPr>
            <a:r>
              <a:rPr lang="nb-NO" sz="2400">
                <a:solidFill>
                  <a:schemeClr val="tx1"/>
                </a:solidFill>
              </a:rPr>
              <a:t>Få riktig informasjon </a:t>
            </a:r>
          </a:p>
          <a:p>
            <a:pPr marL="285750" indent="-285750" algn="l">
              <a:lnSpc>
                <a:spcPct val="150000"/>
              </a:lnSpc>
              <a:buFont typeface="Arial" panose="020B0604020202020204" pitchFamily="34" charset="0"/>
              <a:buChar char="•"/>
              <a:defRPr/>
            </a:pPr>
            <a:r>
              <a:rPr lang="nb-NO" sz="2400">
                <a:solidFill>
                  <a:schemeClr val="tx1"/>
                </a:solidFill>
              </a:rPr>
              <a:t>Tilrettelegge hverdagen</a:t>
            </a:r>
          </a:p>
          <a:p>
            <a:pPr marL="285750" indent="-285750" algn="l">
              <a:lnSpc>
                <a:spcPct val="150000"/>
              </a:lnSpc>
              <a:buFont typeface="Arial" panose="020B0604020202020204" pitchFamily="34" charset="0"/>
              <a:buChar char="•"/>
              <a:defRPr/>
            </a:pPr>
            <a:r>
              <a:rPr lang="nb-NO" sz="2400">
                <a:solidFill>
                  <a:schemeClr val="tx1"/>
                </a:solidFill>
              </a:rPr>
              <a:t>Døråpner til hjelpeapparatet</a:t>
            </a:r>
          </a:p>
          <a:p>
            <a:pPr marL="285750" indent="-285750" algn="l">
              <a:lnSpc>
                <a:spcPct val="150000"/>
              </a:lnSpc>
              <a:buFont typeface="Arial" panose="020B0604020202020204" pitchFamily="34" charset="0"/>
              <a:buChar char="•"/>
              <a:defRPr/>
            </a:pPr>
            <a:r>
              <a:rPr lang="nb-NO" sz="2400">
                <a:solidFill>
                  <a:schemeClr val="tx1"/>
                </a:solidFill>
              </a:rPr>
              <a:t>Planlegge fremtiden</a:t>
            </a:r>
          </a:p>
          <a:p>
            <a:pPr>
              <a:defRPr/>
            </a:pPr>
            <a:endParaRPr lang="nb-NO"/>
          </a:p>
        </p:txBody>
      </p:sp>
      <p:pic>
        <p:nvPicPr>
          <p:cNvPr id="15363" name="Plassholder for innhold 7">
            <a:extLst>
              <a:ext uri="{FF2B5EF4-FFF2-40B4-BE49-F238E27FC236}">
                <a16:creationId xmlns:a16="http://schemas.microsoft.com/office/drawing/2014/main" id="{736C35C7-A2F8-4F3D-B27C-73DC3392D2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1657" y="1966112"/>
            <a:ext cx="4568506" cy="327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ittel 3">
            <a:extLst>
              <a:ext uri="{FF2B5EF4-FFF2-40B4-BE49-F238E27FC236}">
                <a16:creationId xmlns:a16="http://schemas.microsoft.com/office/drawing/2014/main" id="{C3DAEDBE-7D67-49E2-B5F6-CFA00DFBB1C2}"/>
              </a:ext>
            </a:extLst>
          </p:cNvPr>
          <p:cNvSpPr>
            <a:spLocks noGrp="1" noChangeArrowheads="1"/>
          </p:cNvSpPr>
          <p:nvPr>
            <p:ph type="title"/>
          </p:nvPr>
        </p:nvSpPr>
        <p:spPr/>
        <p:txBody>
          <a:bodyPr/>
          <a:lstStyle/>
          <a:p>
            <a:pPr algn="l"/>
            <a:r>
              <a:rPr lang="nb-NO" altLang="nb-NO" b="1"/>
              <a:t>Hvorfor er diagnose viktig?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ssholder for innhold 2">
            <a:extLst>
              <a:ext uri="{FF2B5EF4-FFF2-40B4-BE49-F238E27FC236}">
                <a16:creationId xmlns:a16="http://schemas.microsoft.com/office/drawing/2014/main" id="{64D80957-1BD8-4EB0-9435-91696079A694}"/>
              </a:ext>
            </a:extLst>
          </p:cNvPr>
          <p:cNvSpPr txBox="1">
            <a:spLocks/>
          </p:cNvSpPr>
          <p:nvPr/>
        </p:nvSpPr>
        <p:spPr bwMode="auto">
          <a:xfrm>
            <a:off x="927224" y="1320285"/>
            <a:ext cx="424019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ヒラギノ角ゴ Pro W3" pitchFamily="-86" charset="-128"/>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ヒラギノ角ゴ Pro W3" pitchFamily="-86" charset="-128"/>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ヒラギノ角ゴ Pro W3" pitchFamily="-86" charset="-128"/>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ヒラギノ角ゴ Pro W3" pitchFamily="-86" charset="-128"/>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ヒラギノ角ゴ Pro W3" pitchFamily="-86"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ヒラギノ角ゴ Pro W3" pitchFamily="-86"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ヒラギノ角ゴ Pro W3" pitchFamily="-86"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ヒラギノ角ゴ Pro W3" pitchFamily="-86"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ヒラギノ角ゴ Pro W3" pitchFamily="-86" charset="-128"/>
              </a:defRPr>
            </a:lvl9pPr>
          </a:lstStyle>
          <a:p>
            <a:pPr>
              <a:buFont typeface="Arial" panose="020B0604020202020204" pitchFamily="34" charset="0"/>
              <a:buChar char="•"/>
            </a:pPr>
            <a:r>
              <a:rPr lang="nb-NO" sz="1600" b="0" i="0">
                <a:solidFill>
                  <a:srgbClr val="2C2A29"/>
                </a:solidFill>
                <a:effectLst/>
                <a:cs typeface="Calibri" panose="020F0502020204030204" pitchFamily="34" charset="0"/>
              </a:rPr>
              <a:t>Utdanning</a:t>
            </a:r>
          </a:p>
          <a:p>
            <a:pPr>
              <a:buFont typeface="Arial" panose="020B0604020202020204" pitchFamily="34" charset="0"/>
              <a:buChar char="•"/>
            </a:pPr>
            <a:r>
              <a:rPr lang="nb-NO" sz="1600">
                <a:solidFill>
                  <a:srgbClr val="2C2A29"/>
                </a:solidFill>
                <a:cs typeface="Calibri" panose="020F0502020204030204" pitchFamily="34" charset="0"/>
              </a:rPr>
              <a:t>h</a:t>
            </a:r>
            <a:r>
              <a:rPr lang="nb-NO" sz="1600" b="0" i="0">
                <a:solidFill>
                  <a:srgbClr val="2C2A29"/>
                </a:solidFill>
                <a:effectLst/>
                <a:cs typeface="Calibri" panose="020F0502020204030204" pitchFamily="34" charset="0"/>
              </a:rPr>
              <a:t>ørselssvekkelse</a:t>
            </a:r>
          </a:p>
          <a:p>
            <a:pPr algn="l">
              <a:buFont typeface="Arial" panose="020B0604020202020204" pitchFamily="34" charset="0"/>
              <a:buChar char="•"/>
            </a:pPr>
            <a:r>
              <a:rPr lang="nb-NO" sz="1600" b="0" i="0">
                <a:solidFill>
                  <a:srgbClr val="2C2A29"/>
                </a:solidFill>
                <a:effectLst/>
                <a:cs typeface="Calibri" panose="020F0502020204030204" pitchFamily="34" charset="0"/>
              </a:rPr>
              <a:t>alvorlige hodeskader</a:t>
            </a:r>
          </a:p>
          <a:p>
            <a:pPr algn="l">
              <a:buFont typeface="Arial" panose="020B0604020202020204" pitchFamily="34" charset="0"/>
              <a:buChar char="•"/>
            </a:pPr>
            <a:r>
              <a:rPr lang="nb-NO" sz="1600">
                <a:solidFill>
                  <a:srgbClr val="2C2A29"/>
                </a:solidFill>
                <a:cs typeface="Calibri" panose="020F0502020204030204" pitchFamily="34" charset="0"/>
              </a:rPr>
              <a:t>høyt blodtrykk</a:t>
            </a:r>
            <a:endParaRPr lang="nb-NO" sz="1600" b="0" i="0">
              <a:solidFill>
                <a:srgbClr val="2C2A29"/>
              </a:solidFill>
              <a:effectLst/>
              <a:cs typeface="Calibri" panose="020F0502020204030204" pitchFamily="34" charset="0"/>
            </a:endParaRPr>
          </a:p>
          <a:p>
            <a:pPr algn="l">
              <a:buFont typeface="Arial" panose="020B0604020202020204" pitchFamily="34" charset="0"/>
              <a:buChar char="•"/>
            </a:pPr>
            <a:r>
              <a:rPr lang="nb-NO" sz="1600" b="0" i="0">
                <a:solidFill>
                  <a:srgbClr val="2C2A29"/>
                </a:solidFill>
                <a:effectLst/>
                <a:cs typeface="Calibri" panose="020F0502020204030204" pitchFamily="34" charset="0"/>
              </a:rPr>
              <a:t>høyt alkoholinntak</a:t>
            </a:r>
          </a:p>
          <a:p>
            <a:pPr algn="l">
              <a:buFont typeface="Arial" panose="020B0604020202020204" pitchFamily="34" charset="0"/>
              <a:buChar char="•"/>
            </a:pPr>
            <a:r>
              <a:rPr lang="nb-NO" sz="1600" b="0" i="0">
                <a:solidFill>
                  <a:srgbClr val="2C2A29"/>
                </a:solidFill>
                <a:effectLst/>
                <a:cs typeface="Calibri" panose="020F0502020204030204" pitchFamily="34" charset="0"/>
              </a:rPr>
              <a:t>fedme</a:t>
            </a:r>
          </a:p>
          <a:p>
            <a:pPr algn="l">
              <a:buFont typeface="Arial" panose="020B0604020202020204" pitchFamily="34" charset="0"/>
              <a:buChar char="•"/>
            </a:pPr>
            <a:r>
              <a:rPr lang="nb-NO" sz="1600" b="0" i="0">
                <a:solidFill>
                  <a:srgbClr val="2C2A29"/>
                </a:solidFill>
                <a:effectLst/>
                <a:cs typeface="Calibri" panose="020F0502020204030204" pitchFamily="34" charset="0"/>
              </a:rPr>
              <a:t>røyking</a:t>
            </a:r>
          </a:p>
          <a:p>
            <a:pPr algn="l">
              <a:buFont typeface="Arial" panose="020B0604020202020204" pitchFamily="34" charset="0"/>
              <a:buChar char="•"/>
            </a:pPr>
            <a:r>
              <a:rPr lang="nb-NO" sz="1600" b="0" i="0">
                <a:solidFill>
                  <a:srgbClr val="2C2A29"/>
                </a:solidFill>
                <a:effectLst/>
                <a:cs typeface="Calibri" panose="020F0502020204030204" pitchFamily="34" charset="0"/>
              </a:rPr>
              <a:t>depresjon</a:t>
            </a:r>
          </a:p>
          <a:p>
            <a:pPr algn="l">
              <a:buFont typeface="Arial" panose="020B0604020202020204" pitchFamily="34" charset="0"/>
              <a:buChar char="•"/>
            </a:pPr>
            <a:r>
              <a:rPr lang="nb-NO" sz="1600" b="0" i="0">
                <a:solidFill>
                  <a:srgbClr val="2C2A29"/>
                </a:solidFill>
                <a:effectLst/>
                <a:cs typeface="Calibri" panose="020F0502020204030204" pitchFamily="34" charset="0"/>
              </a:rPr>
              <a:t>sosial isolasjon/ensomhet</a:t>
            </a:r>
          </a:p>
          <a:p>
            <a:pPr algn="l">
              <a:buFont typeface="Arial" panose="020B0604020202020204" pitchFamily="34" charset="0"/>
              <a:buChar char="•"/>
            </a:pPr>
            <a:r>
              <a:rPr lang="nb-NO" sz="1600" b="0" i="0">
                <a:solidFill>
                  <a:srgbClr val="2C2A29"/>
                </a:solidFill>
                <a:effectLst/>
                <a:cs typeface="Calibri" panose="020F0502020204030204" pitchFamily="34" charset="0"/>
              </a:rPr>
              <a:t>fysisk inaktivitet</a:t>
            </a:r>
          </a:p>
          <a:p>
            <a:pPr algn="l">
              <a:buFont typeface="Arial" panose="020B0604020202020204" pitchFamily="34" charset="0"/>
              <a:buChar char="•"/>
            </a:pPr>
            <a:r>
              <a:rPr lang="nb-NO" sz="1600" b="0" i="0">
                <a:solidFill>
                  <a:srgbClr val="2C2A29"/>
                </a:solidFill>
                <a:effectLst/>
                <a:cs typeface="Calibri" panose="020F0502020204030204" pitchFamily="34" charset="0"/>
              </a:rPr>
              <a:t>forurenset luft</a:t>
            </a:r>
          </a:p>
          <a:p>
            <a:pPr algn="l">
              <a:buFont typeface="Arial" panose="020B0604020202020204" pitchFamily="34" charset="0"/>
              <a:buChar char="•"/>
            </a:pPr>
            <a:r>
              <a:rPr lang="nb-NO" sz="1600" b="0" i="0">
                <a:solidFill>
                  <a:srgbClr val="2C2A29"/>
                </a:solidFill>
                <a:effectLst/>
                <a:cs typeface="Calibri" panose="020F0502020204030204" pitchFamily="34" charset="0"/>
              </a:rPr>
              <a:t>Diabetes</a:t>
            </a:r>
          </a:p>
          <a:p>
            <a:pPr marL="0" indent="0" algn="l"/>
            <a:r>
              <a:rPr lang="nb-NO" sz="1100">
                <a:solidFill>
                  <a:srgbClr val="2C2A29"/>
                </a:solidFill>
                <a:cs typeface="Calibri" panose="020F0502020204030204" pitchFamily="34" charset="0"/>
              </a:rPr>
              <a:t>			</a:t>
            </a:r>
            <a:r>
              <a:rPr lang="nb-NO" sz="1100" err="1">
                <a:solidFill>
                  <a:srgbClr val="2C2A29"/>
                </a:solidFill>
                <a:cs typeface="Calibri" panose="020F0502020204030204" pitchFamily="34" charset="0"/>
              </a:rPr>
              <a:t>Lancet</a:t>
            </a:r>
            <a:r>
              <a:rPr lang="nb-NO" sz="1100">
                <a:solidFill>
                  <a:srgbClr val="2C2A29"/>
                </a:solidFill>
                <a:cs typeface="Calibri" panose="020F0502020204030204" pitchFamily="34" charset="0"/>
              </a:rPr>
              <a:t>- kommisjonen</a:t>
            </a:r>
            <a:endParaRPr lang="nb-NO" sz="1100" b="0" i="0">
              <a:solidFill>
                <a:srgbClr val="2C2A29"/>
              </a:solidFill>
              <a:effectLst/>
              <a:cs typeface="Calibri" panose="020F0502020204030204" pitchFamily="34" charset="0"/>
            </a:endParaRPr>
          </a:p>
          <a:p>
            <a:pPr marL="0" indent="0">
              <a:lnSpc>
                <a:spcPct val="150000"/>
              </a:lnSpc>
              <a:spcBef>
                <a:spcPct val="20000"/>
              </a:spcBef>
              <a:buClrTx/>
              <a:buSzTx/>
            </a:pPr>
            <a:endParaRPr lang="nb-NO" altLang="nb-NO" sz="2400">
              <a:solidFill>
                <a:schemeClr val="tx1"/>
              </a:solidFill>
            </a:endParaRPr>
          </a:p>
        </p:txBody>
      </p:sp>
      <p:sp>
        <p:nvSpPr>
          <p:cNvPr id="13315" name="Tittel 3">
            <a:extLst>
              <a:ext uri="{FF2B5EF4-FFF2-40B4-BE49-F238E27FC236}">
                <a16:creationId xmlns:a16="http://schemas.microsoft.com/office/drawing/2014/main" id="{6FA15F17-D16B-461D-A99D-20094D10EF93}"/>
              </a:ext>
            </a:extLst>
          </p:cNvPr>
          <p:cNvSpPr>
            <a:spLocks noGrp="1" noChangeArrowheads="1"/>
          </p:cNvSpPr>
          <p:nvPr>
            <p:ph type="title"/>
          </p:nvPr>
        </p:nvSpPr>
        <p:spPr/>
        <p:txBody>
          <a:bodyPr/>
          <a:lstStyle/>
          <a:p>
            <a:pPr algn="l"/>
            <a:r>
              <a:rPr lang="nb-NO" altLang="nb-NO" b="1"/>
              <a:t>Risikofaktorer for demens</a:t>
            </a:r>
          </a:p>
        </p:txBody>
      </p:sp>
      <p:pic>
        <p:nvPicPr>
          <p:cNvPr id="13316" name="Bilde 3">
            <a:extLst>
              <a:ext uri="{FF2B5EF4-FFF2-40B4-BE49-F238E27FC236}">
                <a16:creationId xmlns:a16="http://schemas.microsoft.com/office/drawing/2014/main" id="{970F89E3-0C14-4FE4-A969-0D30A2C1A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540" y="1812913"/>
            <a:ext cx="4356000" cy="349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tel 4">
            <a:extLst>
              <a:ext uri="{FF2B5EF4-FFF2-40B4-BE49-F238E27FC236}">
                <a16:creationId xmlns:a16="http://schemas.microsoft.com/office/drawing/2014/main" id="{7760833A-539C-4C12-A557-3601FEDB3F78}"/>
              </a:ext>
            </a:extLst>
          </p:cNvPr>
          <p:cNvSpPr>
            <a:spLocks noGrp="1" noChangeArrowheads="1"/>
          </p:cNvSpPr>
          <p:nvPr>
            <p:ph type="title"/>
          </p:nvPr>
        </p:nvSpPr>
        <p:spPr/>
        <p:txBody>
          <a:bodyPr/>
          <a:lstStyle/>
          <a:p>
            <a:pPr algn="l"/>
            <a:r>
              <a:rPr lang="nb-NO" altLang="nb-NO" b="1"/>
              <a:t>Å få en demensdiagnose</a:t>
            </a:r>
          </a:p>
        </p:txBody>
      </p:sp>
      <p:sp>
        <p:nvSpPr>
          <p:cNvPr id="17411" name="Plassholder for innhold 2">
            <a:extLst>
              <a:ext uri="{FF2B5EF4-FFF2-40B4-BE49-F238E27FC236}">
                <a16:creationId xmlns:a16="http://schemas.microsoft.com/office/drawing/2014/main" id="{5ABF77FB-15FF-44A8-95D4-31984894825F}"/>
              </a:ext>
            </a:extLst>
          </p:cNvPr>
          <p:cNvSpPr>
            <a:spLocks noGrp="1" noChangeArrowheads="1"/>
          </p:cNvSpPr>
          <p:nvPr>
            <p:ph sz="half" idx="1"/>
          </p:nvPr>
        </p:nvSpPr>
        <p:spPr>
          <a:xfrm>
            <a:off x="742950" y="1511300"/>
            <a:ext cx="5181600" cy="4351338"/>
          </a:xfrm>
        </p:spPr>
        <p:txBody>
          <a:bodyPr/>
          <a:lstStyle/>
          <a:p>
            <a:pPr marL="0" indent="0">
              <a:lnSpc>
                <a:spcPct val="150000"/>
              </a:lnSpc>
            </a:pPr>
            <a:r>
              <a:rPr lang="nb-NO" altLang="nb-NO" sz="2400"/>
              <a:t> Bekymring</a:t>
            </a:r>
          </a:p>
          <a:p>
            <a:pPr marL="0" indent="0">
              <a:lnSpc>
                <a:spcPct val="150000"/>
              </a:lnSpc>
            </a:pPr>
            <a:r>
              <a:rPr lang="nb-NO" altLang="nb-NO" sz="2400"/>
              <a:t> Frykt</a:t>
            </a:r>
          </a:p>
          <a:p>
            <a:pPr marL="0" indent="0">
              <a:lnSpc>
                <a:spcPct val="150000"/>
              </a:lnSpc>
            </a:pPr>
            <a:r>
              <a:rPr lang="nb-NO" altLang="nb-NO" sz="2400"/>
              <a:t> Sorg/Tap</a:t>
            </a:r>
          </a:p>
          <a:p>
            <a:pPr marL="0" indent="0">
              <a:lnSpc>
                <a:spcPct val="150000"/>
              </a:lnSpc>
            </a:pPr>
            <a:r>
              <a:rPr lang="nb-NO" altLang="nb-NO" sz="2400"/>
              <a:t> Depresjon </a:t>
            </a:r>
          </a:p>
          <a:p>
            <a:pPr marL="0" indent="0">
              <a:lnSpc>
                <a:spcPct val="150000"/>
              </a:lnSpc>
            </a:pPr>
            <a:r>
              <a:rPr lang="nb-NO" altLang="nb-NO" sz="2400"/>
              <a:t> Tap av selvrespekt</a:t>
            </a:r>
          </a:p>
          <a:p>
            <a:pPr marL="0" indent="0">
              <a:lnSpc>
                <a:spcPct val="150000"/>
              </a:lnSpc>
            </a:pPr>
            <a:r>
              <a:rPr lang="nb-NO" altLang="nb-NO" sz="2400"/>
              <a:t> Men også lettelse!</a:t>
            </a:r>
          </a:p>
          <a:p>
            <a:pPr marL="0" indent="0">
              <a:lnSpc>
                <a:spcPct val="150000"/>
              </a:lnSpc>
            </a:pPr>
            <a:endParaRPr lang="nb-NO" altLang="nb-NO" sz="2400"/>
          </a:p>
          <a:p>
            <a:pPr marL="0" indent="0"/>
            <a:endParaRPr lang="nb-NO" altLang="nb-NO"/>
          </a:p>
        </p:txBody>
      </p:sp>
      <p:sp>
        <p:nvSpPr>
          <p:cNvPr id="2" name="Plassholder for innhold 1">
            <a:extLst>
              <a:ext uri="{FF2B5EF4-FFF2-40B4-BE49-F238E27FC236}">
                <a16:creationId xmlns:a16="http://schemas.microsoft.com/office/drawing/2014/main" id="{73B77BF5-95A1-4CA6-967A-5773179EF98E}"/>
              </a:ext>
            </a:extLst>
          </p:cNvPr>
          <p:cNvSpPr>
            <a:spLocks noGrp="1"/>
          </p:cNvSpPr>
          <p:nvPr>
            <p:ph sz="half" idx="2"/>
          </p:nvPr>
        </p:nvSpPr>
        <p:spPr/>
        <p:txBody>
          <a:bodyPr/>
          <a:lstStyle/>
          <a:p>
            <a:endParaRPr lang="nb-NO"/>
          </a:p>
        </p:txBody>
      </p:sp>
      <p:pic>
        <p:nvPicPr>
          <p:cNvPr id="17412" name="Plassholder for innhold 8">
            <a:extLst>
              <a:ext uri="{FF2B5EF4-FFF2-40B4-BE49-F238E27FC236}">
                <a16:creationId xmlns:a16="http://schemas.microsoft.com/office/drawing/2014/main" id="{C4D1A7A2-F5E8-4195-847A-3C58C45799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1" y="1825625"/>
            <a:ext cx="5280891" cy="35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tel 4">
            <a:extLst>
              <a:ext uri="{FF2B5EF4-FFF2-40B4-BE49-F238E27FC236}">
                <a16:creationId xmlns:a16="http://schemas.microsoft.com/office/drawing/2014/main" id="{B659E2B2-9789-400E-BA32-732B03A3A87C}"/>
              </a:ext>
            </a:extLst>
          </p:cNvPr>
          <p:cNvSpPr>
            <a:spLocks noGrp="1" noChangeArrowheads="1"/>
          </p:cNvSpPr>
          <p:nvPr>
            <p:ph type="title"/>
          </p:nvPr>
        </p:nvSpPr>
        <p:spPr/>
        <p:txBody>
          <a:bodyPr/>
          <a:lstStyle/>
          <a:p>
            <a:pPr algn="l"/>
            <a:r>
              <a:rPr lang="nb-NO" altLang="nb-NO" sz="4200" b="1"/>
              <a:t>Pårørendes behov for hjelp og støtte</a:t>
            </a:r>
          </a:p>
        </p:txBody>
      </p:sp>
      <p:sp>
        <p:nvSpPr>
          <p:cNvPr id="19459" name="Plassholder for innhold 2">
            <a:extLst>
              <a:ext uri="{FF2B5EF4-FFF2-40B4-BE49-F238E27FC236}">
                <a16:creationId xmlns:a16="http://schemas.microsoft.com/office/drawing/2014/main" id="{7F044EFA-301C-4566-BD72-603617C7E4C7}"/>
              </a:ext>
            </a:extLst>
          </p:cNvPr>
          <p:cNvSpPr>
            <a:spLocks noGrp="1" noChangeArrowheads="1"/>
          </p:cNvSpPr>
          <p:nvPr>
            <p:ph sz="half" idx="1"/>
          </p:nvPr>
        </p:nvSpPr>
        <p:spPr/>
        <p:txBody>
          <a:bodyPr/>
          <a:lstStyle/>
          <a:p>
            <a:pPr marL="0" indent="0">
              <a:lnSpc>
                <a:spcPct val="150000"/>
              </a:lnSpc>
            </a:pPr>
            <a:r>
              <a:rPr lang="nb-NO" altLang="nb-NO" sz="2400"/>
              <a:t> Kunnskap om sykdom</a:t>
            </a:r>
          </a:p>
          <a:p>
            <a:pPr marL="0" indent="0">
              <a:lnSpc>
                <a:spcPct val="150000"/>
              </a:lnSpc>
            </a:pPr>
            <a:r>
              <a:rPr lang="nb-NO" altLang="nb-NO" sz="2400"/>
              <a:t> Møte andre i samme situasjon</a:t>
            </a:r>
          </a:p>
          <a:p>
            <a:pPr marL="0" indent="0">
              <a:lnSpc>
                <a:spcPct val="150000"/>
              </a:lnSpc>
            </a:pPr>
            <a:r>
              <a:rPr lang="nb-NO" altLang="nb-NO" sz="2400"/>
              <a:t> Åpenhet</a:t>
            </a:r>
          </a:p>
          <a:p>
            <a:pPr marL="0" indent="0">
              <a:lnSpc>
                <a:spcPct val="150000"/>
              </a:lnSpc>
            </a:pPr>
            <a:r>
              <a:rPr lang="nb-NO" altLang="nb-NO" sz="2400"/>
              <a:t> Be om hjelp</a:t>
            </a:r>
          </a:p>
          <a:p>
            <a:pPr marL="0" indent="0"/>
            <a:endParaRPr lang="nb-NO" altLang="nb-NO"/>
          </a:p>
        </p:txBody>
      </p:sp>
      <p:sp>
        <p:nvSpPr>
          <p:cNvPr id="2" name="Plassholder for innhold 1">
            <a:extLst>
              <a:ext uri="{FF2B5EF4-FFF2-40B4-BE49-F238E27FC236}">
                <a16:creationId xmlns:a16="http://schemas.microsoft.com/office/drawing/2014/main" id="{8462D09E-2A27-4C5A-B7B2-51588FBE68ED}"/>
              </a:ext>
            </a:extLst>
          </p:cNvPr>
          <p:cNvSpPr>
            <a:spLocks noGrp="1"/>
          </p:cNvSpPr>
          <p:nvPr>
            <p:ph sz="half" idx="2"/>
          </p:nvPr>
        </p:nvSpPr>
        <p:spPr/>
        <p:txBody>
          <a:bodyPr/>
          <a:lstStyle/>
          <a:p>
            <a:endParaRPr lang="nb-NO"/>
          </a:p>
        </p:txBody>
      </p:sp>
      <p:pic>
        <p:nvPicPr>
          <p:cNvPr id="19460" name="Bilde 3">
            <a:extLst>
              <a:ext uri="{FF2B5EF4-FFF2-40B4-BE49-F238E27FC236}">
                <a16:creationId xmlns:a16="http://schemas.microsoft.com/office/drawing/2014/main" id="{52640B7B-A598-4BB7-A4B3-6C3D54A2FDD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033755"/>
            <a:ext cx="5181600" cy="380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tel 4">
            <a:extLst>
              <a:ext uri="{FF2B5EF4-FFF2-40B4-BE49-F238E27FC236}">
                <a16:creationId xmlns:a16="http://schemas.microsoft.com/office/drawing/2014/main" id="{16144089-A79A-438B-BC4B-AB930E139BB2}"/>
              </a:ext>
            </a:extLst>
          </p:cNvPr>
          <p:cNvSpPr>
            <a:spLocks noGrp="1" noChangeArrowheads="1"/>
          </p:cNvSpPr>
          <p:nvPr>
            <p:ph type="title"/>
          </p:nvPr>
        </p:nvSpPr>
        <p:spPr>
          <a:xfrm>
            <a:off x="838200" y="365127"/>
            <a:ext cx="10515600" cy="1325563"/>
          </a:xfrm>
        </p:spPr>
        <p:txBody>
          <a:bodyPr>
            <a:normAutofit/>
          </a:bodyPr>
          <a:lstStyle/>
          <a:p>
            <a:pPr algn="l"/>
            <a:r>
              <a:rPr lang="nb-NO" altLang="nb-NO" sz="3600" b="1"/>
              <a:t>Hva gjør Nasjonalforeningen for folkehelsen?</a:t>
            </a:r>
          </a:p>
        </p:txBody>
      </p:sp>
      <p:sp>
        <p:nvSpPr>
          <p:cNvPr id="21507" name="Plassholder for innhold 4">
            <a:extLst>
              <a:ext uri="{FF2B5EF4-FFF2-40B4-BE49-F238E27FC236}">
                <a16:creationId xmlns:a16="http://schemas.microsoft.com/office/drawing/2014/main" id="{3B1F1039-2A85-4FA1-A1DD-B34E00BF55AE}"/>
              </a:ext>
            </a:extLst>
          </p:cNvPr>
          <p:cNvSpPr>
            <a:spLocks noGrp="1" noChangeArrowheads="1"/>
          </p:cNvSpPr>
          <p:nvPr>
            <p:ph sz="half" idx="1"/>
          </p:nvPr>
        </p:nvSpPr>
        <p:spPr>
          <a:xfrm>
            <a:off x="838200" y="1446048"/>
            <a:ext cx="5257800" cy="4351338"/>
          </a:xfrm>
        </p:spPr>
        <p:txBody>
          <a:bodyPr>
            <a:normAutofit/>
          </a:bodyPr>
          <a:lstStyle/>
          <a:p>
            <a:pPr marL="0" indent="0"/>
            <a:r>
              <a:rPr lang="nb-NO" altLang="nb-NO" sz="2000"/>
              <a:t> </a:t>
            </a:r>
            <a:r>
              <a:rPr lang="nb-NO" altLang="nb-NO" sz="2400"/>
              <a:t>Demensforskningsprogrammet </a:t>
            </a:r>
          </a:p>
          <a:p>
            <a:pPr marL="0" indent="0"/>
            <a:r>
              <a:rPr lang="nb-NO" altLang="nb-NO" sz="2400"/>
              <a:t> Demenslinjen</a:t>
            </a:r>
          </a:p>
          <a:p>
            <a:pPr marL="0" indent="0"/>
            <a:r>
              <a:rPr lang="nb-NO" altLang="nb-NO" sz="2400"/>
              <a:t> Møteplasser i lokalmiljø</a:t>
            </a:r>
          </a:p>
          <a:p>
            <a:pPr marL="0" indent="0"/>
            <a:r>
              <a:rPr lang="nb-NO" altLang="nb-NO" sz="2400"/>
              <a:t> Samtalegrupper og pårørendeskoler</a:t>
            </a:r>
          </a:p>
          <a:p>
            <a:pPr marL="0" indent="0"/>
            <a:r>
              <a:rPr lang="nb-NO" altLang="nb-NO" sz="2400"/>
              <a:t> Trivselstiltak i nærmiljøene</a:t>
            </a:r>
          </a:p>
          <a:p>
            <a:pPr marL="0" indent="0"/>
            <a:r>
              <a:rPr lang="nb-NO" altLang="nb-NO" sz="2400"/>
              <a:t> Informasjon og holdningsarbeid</a:t>
            </a:r>
          </a:p>
          <a:p>
            <a:pPr marL="0" indent="0"/>
            <a:r>
              <a:rPr lang="nb-NO" altLang="nb-NO" sz="2400"/>
              <a:t> Politisk påvirkningsarbeid</a:t>
            </a:r>
          </a:p>
          <a:p>
            <a:pPr marL="0" indent="0"/>
            <a:r>
              <a:rPr lang="nb-NO" altLang="nb-NO" sz="2400"/>
              <a:t> Aktivitetsvenn</a:t>
            </a:r>
          </a:p>
          <a:p>
            <a:pPr marL="0" indent="0"/>
            <a:r>
              <a:rPr lang="nb-NO" altLang="nb-NO" sz="2400"/>
              <a:t> Likepersoner</a:t>
            </a:r>
          </a:p>
          <a:p>
            <a:pPr marL="0" indent="0"/>
            <a:endParaRPr lang="nb-NO" altLang="nb-NO" sz="2000"/>
          </a:p>
        </p:txBody>
      </p:sp>
      <p:sp>
        <p:nvSpPr>
          <p:cNvPr id="2" name="Plassholder for innhold 1">
            <a:extLst>
              <a:ext uri="{FF2B5EF4-FFF2-40B4-BE49-F238E27FC236}">
                <a16:creationId xmlns:a16="http://schemas.microsoft.com/office/drawing/2014/main" id="{CA408FA2-E81A-4163-A3BB-41D38E3E7EE4}"/>
              </a:ext>
            </a:extLst>
          </p:cNvPr>
          <p:cNvSpPr>
            <a:spLocks noGrp="1"/>
          </p:cNvSpPr>
          <p:nvPr>
            <p:ph sz="half" idx="2"/>
          </p:nvPr>
        </p:nvSpPr>
        <p:spPr/>
        <p:txBody>
          <a:bodyPr>
            <a:normAutofit/>
          </a:bodyPr>
          <a:lstStyle/>
          <a:p>
            <a:endParaRPr lang="nb-NO"/>
          </a:p>
        </p:txBody>
      </p:sp>
      <p:pic>
        <p:nvPicPr>
          <p:cNvPr id="21508" name="Plassholder for innhold 2">
            <a:extLst>
              <a:ext uri="{FF2B5EF4-FFF2-40B4-BE49-F238E27FC236}">
                <a16:creationId xmlns:a16="http://schemas.microsoft.com/office/drawing/2014/main" id="{C2B89EA3-379D-47EF-BD75-8A9FBF9F59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2415" y="1510693"/>
            <a:ext cx="5161385" cy="344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tel 4">
            <a:extLst>
              <a:ext uri="{FF2B5EF4-FFF2-40B4-BE49-F238E27FC236}">
                <a16:creationId xmlns:a16="http://schemas.microsoft.com/office/drawing/2014/main" id="{2BFAEDA0-58A9-4F62-AD45-7BA512B16618}"/>
              </a:ext>
            </a:extLst>
          </p:cNvPr>
          <p:cNvSpPr>
            <a:spLocks noGrp="1" noChangeArrowheads="1"/>
          </p:cNvSpPr>
          <p:nvPr>
            <p:ph type="title"/>
          </p:nvPr>
        </p:nvSpPr>
        <p:spPr/>
        <p:txBody>
          <a:bodyPr/>
          <a:lstStyle/>
          <a:p>
            <a:pPr algn="l"/>
            <a:r>
              <a:rPr lang="nb-NO" altLang="nb-NO" b="1"/>
              <a:t>Våre mål</a:t>
            </a:r>
          </a:p>
        </p:txBody>
      </p:sp>
      <p:sp>
        <p:nvSpPr>
          <p:cNvPr id="2" name="Plassholder for innhold 1">
            <a:extLst>
              <a:ext uri="{FF2B5EF4-FFF2-40B4-BE49-F238E27FC236}">
                <a16:creationId xmlns:a16="http://schemas.microsoft.com/office/drawing/2014/main" id="{37D6789B-1635-4D4C-B8E6-AD38AD2CE135}"/>
              </a:ext>
            </a:extLst>
          </p:cNvPr>
          <p:cNvSpPr>
            <a:spLocks noGrp="1"/>
          </p:cNvSpPr>
          <p:nvPr>
            <p:ph sz="half" idx="1"/>
          </p:nvPr>
        </p:nvSpPr>
        <p:spPr/>
        <p:txBody>
          <a:bodyPr/>
          <a:lstStyle/>
          <a:p>
            <a:r>
              <a:rPr lang="nb-NO" altLang="nb-NO" sz="2400"/>
              <a:t>En bedre hverdag med flere gode    øyeblikk for alle som er berørt av demens</a:t>
            </a:r>
          </a:p>
          <a:p>
            <a:r>
              <a:rPr lang="nb-NO" altLang="nb-NO" sz="2400"/>
              <a:t>Bidra til samfunnets evne til å møte en sterk økning i antallet som får demens</a:t>
            </a:r>
          </a:p>
          <a:p>
            <a:r>
              <a:rPr lang="nb-NO" altLang="nb-NO" sz="2400"/>
              <a:t>Et mer demensvennlig samfunn</a:t>
            </a:r>
          </a:p>
          <a:p>
            <a:r>
              <a:rPr lang="nb-NO" altLang="nb-NO" sz="2400"/>
              <a:t>Mer forskning slik at vi løser demensgåten og finner en kur</a:t>
            </a:r>
          </a:p>
          <a:p>
            <a:endParaRPr lang="nb-NO"/>
          </a:p>
        </p:txBody>
      </p:sp>
      <p:sp>
        <p:nvSpPr>
          <p:cNvPr id="4" name="Plassholder for innhold 3">
            <a:extLst>
              <a:ext uri="{FF2B5EF4-FFF2-40B4-BE49-F238E27FC236}">
                <a16:creationId xmlns:a16="http://schemas.microsoft.com/office/drawing/2014/main" id="{7235BDB7-DF8B-417C-9ADF-5D74A76FE558}"/>
              </a:ext>
            </a:extLst>
          </p:cNvPr>
          <p:cNvSpPr>
            <a:spLocks noGrp="1"/>
          </p:cNvSpPr>
          <p:nvPr>
            <p:ph sz="half" idx="2"/>
          </p:nvPr>
        </p:nvSpPr>
        <p:spPr/>
        <p:txBody>
          <a:bodyPr/>
          <a:lstStyle/>
          <a:p>
            <a:endParaRPr lang="nb-NO"/>
          </a:p>
        </p:txBody>
      </p:sp>
      <p:pic>
        <p:nvPicPr>
          <p:cNvPr id="23556" name="Plassholder for innhold 3">
            <a:extLst>
              <a:ext uri="{FF2B5EF4-FFF2-40B4-BE49-F238E27FC236}">
                <a16:creationId xmlns:a16="http://schemas.microsoft.com/office/drawing/2014/main" id="{F03770AF-5B93-4738-AAF0-99EB63F0C3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825624"/>
            <a:ext cx="5194742" cy="345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tel 4">
            <a:extLst>
              <a:ext uri="{FF2B5EF4-FFF2-40B4-BE49-F238E27FC236}">
                <a16:creationId xmlns:a16="http://schemas.microsoft.com/office/drawing/2014/main" id="{7EE833A7-7C2C-430B-B454-829B44B56CE9}"/>
              </a:ext>
            </a:extLst>
          </p:cNvPr>
          <p:cNvSpPr>
            <a:spLocks noGrp="1" noChangeArrowheads="1"/>
          </p:cNvSpPr>
          <p:nvPr>
            <p:ph type="title"/>
          </p:nvPr>
        </p:nvSpPr>
        <p:spPr/>
        <p:txBody>
          <a:bodyPr/>
          <a:lstStyle/>
          <a:p>
            <a:pPr algn="l"/>
            <a:r>
              <a:rPr lang="nb-NO" altLang="nb-NO" b="1"/>
              <a:t>Hva vi i lokallaget gjør</a:t>
            </a:r>
          </a:p>
        </p:txBody>
      </p:sp>
      <p:sp>
        <p:nvSpPr>
          <p:cNvPr id="25603" name="Plassholder for innhold 5">
            <a:extLst>
              <a:ext uri="{FF2B5EF4-FFF2-40B4-BE49-F238E27FC236}">
                <a16:creationId xmlns:a16="http://schemas.microsoft.com/office/drawing/2014/main" id="{E6CD1B26-D3B8-4D12-9DF9-9B70672654BD}"/>
              </a:ext>
            </a:extLst>
          </p:cNvPr>
          <p:cNvSpPr>
            <a:spLocks noGrp="1" noChangeArrowheads="1"/>
          </p:cNvSpPr>
          <p:nvPr>
            <p:ph sz="half" idx="1"/>
          </p:nvPr>
        </p:nvSpPr>
        <p:spPr/>
        <p:txBody>
          <a:bodyPr/>
          <a:lstStyle/>
          <a:p>
            <a:pPr marL="0" indent="0"/>
            <a:r>
              <a:rPr lang="nb-NO" altLang="nb-NO" i="1">
                <a:solidFill>
                  <a:srgbClr val="FF0000"/>
                </a:solidFill>
              </a:rPr>
              <a:t>Demensaktiviteter</a:t>
            </a:r>
          </a:p>
        </p:txBody>
      </p:sp>
      <p:sp>
        <p:nvSpPr>
          <p:cNvPr id="2" name="Plassholder for innhold 1">
            <a:extLst>
              <a:ext uri="{FF2B5EF4-FFF2-40B4-BE49-F238E27FC236}">
                <a16:creationId xmlns:a16="http://schemas.microsoft.com/office/drawing/2014/main" id="{18410DA6-4988-4102-9390-2E1D4C98FDC3}"/>
              </a:ext>
            </a:extLst>
          </p:cNvPr>
          <p:cNvSpPr>
            <a:spLocks noGrp="1"/>
          </p:cNvSpPr>
          <p:nvPr>
            <p:ph sz="half" idx="2"/>
          </p:nvPr>
        </p:nvSpPr>
        <p:spPr/>
        <p:txBody>
          <a:bodyPr/>
          <a:lstStyle/>
          <a:p>
            <a:endParaRPr lang="nb-NO"/>
          </a:p>
        </p:txBody>
      </p:sp>
      <p:sp>
        <p:nvSpPr>
          <p:cNvPr id="25604" name="Plassholder for innhold 6">
            <a:extLst>
              <a:ext uri="{FF2B5EF4-FFF2-40B4-BE49-F238E27FC236}">
                <a16:creationId xmlns:a16="http://schemas.microsoft.com/office/drawing/2014/main" id="{B15D721F-27A1-41EF-9901-7C8CF7D3D70D}"/>
              </a:ext>
            </a:extLst>
          </p:cNvPr>
          <p:cNvSpPr txBox="1">
            <a:spLocks/>
          </p:cNvSpPr>
          <p:nvPr/>
        </p:nvSpPr>
        <p:spPr bwMode="auto">
          <a:xfrm>
            <a:off x="6172200" y="2015231"/>
            <a:ext cx="3867150" cy="416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800"/>
              </a:spcBef>
              <a:buClr>
                <a:srgbClr val="000000"/>
              </a:buClr>
              <a:buSzPct val="100000"/>
              <a:buFont typeface="Times New Roman" panose="02020603050405020304" pitchFamily="18" charset="0"/>
              <a:defRPr sz="3200">
                <a:solidFill>
                  <a:srgbClr val="000000"/>
                </a:solidFill>
                <a:latin typeface="Calibri" panose="020F0502020204030204" pitchFamily="34" charset="0"/>
                <a:ea typeface="ヒラギノ角ゴ Pro W3" pitchFamily="-86" charset="-128"/>
              </a:defRPr>
            </a:lvl1pPr>
            <a:lvl2pPr>
              <a:spcBef>
                <a:spcPts val="700"/>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ヒラギノ角ゴ Pro W3" pitchFamily="-86" charset="-128"/>
              </a:defRPr>
            </a:lvl2pPr>
            <a:lvl3pPr>
              <a:spcBef>
                <a:spcPts val="600"/>
              </a:spcBef>
              <a:buClr>
                <a:srgbClr val="000000"/>
              </a:buClr>
              <a:buSzPct val="100000"/>
              <a:buFont typeface="Times New Roman" panose="02020603050405020304" pitchFamily="18" charset="0"/>
              <a:defRPr sz="2400">
                <a:solidFill>
                  <a:srgbClr val="000000"/>
                </a:solidFill>
                <a:latin typeface="Calibri" panose="020F0502020204030204" pitchFamily="34" charset="0"/>
                <a:ea typeface="ヒラギノ角ゴ Pro W3" pitchFamily="-86" charset="-128"/>
              </a:defRPr>
            </a:lvl3pPr>
            <a:lvl4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ヒラギノ角ゴ Pro W3" pitchFamily="-86" charset="-128"/>
              </a:defRPr>
            </a:lvl4pPr>
            <a:lvl5pPr>
              <a:spcBef>
                <a:spcPts val="500"/>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ヒラギノ角ゴ Pro W3" pitchFamily="-86"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ヒラギノ角ゴ Pro W3" pitchFamily="-86"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ヒラギノ角ゴ Pro W3" pitchFamily="-86"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ヒラギノ角ゴ Pro W3" pitchFamily="-86"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ヒラギノ角ゴ Pro W3" pitchFamily="-86" charset="-128"/>
              </a:defRPr>
            </a:lvl9pPr>
          </a:lstStyle>
          <a:p>
            <a:pPr>
              <a:spcBef>
                <a:spcPct val="20000"/>
              </a:spcBef>
              <a:buClrTx/>
              <a:buSzTx/>
              <a:buFont typeface="Arial" panose="020B0604020202020204" pitchFamily="34" charset="0"/>
              <a:buChar char="•"/>
            </a:pPr>
            <a:r>
              <a:rPr lang="nb-NO" altLang="nb-NO" i="1">
                <a:solidFill>
                  <a:srgbClr val="FF0000"/>
                </a:solidFill>
              </a:rPr>
              <a:t>Sett in et fint bilde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tel 4">
            <a:extLst>
              <a:ext uri="{FF2B5EF4-FFF2-40B4-BE49-F238E27FC236}">
                <a16:creationId xmlns:a16="http://schemas.microsoft.com/office/drawing/2014/main" id="{D1E0C200-69F6-4226-A9A4-5C05B0DE400E}"/>
              </a:ext>
            </a:extLst>
          </p:cNvPr>
          <p:cNvSpPr>
            <a:spLocks noGrp="1" noChangeArrowheads="1"/>
          </p:cNvSpPr>
          <p:nvPr>
            <p:ph type="title"/>
          </p:nvPr>
        </p:nvSpPr>
        <p:spPr/>
        <p:txBody>
          <a:bodyPr/>
          <a:lstStyle/>
          <a:p>
            <a:r>
              <a:rPr lang="nb-NO" altLang="nb-NO" b="1"/>
              <a:t>Demensforskningsprogrammet</a:t>
            </a:r>
          </a:p>
        </p:txBody>
      </p:sp>
      <p:pic>
        <p:nvPicPr>
          <p:cNvPr id="27651" name="Bilde 2">
            <a:extLst>
              <a:ext uri="{FF2B5EF4-FFF2-40B4-BE49-F238E27FC236}">
                <a16:creationId xmlns:a16="http://schemas.microsoft.com/office/drawing/2014/main" id="{09B254D7-685D-44F9-B61A-479202E26460}"/>
              </a:ext>
            </a:extLst>
          </p:cNvPr>
          <p:cNvPicPr>
            <a:picLocks noChangeAspect="1"/>
          </p:cNvPicPr>
          <p:nvPr/>
        </p:nvPicPr>
        <p:blipFill>
          <a:blip r:embed="rId3">
            <a:extLst>
              <a:ext uri="{28A0092B-C50C-407E-A947-70E740481C1C}">
                <a14:useLocalDpi xmlns:a14="http://schemas.microsoft.com/office/drawing/2010/main" val="0"/>
              </a:ext>
            </a:extLst>
          </a:blip>
          <a:srcRect l="11925"/>
          <a:stretch>
            <a:fillRect/>
          </a:stretch>
        </p:blipFill>
        <p:spPr bwMode="auto">
          <a:xfrm>
            <a:off x="4658359" y="1771926"/>
            <a:ext cx="2554905" cy="294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Bilde 3">
            <a:extLst>
              <a:ext uri="{FF2B5EF4-FFF2-40B4-BE49-F238E27FC236}">
                <a16:creationId xmlns:a16="http://schemas.microsoft.com/office/drawing/2014/main" id="{DC732046-594B-4490-830D-056351D4C5A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2691" y="1771925"/>
            <a:ext cx="1985121" cy="297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a:extLst>
              <a:ext uri="{FF2B5EF4-FFF2-40B4-BE49-F238E27FC236}">
                <a16:creationId xmlns:a16="http://schemas.microsoft.com/office/drawing/2014/main" id="{559479CB-A1AF-4D8D-A22D-F7F3C0E00151}"/>
              </a:ext>
            </a:extLst>
          </p:cNvPr>
          <p:cNvSpPr/>
          <p:nvPr/>
        </p:nvSpPr>
        <p:spPr>
          <a:xfrm>
            <a:off x="7842691" y="4752120"/>
            <a:ext cx="2374736" cy="82391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nb-NO" sz="1400" b="1">
                <a:solidFill>
                  <a:schemeClr val="tx1"/>
                </a:solidFill>
              </a:rPr>
              <a:t>Anders Martin Fjell</a:t>
            </a:r>
          </a:p>
          <a:p>
            <a:pPr>
              <a:defRPr/>
            </a:pPr>
            <a:r>
              <a:rPr lang="nb-NO" sz="1400">
                <a:solidFill>
                  <a:schemeClr val="tx1"/>
                </a:solidFill>
              </a:rPr>
              <a:t>Forsker på alder,  demens og sammenhenger. </a:t>
            </a:r>
            <a:endParaRPr lang="nb-NO" sz="1400" b="1">
              <a:solidFill>
                <a:schemeClr val="tx1"/>
              </a:solidFill>
            </a:endParaRPr>
          </a:p>
        </p:txBody>
      </p:sp>
      <p:sp>
        <p:nvSpPr>
          <p:cNvPr id="7" name="Rektangel 6">
            <a:extLst>
              <a:ext uri="{FF2B5EF4-FFF2-40B4-BE49-F238E27FC236}">
                <a16:creationId xmlns:a16="http://schemas.microsoft.com/office/drawing/2014/main" id="{4C5A9C8D-913B-4FCE-872F-657A3484BBEB}"/>
              </a:ext>
            </a:extLst>
          </p:cNvPr>
          <p:cNvSpPr/>
          <p:nvPr/>
        </p:nvSpPr>
        <p:spPr>
          <a:xfrm>
            <a:off x="4658359" y="4728328"/>
            <a:ext cx="2554904" cy="93674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nb-NO" sz="1400" b="1">
                <a:solidFill>
                  <a:schemeClr val="tx1"/>
                </a:solidFill>
              </a:rPr>
              <a:t>Ole A. Andreassen</a:t>
            </a:r>
          </a:p>
          <a:p>
            <a:pPr>
              <a:defRPr/>
            </a:pPr>
            <a:r>
              <a:rPr lang="nb-NO" sz="1400">
                <a:solidFill>
                  <a:schemeClr val="tx1"/>
                </a:solidFill>
              </a:rPr>
              <a:t>Forsker på demens og arvelighet.</a:t>
            </a:r>
            <a:endParaRPr lang="nb-NO" sz="1400" b="1">
              <a:solidFill>
                <a:schemeClr val="tx1"/>
              </a:solidFill>
            </a:endParaRPr>
          </a:p>
        </p:txBody>
      </p:sp>
      <p:sp>
        <p:nvSpPr>
          <p:cNvPr id="8" name="Rektangel 7">
            <a:extLst>
              <a:ext uri="{FF2B5EF4-FFF2-40B4-BE49-F238E27FC236}">
                <a16:creationId xmlns:a16="http://schemas.microsoft.com/office/drawing/2014/main" id="{84CC8E1F-2A74-4CAC-9FB9-591A774698B3}"/>
              </a:ext>
            </a:extLst>
          </p:cNvPr>
          <p:cNvSpPr/>
          <p:nvPr/>
        </p:nvSpPr>
        <p:spPr>
          <a:xfrm>
            <a:off x="969408" y="4741145"/>
            <a:ext cx="3173221" cy="92392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nb-NO" sz="1400" b="1">
                <a:solidFill>
                  <a:schemeClr val="tx1"/>
                </a:solidFill>
              </a:rPr>
              <a:t>Anne-Brita Knapskog</a:t>
            </a:r>
            <a:r>
              <a:rPr lang="nb-NO" sz="1400" i="1">
                <a:solidFill>
                  <a:schemeClr val="tx1"/>
                </a:solidFill>
              </a:rPr>
              <a:t>  </a:t>
            </a:r>
          </a:p>
          <a:p>
            <a:pPr>
              <a:defRPr/>
            </a:pPr>
            <a:r>
              <a:rPr lang="nb-NO" sz="1400">
                <a:solidFill>
                  <a:schemeClr val="tx1"/>
                </a:solidFill>
              </a:rPr>
              <a:t>Forsker på hvordan vanlige sykdommer kan skade hjernen og utløse demens. </a:t>
            </a:r>
          </a:p>
        </p:txBody>
      </p:sp>
      <p:pic>
        <p:nvPicPr>
          <p:cNvPr id="27656" name="Plassholder for innhold 4">
            <a:extLst>
              <a:ext uri="{FF2B5EF4-FFF2-40B4-BE49-F238E27FC236}">
                <a16:creationId xmlns:a16="http://schemas.microsoft.com/office/drawing/2014/main" id="{75DFD571-4B90-4C78-9EA0-65F0A3F67B2A}"/>
              </a:ext>
            </a:extLst>
          </p:cNvPr>
          <p:cNvPicPr>
            <a:picLocks noChangeAspect="1"/>
          </p:cNvPicPr>
          <p:nvPr/>
        </p:nvPicPr>
        <p:blipFill>
          <a:blip r:embed="rId5">
            <a:extLst>
              <a:ext uri="{28A0092B-C50C-407E-A947-70E740481C1C}">
                <a14:useLocalDpi xmlns:a14="http://schemas.microsoft.com/office/drawing/2010/main" val="0"/>
              </a:ext>
            </a:extLst>
          </a:blip>
          <a:srcRect l="7796" r="20486"/>
          <a:stretch>
            <a:fillRect/>
          </a:stretch>
        </p:blipFill>
        <p:spPr bwMode="auto">
          <a:xfrm>
            <a:off x="969408" y="1771926"/>
            <a:ext cx="3173221" cy="294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tel 4">
            <a:extLst>
              <a:ext uri="{FF2B5EF4-FFF2-40B4-BE49-F238E27FC236}">
                <a16:creationId xmlns:a16="http://schemas.microsoft.com/office/drawing/2014/main" id="{04D4F1DC-D295-4140-9163-1E597AAD0CE9}"/>
              </a:ext>
            </a:extLst>
          </p:cNvPr>
          <p:cNvSpPr>
            <a:spLocks noGrp="1" noChangeArrowheads="1"/>
          </p:cNvSpPr>
          <p:nvPr>
            <p:ph type="title"/>
          </p:nvPr>
        </p:nvSpPr>
        <p:spPr/>
        <p:txBody>
          <a:bodyPr>
            <a:normAutofit/>
          </a:bodyPr>
          <a:lstStyle/>
          <a:p>
            <a:pPr algn="l"/>
            <a:r>
              <a:rPr lang="nb-NO" altLang="nb-NO" sz="3400" b="1"/>
              <a:t>Hvilke andre spørsmål forskerne vil finne svar på</a:t>
            </a:r>
          </a:p>
        </p:txBody>
      </p:sp>
      <p:sp>
        <p:nvSpPr>
          <p:cNvPr id="29699" name="Plassholder for innhold 6">
            <a:extLst>
              <a:ext uri="{FF2B5EF4-FFF2-40B4-BE49-F238E27FC236}">
                <a16:creationId xmlns:a16="http://schemas.microsoft.com/office/drawing/2014/main" id="{D3FD1397-DA04-4792-A8F2-44EA5BB02F48}"/>
              </a:ext>
            </a:extLst>
          </p:cNvPr>
          <p:cNvSpPr>
            <a:spLocks noGrp="1"/>
          </p:cNvSpPr>
          <p:nvPr>
            <p:ph sz="half" idx="1"/>
          </p:nvPr>
        </p:nvSpPr>
        <p:spPr>
          <a:xfrm>
            <a:off x="838200" y="1825625"/>
            <a:ext cx="5181600" cy="4158061"/>
          </a:xfrm>
        </p:spPr>
        <p:txBody>
          <a:bodyPr>
            <a:spAutoFit/>
          </a:bodyPr>
          <a:lstStyle/>
          <a:p>
            <a:pPr marL="285750" indent="-285750">
              <a:defRPr/>
            </a:pPr>
            <a:r>
              <a:rPr lang="nb-NO" altLang="nb-NO" sz="2200"/>
              <a:t>Hva skiller mennesker som får demens fra dem som ikke får det?</a:t>
            </a:r>
          </a:p>
          <a:p>
            <a:pPr marL="285750" indent="-285750">
              <a:defRPr/>
            </a:pPr>
            <a:r>
              <a:rPr lang="nb-NO" altLang="nb-NO" sz="2200"/>
              <a:t>Hvilke sykdommer kan utløse demens og hvordan kan det forhindres?</a:t>
            </a:r>
          </a:p>
          <a:p>
            <a:pPr marL="285750" indent="-285750">
              <a:defRPr/>
            </a:pPr>
            <a:r>
              <a:rPr lang="nb-NO" altLang="nb-NO" sz="2200"/>
              <a:t>Normal aldring eller demens?</a:t>
            </a:r>
          </a:p>
          <a:p>
            <a:pPr marL="285750" indent="-285750">
              <a:defRPr/>
            </a:pPr>
            <a:r>
              <a:rPr lang="nb-NO" altLang="nb-NO" sz="2200"/>
              <a:t>Kan ødelagte celler i hjernen repareres?</a:t>
            </a:r>
          </a:p>
          <a:p>
            <a:pPr marL="285750" indent="-285750">
              <a:defRPr/>
            </a:pPr>
            <a:r>
              <a:rPr lang="nb-NO" altLang="nb-NO" sz="2200"/>
              <a:t>Hva er det som slår på demensbryterne våre?</a:t>
            </a:r>
          </a:p>
          <a:p>
            <a:pPr marL="285750" indent="-285750">
              <a:defRPr/>
            </a:pPr>
            <a:r>
              <a:rPr lang="nb-NO" altLang="nb-NO" sz="2200"/>
              <a:t>Hva er tidlige tegn på demens?</a:t>
            </a:r>
          </a:p>
          <a:p>
            <a:pPr marL="0" indent="0">
              <a:buFont typeface="Symbol" panose="05050102010706020507" pitchFamily="18" charset="2"/>
              <a:buChar char=""/>
              <a:defRPr/>
            </a:pPr>
            <a:endParaRPr lang="nb-NO" altLang="nb-NO" sz="1800"/>
          </a:p>
        </p:txBody>
      </p:sp>
      <p:sp>
        <p:nvSpPr>
          <p:cNvPr id="2" name="Plassholder for innhold 1">
            <a:extLst>
              <a:ext uri="{FF2B5EF4-FFF2-40B4-BE49-F238E27FC236}">
                <a16:creationId xmlns:a16="http://schemas.microsoft.com/office/drawing/2014/main" id="{3160F97B-0416-4EF4-A943-FA0F105DF3E2}"/>
              </a:ext>
            </a:extLst>
          </p:cNvPr>
          <p:cNvSpPr>
            <a:spLocks noGrp="1"/>
          </p:cNvSpPr>
          <p:nvPr>
            <p:ph sz="half" idx="2"/>
          </p:nvPr>
        </p:nvSpPr>
        <p:spPr/>
        <p:txBody>
          <a:bodyPr/>
          <a:lstStyle/>
          <a:p>
            <a:endParaRPr lang="nb-NO"/>
          </a:p>
        </p:txBody>
      </p:sp>
      <p:pic>
        <p:nvPicPr>
          <p:cNvPr id="29700" name="Bilde 3">
            <a:extLst>
              <a:ext uri="{FF2B5EF4-FFF2-40B4-BE49-F238E27FC236}">
                <a16:creationId xmlns:a16="http://schemas.microsoft.com/office/drawing/2014/main" id="{74EC83A0-644A-4DCC-84A0-303CD21EE6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199" y="1825625"/>
            <a:ext cx="5195053" cy="346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4FA4534-6A8C-4D3E-BE86-CE46D2DF6C33}"/>
              </a:ext>
            </a:extLst>
          </p:cNvPr>
          <p:cNvSpPr>
            <a:spLocks noGrp="1"/>
          </p:cNvSpPr>
          <p:nvPr>
            <p:ph type="title"/>
          </p:nvPr>
        </p:nvSpPr>
        <p:spPr/>
        <p:txBody>
          <a:bodyPr/>
          <a:lstStyle/>
          <a:p>
            <a:r>
              <a:rPr lang="nb-NO" b="1"/>
              <a:t>Få råd fra fagfolk om demens</a:t>
            </a:r>
            <a:br>
              <a:rPr lang="nb-NO" b="1"/>
            </a:br>
            <a:r>
              <a:rPr lang="nb-NO" sz="2000" b="1"/>
              <a:t>- eller om du trenger noen å snakke med om demens</a:t>
            </a:r>
            <a:endParaRPr lang="nb-NO" b="1"/>
          </a:p>
        </p:txBody>
      </p:sp>
      <p:sp>
        <p:nvSpPr>
          <p:cNvPr id="2" name="Plassholder for innhold 1">
            <a:extLst>
              <a:ext uri="{FF2B5EF4-FFF2-40B4-BE49-F238E27FC236}">
                <a16:creationId xmlns:a16="http://schemas.microsoft.com/office/drawing/2014/main" id="{85B7B897-F299-4FAD-8079-815FFBE07CDF}"/>
              </a:ext>
            </a:extLst>
          </p:cNvPr>
          <p:cNvSpPr>
            <a:spLocks noGrp="1"/>
          </p:cNvSpPr>
          <p:nvPr>
            <p:ph sz="half" idx="1"/>
          </p:nvPr>
        </p:nvSpPr>
        <p:spPr>
          <a:xfrm>
            <a:off x="838200" y="1843381"/>
            <a:ext cx="5181600" cy="4351338"/>
          </a:xfrm>
        </p:spPr>
        <p:txBody>
          <a:bodyPr vert="horz" lIns="91440" tIns="45720" rIns="91440" bIns="45720" rtlCol="0" anchor="t">
            <a:normAutofit/>
          </a:bodyPr>
          <a:lstStyle/>
          <a:p>
            <a:r>
              <a:rPr lang="nb-NO" b="1"/>
              <a:t>Demenslinjen </a:t>
            </a:r>
            <a:r>
              <a:rPr lang="nb-NO"/>
              <a:t>betjenes av sykepleiere med bred erfaring på demens.  </a:t>
            </a:r>
          </a:p>
          <a:p>
            <a:r>
              <a:rPr lang="nb-NO"/>
              <a:t>Demenslinjen er åpen mandag til fredag kl. 09 – 15. </a:t>
            </a:r>
            <a:endParaRPr lang="nb-NO">
              <a:ea typeface="Calibri"/>
              <a:cs typeface="Calibri"/>
            </a:endParaRPr>
          </a:p>
          <a:p>
            <a:r>
              <a:rPr lang="nb-NO" b="1"/>
              <a:t>Ring</a:t>
            </a:r>
            <a:r>
              <a:rPr lang="nb-NO"/>
              <a:t> Demenslinjen: 23 12 00 40</a:t>
            </a:r>
            <a:endParaRPr lang="nb-NO">
              <a:ea typeface="Calibri"/>
              <a:cs typeface="Calibri"/>
            </a:endParaRPr>
          </a:p>
          <a:p>
            <a:r>
              <a:rPr lang="nb-NO"/>
              <a:t>Eller </a:t>
            </a:r>
            <a:r>
              <a:rPr lang="nb-NO" b="1"/>
              <a:t>send epost</a:t>
            </a:r>
            <a:r>
              <a:rPr lang="nb-NO"/>
              <a:t>: </a:t>
            </a:r>
            <a:r>
              <a:rPr lang="nb-NO" sz="2400">
                <a:solidFill>
                  <a:schemeClr val="accent5">
                    <a:lumMod val="75000"/>
                  </a:schemeClr>
                </a:solidFill>
              </a:rPr>
              <a:t>demenslinjen@nasjonalforeningen.no</a:t>
            </a:r>
            <a:endParaRPr lang="nb-NO" sz="2400">
              <a:solidFill>
                <a:schemeClr val="accent5">
                  <a:lumMod val="75000"/>
                </a:schemeClr>
              </a:solidFill>
              <a:ea typeface="Calibri"/>
              <a:cs typeface="Calibri"/>
            </a:endParaRPr>
          </a:p>
        </p:txBody>
      </p:sp>
      <p:sp>
        <p:nvSpPr>
          <p:cNvPr id="8" name="Rektangel 7">
            <a:extLst>
              <a:ext uri="{FF2B5EF4-FFF2-40B4-BE49-F238E27FC236}">
                <a16:creationId xmlns:a16="http://schemas.microsoft.com/office/drawing/2014/main" id="{4758791A-9DDF-4458-ADAE-AEEFEA6E4C0E}"/>
              </a:ext>
            </a:extLst>
          </p:cNvPr>
          <p:cNvSpPr/>
          <p:nvPr/>
        </p:nvSpPr>
        <p:spPr>
          <a:xfrm>
            <a:off x="6266468" y="5352067"/>
            <a:ext cx="5181600" cy="4831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b-NO">
              <a:solidFill>
                <a:schemeClr val="tx1"/>
              </a:solidFill>
            </a:endParaRPr>
          </a:p>
        </p:txBody>
      </p:sp>
      <p:pic>
        <p:nvPicPr>
          <p:cNvPr id="7" name="Plassholder for innhold 6" descr="Marianne Næss, Julie Hanssen Kaspersen, Kirsti Andreassen">
            <a:extLst>
              <a:ext uri="{FF2B5EF4-FFF2-40B4-BE49-F238E27FC236}">
                <a16:creationId xmlns:a16="http://schemas.microsoft.com/office/drawing/2014/main" id="{A745B63C-111C-CD59-1516-756D0E806431}"/>
              </a:ext>
            </a:extLst>
          </p:cNvPr>
          <p:cNvPicPr>
            <a:picLocks noGrp="1" noChangeAspect="1"/>
          </p:cNvPicPr>
          <p:nvPr>
            <p:ph sz="half" idx="2"/>
          </p:nvPr>
        </p:nvPicPr>
        <p:blipFill>
          <a:blip r:embed="rId2"/>
          <a:stretch>
            <a:fillRect/>
          </a:stretch>
        </p:blipFill>
        <p:spPr>
          <a:xfrm>
            <a:off x="6261589" y="1999212"/>
            <a:ext cx="5764823" cy="3840040"/>
          </a:xfrm>
        </p:spPr>
      </p:pic>
    </p:spTree>
    <p:extLst>
      <p:ext uri="{BB962C8B-B14F-4D97-AF65-F5344CB8AC3E}">
        <p14:creationId xmlns:p14="http://schemas.microsoft.com/office/powerpoint/2010/main" val="3457441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2">
            <a:extLst>
              <a:ext uri="{FF2B5EF4-FFF2-40B4-BE49-F238E27FC236}">
                <a16:creationId xmlns:a16="http://schemas.microsoft.com/office/drawing/2014/main" id="{8C82483B-8050-492B-B4B9-06F2B2AE1E89}"/>
              </a:ext>
            </a:extLst>
          </p:cNvPr>
          <p:cNvSpPr txBox="1">
            <a:spLocks/>
          </p:cNvSpPr>
          <p:nvPr/>
        </p:nvSpPr>
        <p:spPr bwMode="auto">
          <a:xfrm>
            <a:off x="967905" y="1703406"/>
            <a:ext cx="4356000" cy="337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ヒラギノ角ゴ Pro W3" pitchFamily="-86" charset="-128"/>
                <a:cs typeface="+mn-cs"/>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ヒラギノ角ゴ Pro W3" pitchFamily="-86"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ヒラギノ角ゴ Pro W3" pitchFamily="-86" charset="-128"/>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ヒラギノ角ゴ Pro W3" pitchFamily="-86" charset="-128"/>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ヒラギノ角ゴ Pro W3" pitchFamily="-86"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eaLnBrk="1" hangingPunct="1">
              <a:buFont typeface="Arial" panose="020B0604020202020204" pitchFamily="34" charset="0"/>
              <a:buChar char="•"/>
              <a:defRPr/>
            </a:pPr>
            <a:r>
              <a:rPr lang="nb-NO" sz="2400">
                <a:solidFill>
                  <a:schemeClr val="tx1"/>
                </a:solidFill>
              </a:rPr>
              <a:t>Over 100 000 mennesker har demens i Norge</a:t>
            </a:r>
          </a:p>
          <a:p>
            <a:pPr marL="342900" indent="-342900" algn="l" eaLnBrk="1" hangingPunct="1">
              <a:buFont typeface="Arial" panose="020B0604020202020204" pitchFamily="34" charset="0"/>
              <a:buChar char="•"/>
              <a:defRPr/>
            </a:pPr>
            <a:r>
              <a:rPr lang="nb-NO" sz="2400">
                <a:solidFill>
                  <a:schemeClr val="tx1"/>
                </a:solidFill>
              </a:rPr>
              <a:t>Over 400 000 pårørende</a:t>
            </a:r>
          </a:p>
          <a:p>
            <a:pPr marL="342900" indent="-342900" algn="l" eaLnBrk="1" hangingPunct="1">
              <a:buFont typeface="Arial" panose="020B0604020202020204" pitchFamily="34" charset="0"/>
              <a:buChar char="•"/>
              <a:defRPr/>
            </a:pPr>
            <a:r>
              <a:rPr lang="nb-NO" sz="2400">
                <a:solidFill>
                  <a:schemeClr val="tx1"/>
                </a:solidFill>
              </a:rPr>
              <a:t>Minst 2 000 under 65 år</a:t>
            </a:r>
          </a:p>
          <a:p>
            <a:pPr marL="342900" indent="-342900" algn="l" eaLnBrk="1" hangingPunct="1">
              <a:buFont typeface="Arial" panose="020B0604020202020204" pitchFamily="34" charset="0"/>
              <a:buChar char="•"/>
              <a:defRPr/>
            </a:pPr>
            <a:r>
              <a:rPr lang="nb-NO" sz="2400">
                <a:solidFill>
                  <a:schemeClr val="tx1"/>
                </a:solidFill>
              </a:rPr>
              <a:t>60 % bor hjemme</a:t>
            </a:r>
          </a:p>
          <a:p>
            <a:pPr marL="342900" indent="-342900" algn="l" eaLnBrk="1" hangingPunct="1">
              <a:buFont typeface="Arial" panose="020B0604020202020204" pitchFamily="34" charset="0"/>
              <a:buChar char="•"/>
              <a:defRPr/>
            </a:pPr>
            <a:r>
              <a:rPr lang="nb-NO" sz="2400">
                <a:solidFill>
                  <a:schemeClr val="tx1"/>
                </a:solidFill>
              </a:rPr>
              <a:t>80 % på sykehjem har demens eller demenssymptomer</a:t>
            </a:r>
          </a:p>
          <a:p>
            <a:pPr marL="342900" indent="-342900" algn="l" eaLnBrk="1" hangingPunct="1">
              <a:buFont typeface="Arial" panose="020B0604020202020204" pitchFamily="34" charset="0"/>
              <a:buChar char="•"/>
              <a:defRPr/>
            </a:pPr>
            <a:r>
              <a:rPr lang="nb-NO" sz="2400">
                <a:solidFill>
                  <a:schemeClr val="tx1"/>
                </a:solidFill>
              </a:rPr>
              <a:t>Demenskartet.no</a:t>
            </a:r>
          </a:p>
          <a:p>
            <a:pPr marL="342900" indent="-342900" algn="l" eaLnBrk="1" hangingPunct="1">
              <a:buFont typeface="Arial" panose="020B0604020202020204" pitchFamily="34" charset="0"/>
              <a:buChar char="•"/>
              <a:defRPr/>
            </a:pPr>
            <a:endParaRPr lang="nb-NO" sz="2400">
              <a:solidFill>
                <a:schemeClr val="tx1"/>
              </a:solidFill>
            </a:endParaRPr>
          </a:p>
          <a:p>
            <a:pPr>
              <a:defRPr/>
            </a:pPr>
            <a:endParaRPr lang="nb-NO"/>
          </a:p>
        </p:txBody>
      </p:sp>
      <p:pic>
        <p:nvPicPr>
          <p:cNvPr id="5123" name="Bilde 4">
            <a:extLst>
              <a:ext uri="{FF2B5EF4-FFF2-40B4-BE49-F238E27FC236}">
                <a16:creationId xmlns:a16="http://schemas.microsoft.com/office/drawing/2014/main" id="{95670543-E02B-469E-9438-35BBA3A011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8850" y="1825612"/>
            <a:ext cx="5112000" cy="337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tel 5">
            <a:extLst>
              <a:ext uri="{FF2B5EF4-FFF2-40B4-BE49-F238E27FC236}">
                <a16:creationId xmlns:a16="http://schemas.microsoft.com/office/drawing/2014/main" id="{9D955C1D-3368-4280-81B0-51DB7FE550C2}"/>
              </a:ext>
            </a:extLst>
          </p:cNvPr>
          <p:cNvSpPr>
            <a:spLocks noGrp="1" noChangeArrowheads="1"/>
          </p:cNvSpPr>
          <p:nvPr>
            <p:ph type="title"/>
          </p:nvPr>
        </p:nvSpPr>
        <p:spPr/>
        <p:txBody>
          <a:bodyPr/>
          <a:lstStyle/>
          <a:p>
            <a:r>
              <a:rPr lang="nb-NO" altLang="nb-NO" b="1"/>
              <a:t>Demens – en folkehelseutfordring</a:t>
            </a:r>
          </a:p>
        </p:txBody>
      </p:sp>
      <p:sp>
        <p:nvSpPr>
          <p:cNvPr id="2" name="Rektangel 1">
            <a:extLst>
              <a:ext uri="{FF2B5EF4-FFF2-40B4-BE49-F238E27FC236}">
                <a16:creationId xmlns:a16="http://schemas.microsoft.com/office/drawing/2014/main" id="{DC905D13-D191-4C67-A3A8-5B76A7B4F32C}"/>
              </a:ext>
            </a:extLst>
          </p:cNvPr>
          <p:cNvSpPr/>
          <p:nvPr/>
        </p:nvSpPr>
        <p:spPr>
          <a:xfrm>
            <a:off x="1170855" y="5214365"/>
            <a:ext cx="10182945" cy="779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a:solidFill>
                  <a:schemeClr val="tx1"/>
                </a:solidFill>
              </a:rPr>
              <a:t>Hvert tredje sekund får et menneske demens et eller annet sted i verden.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tel 1">
            <a:extLst>
              <a:ext uri="{FF2B5EF4-FFF2-40B4-BE49-F238E27FC236}">
                <a16:creationId xmlns:a16="http://schemas.microsoft.com/office/drawing/2014/main" id="{4C727067-2D73-4AC8-BF51-2CE53CB4217B}"/>
              </a:ext>
            </a:extLst>
          </p:cNvPr>
          <p:cNvSpPr>
            <a:spLocks noGrp="1" noChangeArrowheads="1"/>
          </p:cNvSpPr>
          <p:nvPr>
            <p:ph type="title"/>
          </p:nvPr>
        </p:nvSpPr>
        <p:spPr/>
        <p:txBody>
          <a:bodyPr/>
          <a:lstStyle/>
          <a:p>
            <a:pPr algn="l"/>
            <a:r>
              <a:rPr lang="nb-NO" altLang="nb-NO" b="1"/>
              <a:t>Hva er demens?</a:t>
            </a:r>
          </a:p>
        </p:txBody>
      </p:sp>
      <p:sp>
        <p:nvSpPr>
          <p:cNvPr id="4" name="Plassholder for innhold 2">
            <a:extLst>
              <a:ext uri="{FF2B5EF4-FFF2-40B4-BE49-F238E27FC236}">
                <a16:creationId xmlns:a16="http://schemas.microsoft.com/office/drawing/2014/main" id="{E06D15FC-4263-4DC2-A37B-8FE4C7047BE4}"/>
              </a:ext>
            </a:extLst>
          </p:cNvPr>
          <p:cNvSpPr txBox="1">
            <a:spLocks/>
          </p:cNvSpPr>
          <p:nvPr/>
        </p:nvSpPr>
        <p:spPr bwMode="auto">
          <a:xfrm>
            <a:off x="838199" y="1631417"/>
            <a:ext cx="5895975" cy="3807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pitchFamily="-86"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pitchFamily="-86"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86"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86"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8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nb-NO" sz="2400" b="1"/>
              <a:t>Demens er en samlebetegnelse på sykdommer eller skader i hjernen.</a:t>
            </a:r>
            <a:br>
              <a:rPr lang="nb-NO" sz="2400" b="1"/>
            </a:br>
            <a:endParaRPr lang="nb-NO" sz="2400" b="1"/>
          </a:p>
          <a:p>
            <a:pPr>
              <a:defRPr/>
            </a:pPr>
            <a:r>
              <a:rPr lang="nb-NO" sz="2400"/>
              <a:t>Hukommelsessvikt </a:t>
            </a:r>
          </a:p>
          <a:p>
            <a:pPr>
              <a:defRPr/>
            </a:pPr>
            <a:r>
              <a:rPr lang="nb-NO" sz="2400"/>
              <a:t>Problemer med daglige gjøremål  </a:t>
            </a:r>
          </a:p>
          <a:p>
            <a:pPr>
              <a:defRPr/>
            </a:pPr>
            <a:r>
              <a:rPr lang="nb-NO" sz="2400"/>
              <a:t>Svikt i planleggingsevne</a:t>
            </a:r>
          </a:p>
          <a:p>
            <a:pPr>
              <a:defRPr/>
            </a:pPr>
            <a:r>
              <a:rPr lang="nb-NO" sz="2400"/>
              <a:t>Redusert orienteringsevne</a:t>
            </a:r>
          </a:p>
          <a:p>
            <a:pPr>
              <a:defRPr/>
            </a:pPr>
            <a:r>
              <a:rPr lang="nb-NO" sz="2400"/>
              <a:t>Personlighetsendring</a:t>
            </a:r>
          </a:p>
          <a:p>
            <a:pPr>
              <a:defRPr/>
            </a:pPr>
            <a:r>
              <a:rPr lang="nb-NO" sz="2400"/>
              <a:t>Språkproblemer </a:t>
            </a:r>
          </a:p>
        </p:txBody>
      </p:sp>
      <p:pic>
        <p:nvPicPr>
          <p:cNvPr id="7172" name="Plassholder for innhold 3">
            <a:extLst>
              <a:ext uri="{FF2B5EF4-FFF2-40B4-BE49-F238E27FC236}">
                <a16:creationId xmlns:a16="http://schemas.microsoft.com/office/drawing/2014/main" id="{5ADC89EB-66B3-4EB1-AF1D-FB119E5416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1186" y="1631417"/>
            <a:ext cx="5606156" cy="400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2">
            <a:extLst>
              <a:ext uri="{FF2B5EF4-FFF2-40B4-BE49-F238E27FC236}">
                <a16:creationId xmlns:a16="http://schemas.microsoft.com/office/drawing/2014/main" id="{D36AC4F7-C737-4423-A293-0A56FC13FF3F}"/>
              </a:ext>
            </a:extLst>
          </p:cNvPr>
          <p:cNvSpPr txBox="1">
            <a:spLocks/>
          </p:cNvSpPr>
          <p:nvPr/>
        </p:nvSpPr>
        <p:spPr bwMode="auto">
          <a:xfrm>
            <a:off x="771524" y="1587500"/>
            <a:ext cx="575627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ヒラギノ角ゴ Pro W3" pitchFamily="-86" charset="-128"/>
                <a:cs typeface="+mn-cs"/>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ヒラギノ角ゴ Pro W3" pitchFamily="-86"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ヒラギノ角ゴ Pro W3" pitchFamily="-86" charset="-128"/>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ヒラギノ角ゴ Pro W3" pitchFamily="-86" charset="-128"/>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ヒラギノ角ゴ Pro W3" pitchFamily="-86"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defRPr/>
            </a:pPr>
            <a:r>
              <a:rPr lang="nb-NO" sz="2400">
                <a:solidFill>
                  <a:schemeClr val="tx1"/>
                </a:solidFill>
              </a:rPr>
              <a:t>Vanligste demenssykdommen</a:t>
            </a:r>
          </a:p>
          <a:p>
            <a:pPr marL="342900" indent="-342900" algn="l">
              <a:buFont typeface="Arial" panose="020B0604020202020204" pitchFamily="34" charset="0"/>
              <a:buChar char="•"/>
              <a:defRPr/>
            </a:pPr>
            <a:r>
              <a:rPr lang="nb-NO" sz="2400" b="0" i="0">
                <a:solidFill>
                  <a:srgbClr val="2C2A29"/>
                </a:solidFill>
                <a:effectLst/>
                <a:latin typeface="GtAmerica"/>
              </a:rPr>
              <a:t>Endringer i hjernen som starter lenge før symptomene merkes</a:t>
            </a:r>
          </a:p>
          <a:p>
            <a:pPr marL="342900" indent="-342900" algn="l">
              <a:buFont typeface="Arial" panose="020B0604020202020204" pitchFamily="34" charset="0"/>
              <a:buChar char="•"/>
              <a:defRPr/>
            </a:pPr>
            <a:r>
              <a:rPr lang="nb-NO" sz="2400">
                <a:solidFill>
                  <a:srgbClr val="2C2A29"/>
                </a:solidFill>
              </a:rPr>
              <a:t>U</a:t>
            </a:r>
            <a:r>
              <a:rPr lang="nb-NO" sz="2400" b="0" i="0">
                <a:solidFill>
                  <a:srgbClr val="2C2A29"/>
                </a:solidFill>
                <a:effectLst/>
              </a:rPr>
              <a:t>tvikler seg langsomt</a:t>
            </a:r>
          </a:p>
          <a:p>
            <a:pPr marL="342900" indent="-342900" algn="l">
              <a:buFont typeface="Arial" panose="020B0604020202020204" pitchFamily="34" charset="0"/>
              <a:buChar char="•"/>
              <a:defRPr/>
            </a:pPr>
            <a:r>
              <a:rPr lang="nb-NO" sz="2400">
                <a:solidFill>
                  <a:schemeClr val="tx1"/>
                </a:solidFill>
              </a:rPr>
              <a:t>Redusert hukommelse</a:t>
            </a:r>
          </a:p>
          <a:p>
            <a:pPr marL="342900" indent="-342900" algn="l">
              <a:buFont typeface="Arial" panose="020B0604020202020204" pitchFamily="34" charset="0"/>
              <a:buChar char="•"/>
              <a:defRPr/>
            </a:pPr>
            <a:r>
              <a:rPr lang="nb-NO" sz="2400">
                <a:solidFill>
                  <a:schemeClr val="tx1"/>
                </a:solidFill>
              </a:rPr>
              <a:t>Språkproblemer</a:t>
            </a:r>
          </a:p>
          <a:p>
            <a:pPr marL="342900" indent="-342900" algn="l">
              <a:buFont typeface="Arial" panose="020B0604020202020204" pitchFamily="34" charset="0"/>
              <a:buChar char="•"/>
              <a:defRPr/>
            </a:pPr>
            <a:r>
              <a:rPr lang="nb-NO" sz="2400">
                <a:solidFill>
                  <a:schemeClr val="tx1"/>
                </a:solidFill>
              </a:rPr>
              <a:t>Nedsatt orienteringsevne</a:t>
            </a:r>
          </a:p>
          <a:p>
            <a:pPr marL="342900" indent="-342900" algn="l">
              <a:buFont typeface="Arial" panose="020B0604020202020204" pitchFamily="34" charset="0"/>
              <a:buChar char="•"/>
              <a:defRPr/>
            </a:pPr>
            <a:r>
              <a:rPr lang="nb-NO" sz="2400">
                <a:solidFill>
                  <a:schemeClr val="tx1"/>
                </a:solidFill>
              </a:rPr>
              <a:t>Problemer med å lære noe nytt</a:t>
            </a:r>
          </a:p>
          <a:p>
            <a:pPr marL="342900" indent="-342900" algn="l">
              <a:buFont typeface="Arial" panose="020B0604020202020204" pitchFamily="34" charset="0"/>
              <a:buChar char="•"/>
              <a:defRPr/>
            </a:pPr>
            <a:r>
              <a:rPr lang="nb-NO" sz="2400">
                <a:solidFill>
                  <a:srgbClr val="2C2A29"/>
                </a:solidFill>
                <a:latin typeface="GtAmerica"/>
              </a:rPr>
              <a:t>V</a:t>
            </a:r>
            <a:r>
              <a:rPr lang="nb-NO" sz="2400" b="0" i="0">
                <a:solidFill>
                  <a:srgbClr val="2C2A29"/>
                </a:solidFill>
                <a:effectLst/>
                <a:latin typeface="GtAmerica"/>
              </a:rPr>
              <a:t>anskeligere å klare seg i hverdagen</a:t>
            </a:r>
            <a:endParaRPr lang="nb-NO" sz="2400">
              <a:solidFill>
                <a:schemeClr val="tx1"/>
              </a:solidFill>
            </a:endParaRPr>
          </a:p>
          <a:p>
            <a:pPr>
              <a:defRPr/>
            </a:pPr>
            <a:endParaRPr lang="nb-NO"/>
          </a:p>
          <a:p>
            <a:pPr>
              <a:defRPr/>
            </a:pPr>
            <a:endParaRPr lang="nb-NO"/>
          </a:p>
        </p:txBody>
      </p:sp>
      <p:sp>
        <p:nvSpPr>
          <p:cNvPr id="9219" name="Tittel 3">
            <a:extLst>
              <a:ext uri="{FF2B5EF4-FFF2-40B4-BE49-F238E27FC236}">
                <a16:creationId xmlns:a16="http://schemas.microsoft.com/office/drawing/2014/main" id="{1004A4A1-4B4C-4235-901D-00CF92FB189E}"/>
              </a:ext>
            </a:extLst>
          </p:cNvPr>
          <p:cNvSpPr>
            <a:spLocks noGrp="1" noChangeArrowheads="1"/>
          </p:cNvSpPr>
          <p:nvPr>
            <p:ph type="title"/>
          </p:nvPr>
        </p:nvSpPr>
        <p:spPr/>
        <p:txBody>
          <a:bodyPr/>
          <a:lstStyle/>
          <a:p>
            <a:pPr algn="l"/>
            <a:r>
              <a:rPr lang="nb-NO" altLang="nb-NO" b="1"/>
              <a:t>Alzheimers sykdom</a:t>
            </a:r>
          </a:p>
        </p:txBody>
      </p:sp>
      <p:pic>
        <p:nvPicPr>
          <p:cNvPr id="9220" name="Bilde 4">
            <a:extLst>
              <a:ext uri="{FF2B5EF4-FFF2-40B4-BE49-F238E27FC236}">
                <a16:creationId xmlns:a16="http://schemas.microsoft.com/office/drawing/2014/main" id="{A6647DDB-4A5A-48D6-A58D-180927FDAC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8476" y="1981505"/>
            <a:ext cx="4572000" cy="304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582024-F102-9D06-12B5-114A7D8E5BC1}"/>
              </a:ext>
            </a:extLst>
          </p:cNvPr>
          <p:cNvSpPr>
            <a:spLocks noGrp="1"/>
          </p:cNvSpPr>
          <p:nvPr>
            <p:ph type="title"/>
          </p:nvPr>
        </p:nvSpPr>
        <p:spPr>
          <a:xfrm>
            <a:off x="838200" y="68231"/>
            <a:ext cx="10515600" cy="1325563"/>
          </a:xfrm>
        </p:spPr>
        <p:txBody>
          <a:bodyPr/>
          <a:lstStyle/>
          <a:p>
            <a:r>
              <a:rPr lang="nb-NO" b="1"/>
              <a:t>Vaskulær demens</a:t>
            </a:r>
          </a:p>
        </p:txBody>
      </p:sp>
      <p:sp>
        <p:nvSpPr>
          <p:cNvPr id="3" name="Plassholder for innhold 2">
            <a:extLst>
              <a:ext uri="{FF2B5EF4-FFF2-40B4-BE49-F238E27FC236}">
                <a16:creationId xmlns:a16="http://schemas.microsoft.com/office/drawing/2014/main" id="{872A7470-E1F5-19FC-EFEE-16C818DA2E29}"/>
              </a:ext>
            </a:extLst>
          </p:cNvPr>
          <p:cNvSpPr>
            <a:spLocks noGrp="1"/>
          </p:cNvSpPr>
          <p:nvPr>
            <p:ph idx="1"/>
          </p:nvPr>
        </p:nvSpPr>
        <p:spPr>
          <a:xfrm>
            <a:off x="838200" y="1269506"/>
            <a:ext cx="9901335" cy="4641126"/>
          </a:xfrm>
        </p:spPr>
        <p:txBody>
          <a:bodyPr>
            <a:normAutofit/>
          </a:bodyPr>
          <a:lstStyle/>
          <a:p>
            <a:r>
              <a:rPr lang="nb-NO"/>
              <a:t>Hjerneslag (blodpropp eller hjerneblødning)</a:t>
            </a:r>
          </a:p>
          <a:p>
            <a:r>
              <a:rPr lang="nb-NO"/>
              <a:t>Sykdom i hjernens blodkar</a:t>
            </a:r>
          </a:p>
          <a:p>
            <a:r>
              <a:rPr lang="nb-NO"/>
              <a:t>Nedsatt blodtilførsel til hjernen som </a:t>
            </a:r>
            <a:r>
              <a:rPr lang="nb-NO" err="1"/>
              <a:t>f.eks</a:t>
            </a:r>
            <a:r>
              <a:rPr lang="nb-NO"/>
              <a:t> ved hjertestans</a:t>
            </a:r>
          </a:p>
          <a:p>
            <a:r>
              <a:rPr lang="nb-NO"/>
              <a:t>Oppstår gradvis eller brått</a:t>
            </a:r>
          </a:p>
          <a:p>
            <a:pPr algn="l">
              <a:buFont typeface="Arial" panose="020B0604020202020204" pitchFamily="34" charset="0"/>
              <a:buChar char="•"/>
            </a:pPr>
            <a:r>
              <a:rPr lang="nb-NO">
                <a:solidFill>
                  <a:srgbClr val="2C2A29"/>
                </a:solidFill>
              </a:rPr>
              <a:t>H</a:t>
            </a:r>
            <a:r>
              <a:rPr lang="nb-NO" b="0" i="0">
                <a:solidFill>
                  <a:srgbClr val="2C2A29"/>
                </a:solidFill>
                <a:effectLst/>
              </a:rPr>
              <a:t>ukommelsesproblemer</a:t>
            </a:r>
          </a:p>
          <a:p>
            <a:pPr algn="l">
              <a:buFont typeface="Arial" panose="020B0604020202020204" pitchFamily="34" charset="0"/>
              <a:buChar char="•"/>
            </a:pPr>
            <a:r>
              <a:rPr lang="nb-NO">
                <a:solidFill>
                  <a:srgbClr val="2C2A29"/>
                </a:solidFill>
              </a:rPr>
              <a:t>S</a:t>
            </a:r>
            <a:r>
              <a:rPr lang="nb-NO" b="0" i="0">
                <a:solidFill>
                  <a:srgbClr val="2C2A29"/>
                </a:solidFill>
                <a:effectLst/>
              </a:rPr>
              <a:t>viktende forståelse og handlingssvikt</a:t>
            </a:r>
          </a:p>
          <a:p>
            <a:r>
              <a:rPr lang="nb-NO">
                <a:solidFill>
                  <a:srgbClr val="2C2A29"/>
                </a:solidFill>
              </a:rPr>
              <a:t>I</a:t>
            </a:r>
            <a:r>
              <a:rPr lang="nb-NO" b="0" i="0">
                <a:solidFill>
                  <a:srgbClr val="2C2A29"/>
                </a:solidFill>
                <a:effectLst/>
              </a:rPr>
              <a:t>nitiativløshet</a:t>
            </a:r>
          </a:p>
          <a:p>
            <a:r>
              <a:rPr lang="nb-NO" b="0" i="0">
                <a:solidFill>
                  <a:srgbClr val="2C2A29"/>
                </a:solidFill>
                <a:effectLst/>
              </a:rPr>
              <a:t>Redusert tempo </a:t>
            </a:r>
            <a:r>
              <a:rPr lang="nb-NO">
                <a:solidFill>
                  <a:srgbClr val="2C2A29"/>
                </a:solidFill>
              </a:rPr>
              <a:t>ved</a:t>
            </a:r>
            <a:r>
              <a:rPr lang="nb-NO" b="0" i="0">
                <a:solidFill>
                  <a:srgbClr val="2C2A29"/>
                </a:solidFill>
                <a:effectLst/>
              </a:rPr>
              <a:t> fysisk aktivitet</a:t>
            </a:r>
          </a:p>
          <a:p>
            <a:pPr algn="l">
              <a:buFont typeface="Arial" panose="020B0604020202020204" pitchFamily="34" charset="0"/>
              <a:buChar char="•"/>
            </a:pPr>
            <a:r>
              <a:rPr lang="nb-NO">
                <a:solidFill>
                  <a:srgbClr val="2C2A29"/>
                </a:solidFill>
              </a:rPr>
              <a:t>T</a:t>
            </a:r>
            <a:r>
              <a:rPr lang="nb-NO" b="0" i="0">
                <a:solidFill>
                  <a:srgbClr val="2C2A29"/>
                </a:solidFill>
                <a:effectLst/>
              </a:rPr>
              <a:t>risthet og depresjon</a:t>
            </a:r>
          </a:p>
          <a:p>
            <a:pPr algn="l"/>
            <a:endParaRPr lang="nb-NO" b="0" i="0">
              <a:solidFill>
                <a:srgbClr val="2C2A29"/>
              </a:solidFill>
              <a:effectLst/>
              <a:latin typeface="GtAmerica"/>
            </a:endParaRPr>
          </a:p>
          <a:p>
            <a:endParaRPr lang="nb-NO"/>
          </a:p>
          <a:p>
            <a:endParaRPr lang="nb-NO"/>
          </a:p>
        </p:txBody>
      </p:sp>
      <p:pic>
        <p:nvPicPr>
          <p:cNvPr id="7" name="Bilde 6" descr="Et bilde som inneholder Fraktal kunst, kunst&#10;&#10;Automatisk generert beskrivelse">
            <a:extLst>
              <a:ext uri="{FF2B5EF4-FFF2-40B4-BE49-F238E27FC236}">
                <a16:creationId xmlns:a16="http://schemas.microsoft.com/office/drawing/2014/main" id="{1CB5755D-9BAC-0F97-B2BE-4F6D35E6B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8075" y="3098333"/>
            <a:ext cx="3354810" cy="2235666"/>
          </a:xfrm>
          <a:prstGeom prst="rect">
            <a:avLst/>
          </a:prstGeom>
        </p:spPr>
      </p:pic>
    </p:spTree>
    <p:extLst>
      <p:ext uri="{BB962C8B-B14F-4D97-AF65-F5344CB8AC3E}">
        <p14:creationId xmlns:p14="http://schemas.microsoft.com/office/powerpoint/2010/main" val="3498857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D1BB58-5135-FC23-FD8B-F0FBC62FF1BE}"/>
              </a:ext>
            </a:extLst>
          </p:cNvPr>
          <p:cNvSpPr>
            <a:spLocks noGrp="1"/>
          </p:cNvSpPr>
          <p:nvPr>
            <p:ph type="title"/>
          </p:nvPr>
        </p:nvSpPr>
        <p:spPr/>
        <p:txBody>
          <a:bodyPr/>
          <a:lstStyle/>
          <a:p>
            <a:r>
              <a:rPr lang="nb-NO" b="1" err="1"/>
              <a:t>Frontotemporal</a:t>
            </a:r>
            <a:r>
              <a:rPr lang="nb-NO" b="1"/>
              <a:t> demens</a:t>
            </a:r>
          </a:p>
        </p:txBody>
      </p:sp>
      <p:sp>
        <p:nvSpPr>
          <p:cNvPr id="3" name="Plassholder for innhold 2">
            <a:extLst>
              <a:ext uri="{FF2B5EF4-FFF2-40B4-BE49-F238E27FC236}">
                <a16:creationId xmlns:a16="http://schemas.microsoft.com/office/drawing/2014/main" id="{C172B07E-CD2A-0ADC-CB39-9FCB91B2E263}"/>
              </a:ext>
            </a:extLst>
          </p:cNvPr>
          <p:cNvSpPr>
            <a:spLocks noGrp="1"/>
          </p:cNvSpPr>
          <p:nvPr>
            <p:ph idx="1"/>
          </p:nvPr>
        </p:nvSpPr>
        <p:spPr>
          <a:xfrm>
            <a:off x="651399" y="1898142"/>
            <a:ext cx="10889202" cy="4959858"/>
          </a:xfrm>
        </p:spPr>
        <p:txBody>
          <a:bodyPr>
            <a:normAutofit/>
          </a:bodyPr>
          <a:lstStyle/>
          <a:p>
            <a:r>
              <a:rPr lang="nb-NO">
                <a:solidFill>
                  <a:srgbClr val="2C2A29"/>
                </a:solidFill>
                <a:latin typeface="Calibri" panose="020F0502020204030204" pitchFamily="34" charset="0"/>
                <a:cs typeface="Calibri" panose="020F0502020204030204" pitchFamily="34" charset="0"/>
              </a:rPr>
              <a:t>F</a:t>
            </a:r>
            <a:r>
              <a:rPr lang="nb-NO" b="0" i="0">
                <a:solidFill>
                  <a:srgbClr val="2C2A29"/>
                </a:solidFill>
                <a:effectLst/>
                <a:latin typeface="Calibri" panose="020F0502020204030204" pitchFamily="34" charset="0"/>
                <a:cs typeface="Calibri" panose="020F0502020204030204" pitchFamily="34" charset="0"/>
              </a:rPr>
              <a:t>ellesbetegnelse på demens som skyldes </a:t>
            </a:r>
          </a:p>
          <a:p>
            <a:pPr marL="0" indent="0">
              <a:buNone/>
            </a:pPr>
            <a:r>
              <a:rPr lang="nb-NO" b="0" i="0">
                <a:solidFill>
                  <a:srgbClr val="2C2A29"/>
                </a:solidFill>
                <a:effectLst/>
                <a:latin typeface="Calibri" panose="020F0502020204030204" pitchFamily="34" charset="0"/>
                <a:cs typeface="Calibri" panose="020F0502020204030204" pitchFamily="34" charset="0"/>
              </a:rPr>
              <a:t>   skader i fremre del av hjernen</a:t>
            </a:r>
          </a:p>
          <a:p>
            <a:pPr marL="0" indent="0">
              <a:buNone/>
            </a:pPr>
            <a:endParaRPr lang="nb-NO" b="0" i="0">
              <a:solidFill>
                <a:srgbClr val="2C2A29"/>
              </a:solidFill>
              <a:effectLst/>
              <a:latin typeface="Calibri" panose="020F0502020204030204" pitchFamily="34" charset="0"/>
              <a:cs typeface="Calibri" panose="020F0502020204030204" pitchFamily="34" charset="0"/>
            </a:endParaRPr>
          </a:p>
          <a:p>
            <a:r>
              <a:rPr lang="nb-NO">
                <a:solidFill>
                  <a:srgbClr val="2C2A29"/>
                </a:solidFill>
                <a:latin typeface="Calibri" panose="020F0502020204030204" pitchFamily="34" charset="0"/>
                <a:cs typeface="Calibri" panose="020F0502020204030204" pitchFamily="34" charset="0"/>
              </a:rPr>
              <a:t>M</a:t>
            </a:r>
            <a:r>
              <a:rPr lang="nb-NO" b="0" i="0">
                <a:solidFill>
                  <a:srgbClr val="2C2A29"/>
                </a:solidFill>
                <a:effectLst/>
                <a:latin typeface="Calibri" panose="020F0502020204030204" pitchFamily="34" charset="0"/>
                <a:cs typeface="Calibri" panose="020F0502020204030204" pitchFamily="34" charset="0"/>
              </a:rPr>
              <a:t>ange varianter av sykdommen</a:t>
            </a:r>
          </a:p>
          <a:p>
            <a:endParaRPr lang="nb-NO" b="0" i="0">
              <a:solidFill>
                <a:srgbClr val="2C2A29"/>
              </a:solidFill>
              <a:effectLst/>
              <a:latin typeface="Calibri" panose="020F0502020204030204" pitchFamily="34" charset="0"/>
              <a:cs typeface="Calibri" panose="020F0502020204030204" pitchFamily="34" charset="0"/>
            </a:endParaRPr>
          </a:p>
          <a:p>
            <a:r>
              <a:rPr lang="nb-NO" b="0" i="0">
                <a:solidFill>
                  <a:srgbClr val="2C2A29"/>
                </a:solidFill>
                <a:effectLst/>
                <a:latin typeface="Calibri" panose="020F0502020204030204" pitchFamily="34" charset="0"/>
                <a:cs typeface="Calibri" panose="020F0502020204030204" pitchFamily="34" charset="0"/>
              </a:rPr>
              <a:t>Hjernecellene i panne- og tinningslappene</a:t>
            </a:r>
          </a:p>
          <a:p>
            <a:pPr marL="0" indent="0">
              <a:buNone/>
            </a:pPr>
            <a:r>
              <a:rPr lang="nb-NO" b="0" i="0">
                <a:solidFill>
                  <a:srgbClr val="2C2A29"/>
                </a:solidFill>
                <a:effectLst/>
                <a:latin typeface="Calibri" panose="020F0502020204030204" pitchFamily="34" charset="0"/>
                <a:cs typeface="Calibri" panose="020F0502020204030204" pitchFamily="34" charset="0"/>
              </a:rPr>
              <a:t>   forsvinner over tid</a:t>
            </a:r>
          </a:p>
          <a:p>
            <a:endParaRPr lang="nb-NO">
              <a:solidFill>
                <a:srgbClr val="2C2A29"/>
              </a:solidFill>
              <a:latin typeface="GtAmerica"/>
            </a:endParaRPr>
          </a:p>
          <a:p>
            <a:endParaRPr lang="nb-NO"/>
          </a:p>
        </p:txBody>
      </p:sp>
      <p:pic>
        <p:nvPicPr>
          <p:cNvPr id="15" name="Picture 4" descr="Data maskin gener ert lys">
            <a:extLst>
              <a:ext uri="{FF2B5EF4-FFF2-40B4-BE49-F238E27FC236}">
                <a16:creationId xmlns:a16="http://schemas.microsoft.com/office/drawing/2014/main" id="{3E13E10D-0E39-9934-6F87-CE9104EB6B8B}"/>
              </a:ext>
            </a:extLst>
          </p:cNvPr>
          <p:cNvPicPr>
            <a:picLocks noChangeAspect="1"/>
          </p:cNvPicPr>
          <p:nvPr/>
        </p:nvPicPr>
        <p:blipFill rotWithShape="1">
          <a:blip r:embed="rId3"/>
          <a:srcRect l="11874" r="22424"/>
          <a:stretch/>
        </p:blipFill>
        <p:spPr>
          <a:xfrm>
            <a:off x="8273202" y="1898142"/>
            <a:ext cx="2818357" cy="3174308"/>
          </a:xfrm>
          <a:prstGeom prst="rect">
            <a:avLst/>
          </a:prstGeom>
        </p:spPr>
      </p:pic>
    </p:spTree>
    <p:extLst>
      <p:ext uri="{BB962C8B-B14F-4D97-AF65-F5344CB8AC3E}">
        <p14:creationId xmlns:p14="http://schemas.microsoft.com/office/powerpoint/2010/main" val="2138470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FEE9250B-E10E-260C-D93F-E6CC977ABD25}"/>
              </a:ext>
            </a:extLst>
          </p:cNvPr>
          <p:cNvSpPr txBox="1"/>
          <p:nvPr/>
        </p:nvSpPr>
        <p:spPr>
          <a:xfrm>
            <a:off x="669036" y="978408"/>
            <a:ext cx="10853928" cy="6001643"/>
          </a:xfrm>
          <a:prstGeom prst="rect">
            <a:avLst/>
          </a:prstGeom>
          <a:noFill/>
        </p:spPr>
        <p:txBody>
          <a:bodyPr wrap="square">
            <a:spAutoFit/>
          </a:bodyPr>
          <a:lstStyle/>
          <a:p>
            <a:pPr algn="l">
              <a:buFont typeface="Arial" panose="020B0604020202020204" pitchFamily="34" charset="0"/>
              <a:buChar char="•"/>
            </a:pPr>
            <a:r>
              <a:rPr lang="nb-NO" sz="3200">
                <a:solidFill>
                  <a:srgbClr val="2C2A29"/>
                </a:solidFill>
                <a:latin typeface="Calibri" panose="020F0502020204030204" pitchFamily="34" charset="0"/>
                <a:cs typeface="Calibri" panose="020F0502020204030204" pitchFamily="34" charset="0"/>
              </a:rPr>
              <a:t>R</a:t>
            </a:r>
            <a:r>
              <a:rPr lang="nb-NO" sz="3200" b="0" i="0">
                <a:solidFill>
                  <a:srgbClr val="2C2A29"/>
                </a:solidFill>
                <a:effectLst/>
                <a:latin typeface="Calibri" panose="020F0502020204030204" pitchFamily="34" charset="0"/>
                <a:cs typeface="Calibri" panose="020F0502020204030204" pitchFamily="34" charset="0"/>
              </a:rPr>
              <a:t>edusert oppmerksomhet, blir lett distrahert</a:t>
            </a:r>
          </a:p>
          <a:p>
            <a:pPr>
              <a:buFont typeface="Arial" panose="020B0604020202020204" pitchFamily="34" charset="0"/>
              <a:buChar char="•"/>
            </a:pPr>
            <a:r>
              <a:rPr lang="nb-NO" sz="3200" b="0" i="0">
                <a:solidFill>
                  <a:srgbClr val="2C2A29"/>
                </a:solidFill>
                <a:effectLst/>
                <a:latin typeface="Calibri" panose="020F0502020204030204" pitchFamily="34" charset="0"/>
                <a:cs typeface="Calibri" panose="020F0502020204030204" pitchFamily="34" charset="0"/>
              </a:rPr>
              <a:t>Vansker med å planlegge og gjennomføre handlinger</a:t>
            </a:r>
          </a:p>
          <a:p>
            <a:pPr>
              <a:buFont typeface="Arial" panose="020B0604020202020204" pitchFamily="34" charset="0"/>
              <a:buChar char="•"/>
            </a:pPr>
            <a:r>
              <a:rPr lang="nb-NO" sz="3200">
                <a:solidFill>
                  <a:srgbClr val="2C2A29"/>
                </a:solidFill>
                <a:latin typeface="Calibri" panose="020F0502020204030204" pitchFamily="34" charset="0"/>
                <a:cs typeface="Calibri" panose="020F0502020204030204" pitchFamily="34" charset="0"/>
              </a:rPr>
              <a:t>R</a:t>
            </a:r>
            <a:r>
              <a:rPr lang="nb-NO" sz="3200" b="0" i="0">
                <a:solidFill>
                  <a:srgbClr val="2C2A29"/>
                </a:solidFill>
                <a:effectLst/>
                <a:latin typeface="Calibri" panose="020F0502020204030204" pitchFamily="34" charset="0"/>
                <a:cs typeface="Calibri" panose="020F0502020204030204" pitchFamily="34" charset="0"/>
              </a:rPr>
              <a:t>edusert evne til å organisere og systematisere tenkningen</a:t>
            </a:r>
          </a:p>
          <a:p>
            <a:pPr>
              <a:buFont typeface="Arial" panose="020B0604020202020204" pitchFamily="34" charset="0"/>
              <a:buChar char="•"/>
            </a:pPr>
            <a:r>
              <a:rPr lang="nb-NO" sz="3200" b="0" i="0">
                <a:solidFill>
                  <a:srgbClr val="2C2A29"/>
                </a:solidFill>
                <a:effectLst/>
                <a:latin typeface="Calibri" panose="020F0502020204030204" pitchFamily="34" charset="0"/>
                <a:cs typeface="Calibri" panose="020F0502020204030204" pitchFamily="34" charset="0"/>
              </a:rPr>
              <a:t>Mindre nøye med hygiene og påkledning </a:t>
            </a:r>
          </a:p>
          <a:p>
            <a:pPr algn="l">
              <a:buFont typeface="Arial" panose="020B0604020202020204" pitchFamily="34" charset="0"/>
              <a:buChar char="•"/>
            </a:pPr>
            <a:r>
              <a:rPr lang="nb-NO" sz="3200">
                <a:solidFill>
                  <a:srgbClr val="2C2A29"/>
                </a:solidFill>
                <a:latin typeface="Calibri" panose="020F0502020204030204" pitchFamily="34" charset="0"/>
                <a:cs typeface="Calibri" panose="020F0502020204030204" pitchFamily="34" charset="0"/>
              </a:rPr>
              <a:t>K</a:t>
            </a:r>
            <a:r>
              <a:rPr lang="nb-NO" sz="3200" b="0" i="0">
                <a:solidFill>
                  <a:srgbClr val="2C2A29"/>
                </a:solidFill>
                <a:effectLst/>
                <a:latin typeface="Calibri" panose="020F0502020204030204" pitchFamily="34" charset="0"/>
                <a:cs typeface="Calibri" panose="020F0502020204030204" pitchFamily="34" charset="0"/>
              </a:rPr>
              <a:t>an miste hemninger</a:t>
            </a:r>
          </a:p>
          <a:p>
            <a:pPr algn="l">
              <a:buFont typeface="Arial" panose="020B0604020202020204" pitchFamily="34" charset="0"/>
              <a:buChar char="•"/>
            </a:pPr>
            <a:r>
              <a:rPr lang="nb-NO" sz="3200">
                <a:solidFill>
                  <a:srgbClr val="2C2A29"/>
                </a:solidFill>
                <a:latin typeface="Calibri" panose="020F0502020204030204" pitchFamily="34" charset="0"/>
                <a:cs typeface="Calibri" panose="020F0502020204030204" pitchFamily="34" charset="0"/>
              </a:rPr>
              <a:t>Likegyldig eller ubehagelig mot omgivelsene</a:t>
            </a:r>
            <a:endParaRPr lang="nb-NO" sz="3200" b="0" i="0">
              <a:solidFill>
                <a:srgbClr val="2C2A29"/>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nb-NO" sz="3200">
                <a:solidFill>
                  <a:srgbClr val="2C2A29"/>
                </a:solidFill>
                <a:latin typeface="Calibri" panose="020F0502020204030204" pitchFamily="34" charset="0"/>
                <a:cs typeface="Calibri" panose="020F0502020204030204" pitchFamily="34" charset="0"/>
              </a:rPr>
              <a:t>E</a:t>
            </a:r>
            <a:r>
              <a:rPr lang="nb-NO" sz="3200" b="0" i="0">
                <a:solidFill>
                  <a:srgbClr val="2C2A29"/>
                </a:solidFill>
                <a:effectLst/>
                <a:latin typeface="Calibri" panose="020F0502020204030204" pitchFamily="34" charset="0"/>
                <a:cs typeface="Calibri" panose="020F0502020204030204" pitchFamily="34" charset="0"/>
              </a:rPr>
              <a:t>ndrede spisevaner </a:t>
            </a:r>
            <a:r>
              <a:rPr lang="nb-NO" sz="3200">
                <a:solidFill>
                  <a:srgbClr val="2C2A29"/>
                </a:solidFill>
                <a:latin typeface="Calibri" panose="020F0502020204030204" pitchFamily="34" charset="0"/>
                <a:cs typeface="Calibri" panose="020F0502020204030204" pitchFamily="34" charset="0"/>
              </a:rPr>
              <a:t>eller</a:t>
            </a:r>
            <a:r>
              <a:rPr lang="nb-NO" sz="3200" b="0" i="0">
                <a:solidFill>
                  <a:srgbClr val="2C2A29"/>
                </a:solidFill>
                <a:effectLst/>
                <a:latin typeface="Calibri" panose="020F0502020204030204" pitchFamily="34" charset="0"/>
                <a:cs typeface="Calibri" panose="020F0502020204030204" pitchFamily="34" charset="0"/>
              </a:rPr>
              <a:t> røyke- og alkoholvaner</a:t>
            </a:r>
          </a:p>
          <a:p>
            <a:pPr algn="l">
              <a:buFont typeface="Arial" panose="020B0604020202020204" pitchFamily="34" charset="0"/>
              <a:buChar char="•"/>
            </a:pPr>
            <a:r>
              <a:rPr lang="nb-NO" sz="3200">
                <a:solidFill>
                  <a:srgbClr val="2C2A29"/>
                </a:solidFill>
                <a:latin typeface="Calibri" panose="020F0502020204030204" pitchFamily="34" charset="0"/>
                <a:cs typeface="Calibri" panose="020F0502020204030204" pitchFamily="34" charset="0"/>
              </a:rPr>
              <a:t>Språkproblemer                                                    </a:t>
            </a:r>
          </a:p>
          <a:p>
            <a:pPr algn="l">
              <a:buFont typeface="Arial" panose="020B0604020202020204" pitchFamily="34" charset="0"/>
              <a:buChar char="•"/>
            </a:pPr>
            <a:endParaRPr lang="nb-NO" sz="3200">
              <a:solidFill>
                <a:srgbClr val="2C2A29"/>
              </a:solidFill>
              <a:latin typeface="GtAmerica"/>
            </a:endParaRPr>
          </a:p>
          <a:p>
            <a:pPr lvl="8"/>
            <a:r>
              <a:rPr lang="nb-NO" sz="3200">
                <a:solidFill>
                  <a:srgbClr val="2C2A29"/>
                </a:solidFill>
                <a:latin typeface="GtAmerica"/>
              </a:rPr>
              <a:t>							 						</a:t>
            </a:r>
            <a:r>
              <a:rPr lang="nb-NO" sz="1200" err="1">
                <a:solidFill>
                  <a:srgbClr val="2C2A29"/>
                </a:solidFill>
                <a:latin typeface="GtAmerica"/>
              </a:rPr>
              <a:t>Frontotemporaldemens</a:t>
            </a:r>
            <a:endParaRPr lang="nb-NO" sz="1200">
              <a:solidFill>
                <a:srgbClr val="2C2A29"/>
              </a:solidFill>
              <a:latin typeface="GtAmerica"/>
            </a:endParaRPr>
          </a:p>
          <a:p>
            <a:pPr algn="l">
              <a:buFont typeface="Arial" panose="020B0604020202020204" pitchFamily="34" charset="0"/>
              <a:buChar char="•"/>
            </a:pPr>
            <a:endParaRPr lang="nb-NO" sz="3200" b="0" i="0">
              <a:solidFill>
                <a:srgbClr val="2C2A29"/>
              </a:solidFill>
              <a:effectLst/>
              <a:latin typeface="GtAmerica"/>
            </a:endParaRPr>
          </a:p>
        </p:txBody>
      </p:sp>
      <p:pic>
        <p:nvPicPr>
          <p:cNvPr id="6" name="Bilde 5" descr="Et bilde som inneholder person, Menneskeansikt, klær, smil&#10;&#10;Automatisk generert beskrivelse">
            <a:extLst>
              <a:ext uri="{FF2B5EF4-FFF2-40B4-BE49-F238E27FC236}">
                <a16:creationId xmlns:a16="http://schemas.microsoft.com/office/drawing/2014/main" id="{ABF50741-AD58-29F0-6DA3-5F7E636DC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4993" y="3238500"/>
            <a:ext cx="2761970" cy="1838324"/>
          </a:xfrm>
          <a:prstGeom prst="rect">
            <a:avLst/>
          </a:prstGeom>
        </p:spPr>
      </p:pic>
    </p:spTree>
    <p:extLst>
      <p:ext uri="{BB962C8B-B14F-4D97-AF65-F5344CB8AC3E}">
        <p14:creationId xmlns:p14="http://schemas.microsoft.com/office/powerpoint/2010/main" val="403985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116493-056D-E2ED-4D20-B20CBD7D5118}"/>
              </a:ext>
            </a:extLst>
          </p:cNvPr>
          <p:cNvSpPr>
            <a:spLocks noGrp="1"/>
          </p:cNvSpPr>
          <p:nvPr>
            <p:ph type="title"/>
          </p:nvPr>
        </p:nvSpPr>
        <p:spPr/>
        <p:txBody>
          <a:bodyPr/>
          <a:lstStyle/>
          <a:p>
            <a:r>
              <a:rPr lang="nb-NO" b="1"/>
              <a:t>Demens med </a:t>
            </a:r>
            <a:r>
              <a:rPr lang="nb-NO" b="1" err="1"/>
              <a:t>lewylegemer</a:t>
            </a:r>
            <a:endParaRPr lang="nb-NO" b="1"/>
          </a:p>
        </p:txBody>
      </p:sp>
      <p:sp>
        <p:nvSpPr>
          <p:cNvPr id="3" name="Plassholder for innhold 2">
            <a:extLst>
              <a:ext uri="{FF2B5EF4-FFF2-40B4-BE49-F238E27FC236}">
                <a16:creationId xmlns:a16="http://schemas.microsoft.com/office/drawing/2014/main" id="{75347409-459A-CAC3-59E9-BEF8E23D61EC}"/>
              </a:ext>
            </a:extLst>
          </p:cNvPr>
          <p:cNvSpPr>
            <a:spLocks noGrp="1"/>
          </p:cNvSpPr>
          <p:nvPr>
            <p:ph idx="1"/>
          </p:nvPr>
        </p:nvSpPr>
        <p:spPr>
          <a:xfrm>
            <a:off x="838200" y="1597025"/>
            <a:ext cx="10515600" cy="4351338"/>
          </a:xfrm>
        </p:spPr>
        <p:txBody>
          <a:bodyPr>
            <a:normAutofit fontScale="92500" lnSpcReduction="10000"/>
          </a:bodyPr>
          <a:lstStyle/>
          <a:p>
            <a:r>
              <a:rPr lang="nb-NO">
                <a:solidFill>
                  <a:srgbClr val="2C2A29"/>
                </a:solidFill>
              </a:rPr>
              <a:t>L</a:t>
            </a:r>
            <a:r>
              <a:rPr lang="nb-NO" b="0" i="0">
                <a:solidFill>
                  <a:srgbClr val="2C2A29"/>
                </a:solidFill>
                <a:effectLst/>
              </a:rPr>
              <a:t>ikhetstrekk med Alzheimer</a:t>
            </a:r>
          </a:p>
          <a:p>
            <a:r>
              <a:rPr lang="nb-NO" b="0" i="0">
                <a:solidFill>
                  <a:srgbClr val="2C2A29"/>
                </a:solidFill>
                <a:effectLst/>
              </a:rPr>
              <a:t>En egen sykdom</a:t>
            </a:r>
          </a:p>
          <a:p>
            <a:r>
              <a:rPr lang="nb-NO" b="0" i="0">
                <a:solidFill>
                  <a:srgbClr val="2C2A29"/>
                </a:solidFill>
                <a:effectLst/>
              </a:rPr>
              <a:t>Skadelige proteiner i hjernen</a:t>
            </a:r>
          </a:p>
          <a:p>
            <a:r>
              <a:rPr lang="nb-NO">
                <a:solidFill>
                  <a:srgbClr val="2C2A29"/>
                </a:solidFill>
              </a:rPr>
              <a:t>R</a:t>
            </a:r>
            <a:r>
              <a:rPr lang="nb-NO" b="0" i="0">
                <a:solidFill>
                  <a:srgbClr val="2C2A29"/>
                </a:solidFill>
                <a:effectLst/>
              </a:rPr>
              <a:t>ammer andre steder i hjernen enn det som er typisk ved Alzheimers sykdom</a:t>
            </a:r>
          </a:p>
          <a:p>
            <a:r>
              <a:rPr lang="nb-NO">
                <a:solidFill>
                  <a:srgbClr val="2C2A29"/>
                </a:solidFill>
              </a:rPr>
              <a:t>S</a:t>
            </a:r>
            <a:r>
              <a:rPr lang="nb-NO" b="0" i="0">
                <a:solidFill>
                  <a:srgbClr val="2C2A29"/>
                </a:solidFill>
                <a:effectLst/>
              </a:rPr>
              <a:t>ynshallusinasjoner og vrangforestillinger</a:t>
            </a:r>
          </a:p>
          <a:p>
            <a:r>
              <a:rPr lang="nb-NO" b="0" i="0">
                <a:solidFill>
                  <a:srgbClr val="2C2A29"/>
                </a:solidFill>
                <a:effectLst/>
              </a:rPr>
              <a:t>Varierende endringer i bevissthetsnivå</a:t>
            </a:r>
          </a:p>
          <a:p>
            <a:r>
              <a:rPr lang="nb-NO">
                <a:solidFill>
                  <a:srgbClr val="2C2A29"/>
                </a:solidFill>
              </a:rPr>
              <a:t>S</a:t>
            </a:r>
            <a:r>
              <a:rPr lang="nb-NO" b="0" i="0">
                <a:solidFill>
                  <a:srgbClr val="2C2A29"/>
                </a:solidFill>
                <a:effectLst/>
              </a:rPr>
              <a:t>vingninger i blodtrykk, falltendens </a:t>
            </a:r>
            <a:endParaRPr lang="nb-NO">
              <a:solidFill>
                <a:srgbClr val="2C2A29"/>
              </a:solidFill>
            </a:endParaRPr>
          </a:p>
          <a:p>
            <a:r>
              <a:rPr lang="nb-NO" b="0" i="0">
                <a:solidFill>
                  <a:srgbClr val="2C2A29"/>
                </a:solidFill>
                <a:effectLst/>
              </a:rPr>
              <a:t>Urolig søvn</a:t>
            </a:r>
          </a:p>
          <a:p>
            <a:r>
              <a:rPr lang="nb-NO">
                <a:solidFill>
                  <a:srgbClr val="2C2A29"/>
                </a:solidFill>
              </a:rPr>
              <a:t>S</a:t>
            </a:r>
            <a:r>
              <a:rPr lang="nb-NO" b="0" i="0">
                <a:solidFill>
                  <a:srgbClr val="2C2A29"/>
                </a:solidFill>
                <a:effectLst/>
              </a:rPr>
              <a:t>tivhet i armer og ben og treghet i bevegelsene.</a:t>
            </a:r>
            <a:endParaRPr lang="nb-NO"/>
          </a:p>
        </p:txBody>
      </p:sp>
      <p:pic>
        <p:nvPicPr>
          <p:cNvPr id="5" name="Bilde 4" descr="Et bilde som inneholder person, Menneskeansikt, rynke, klær&#10;&#10;Automatisk generert beskrivelse">
            <a:extLst>
              <a:ext uri="{FF2B5EF4-FFF2-40B4-BE49-F238E27FC236}">
                <a16:creationId xmlns:a16="http://schemas.microsoft.com/office/drawing/2014/main" id="{FE5BE7B0-4CFA-4CFC-3B61-9C01EE320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39275" y="3346704"/>
            <a:ext cx="1843430" cy="2304288"/>
          </a:xfrm>
          <a:prstGeom prst="rect">
            <a:avLst/>
          </a:prstGeom>
        </p:spPr>
      </p:pic>
    </p:spTree>
    <p:extLst>
      <p:ext uri="{BB962C8B-B14F-4D97-AF65-F5344CB8AC3E}">
        <p14:creationId xmlns:p14="http://schemas.microsoft.com/office/powerpoint/2010/main" val="1885070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2">
            <a:extLst>
              <a:ext uri="{FF2B5EF4-FFF2-40B4-BE49-F238E27FC236}">
                <a16:creationId xmlns:a16="http://schemas.microsoft.com/office/drawing/2014/main" id="{21BB93FB-D2EF-4298-8E4D-CEBCB7D80461}"/>
              </a:ext>
            </a:extLst>
          </p:cNvPr>
          <p:cNvSpPr txBox="1">
            <a:spLocks/>
          </p:cNvSpPr>
          <p:nvPr/>
        </p:nvSpPr>
        <p:spPr bwMode="auto">
          <a:xfrm>
            <a:off x="628207" y="1533017"/>
            <a:ext cx="471976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normAutofit fontScale="92500" lnSpcReduction="10000"/>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ヒラギノ角ゴ Pro W3" pitchFamily="-86" charset="-128"/>
                <a:cs typeface="+mn-cs"/>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ヒラギノ角ゴ Pro W3" pitchFamily="-86"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ヒラギノ角ゴ Pro W3" pitchFamily="-86" charset="-128"/>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ヒラギノ角ゴ Pro W3" pitchFamily="-86" charset="-128"/>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ヒラギノ角ゴ Pro W3" pitchFamily="-86"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150000"/>
              </a:lnSpc>
              <a:buFont typeface="Arial" panose="020B0604020202020204" pitchFamily="34" charset="0"/>
              <a:buChar char="•"/>
              <a:defRPr/>
            </a:pPr>
            <a:r>
              <a:rPr lang="nb-NO" sz="2400">
                <a:solidFill>
                  <a:schemeClr val="tx1"/>
                </a:solidFill>
                <a:latin typeface="Calibri" panose="020F0502020204030204" pitchFamily="34" charset="0"/>
                <a:ea typeface="ヒラギノ角ゴ Pro W3"/>
                <a:cs typeface="Calibri" panose="020F0502020204030204" pitchFamily="34" charset="0"/>
              </a:rPr>
              <a:t>Depresjon</a:t>
            </a:r>
          </a:p>
          <a:p>
            <a:pPr marL="342900" indent="-342900" algn="l">
              <a:lnSpc>
                <a:spcPct val="150000"/>
              </a:lnSpc>
              <a:buFont typeface="Arial" panose="020B0604020202020204" pitchFamily="34" charset="0"/>
              <a:buChar char="•"/>
              <a:defRPr/>
            </a:pPr>
            <a:r>
              <a:rPr lang="nb-NO" sz="2400">
                <a:solidFill>
                  <a:schemeClr val="tx1"/>
                </a:solidFill>
                <a:latin typeface="Calibri" panose="020F0502020204030204" pitchFamily="34" charset="0"/>
                <a:ea typeface="ヒラギノ角ゴ Pro W3"/>
                <a:cs typeface="Calibri" panose="020F0502020204030204" pitchFamily="34" charset="0"/>
              </a:rPr>
              <a:t>Angst</a:t>
            </a:r>
          </a:p>
          <a:p>
            <a:pPr marL="342900" indent="-342900" algn="l">
              <a:lnSpc>
                <a:spcPct val="150000"/>
              </a:lnSpc>
              <a:buFont typeface="Arial" panose="020B0604020202020204" pitchFamily="34" charset="0"/>
              <a:buChar char="•"/>
              <a:defRPr/>
            </a:pPr>
            <a:r>
              <a:rPr lang="nb-NO" sz="2400">
                <a:solidFill>
                  <a:srgbClr val="2C2A29"/>
                </a:solidFill>
                <a:latin typeface="Calibri" panose="020F0502020204030204" pitchFamily="34" charset="0"/>
                <a:ea typeface="ヒラギノ角ゴ Pro W3"/>
                <a:cs typeface="Calibri" panose="020F0502020204030204" pitchFamily="34" charset="0"/>
              </a:rPr>
              <a:t>T</a:t>
            </a:r>
            <a:r>
              <a:rPr lang="nb-NO" sz="2400" b="0" i="0">
                <a:solidFill>
                  <a:srgbClr val="2C2A29"/>
                </a:solidFill>
                <a:effectLst/>
                <a:latin typeface="Calibri" panose="020F0502020204030204" pitchFamily="34" charset="0"/>
                <a:ea typeface="ヒラギノ角ゴ Pro W3"/>
                <a:cs typeface="Calibri" panose="020F0502020204030204" pitchFamily="34" charset="0"/>
              </a:rPr>
              <a:t>ilbaketrekking og isolasjon</a:t>
            </a:r>
          </a:p>
          <a:p>
            <a:pPr marL="342900" indent="-342900" algn="l">
              <a:lnSpc>
                <a:spcPct val="150000"/>
              </a:lnSpc>
              <a:buFont typeface="Arial" panose="020B0604020202020204" pitchFamily="34" charset="0"/>
              <a:buChar char="•"/>
              <a:defRPr/>
            </a:pPr>
            <a:r>
              <a:rPr lang="nb-NO" sz="2400">
                <a:solidFill>
                  <a:srgbClr val="2C2A29"/>
                </a:solidFill>
                <a:latin typeface="Calibri" panose="020F0502020204030204" pitchFamily="34" charset="0"/>
                <a:ea typeface="ヒラギノ角ゴ Pro W3"/>
                <a:cs typeface="Calibri" panose="020F0502020204030204" pitchFamily="34" charset="0"/>
              </a:rPr>
              <a:t>Brå forandringer i humør</a:t>
            </a:r>
            <a:endParaRPr lang="nb-NO" sz="2400">
              <a:solidFill>
                <a:schemeClr val="tx1"/>
              </a:solidFill>
              <a:latin typeface="Calibri" panose="020F0502020204030204" pitchFamily="34" charset="0"/>
              <a:ea typeface="ヒラギノ角ゴ Pro W3"/>
              <a:cs typeface="Calibri" panose="020F0502020204030204" pitchFamily="34" charset="0"/>
            </a:endParaRPr>
          </a:p>
          <a:p>
            <a:pPr marL="342900" indent="-342900" algn="l">
              <a:lnSpc>
                <a:spcPct val="150000"/>
              </a:lnSpc>
              <a:buFont typeface="Arial" panose="020B0604020202020204" pitchFamily="34" charset="0"/>
              <a:buChar char="•"/>
              <a:defRPr/>
            </a:pPr>
            <a:r>
              <a:rPr lang="nb-NO" sz="2400">
                <a:solidFill>
                  <a:schemeClr val="tx1"/>
                </a:solidFill>
                <a:latin typeface="Calibri" panose="020F0502020204030204" pitchFamily="34" charset="0"/>
                <a:ea typeface="ヒラギノ角ゴ Pro W3"/>
                <a:cs typeface="Calibri" panose="020F0502020204030204" pitchFamily="34" charset="0"/>
              </a:rPr>
              <a:t>Irritabilitet og sinne</a:t>
            </a:r>
          </a:p>
          <a:p>
            <a:pPr marL="342900" indent="-342900" algn="l">
              <a:lnSpc>
                <a:spcPct val="150000"/>
              </a:lnSpc>
              <a:buFont typeface="Arial" panose="020B0604020202020204" pitchFamily="34" charset="0"/>
              <a:buChar char="•"/>
              <a:defRPr/>
            </a:pPr>
            <a:r>
              <a:rPr lang="nb-NO" sz="2400">
                <a:solidFill>
                  <a:srgbClr val="2C2A29"/>
                </a:solidFill>
                <a:latin typeface="Calibri" panose="020F0502020204030204" pitchFamily="34" charset="0"/>
                <a:ea typeface="ヒラギノ角ゴ Pro W3"/>
                <a:cs typeface="Calibri" panose="020F0502020204030204" pitchFamily="34" charset="0"/>
              </a:rPr>
              <a:t>A</a:t>
            </a:r>
            <a:r>
              <a:rPr lang="nb-NO" sz="2400" b="0" i="0">
                <a:solidFill>
                  <a:srgbClr val="2C2A29"/>
                </a:solidFill>
                <a:effectLst/>
                <a:latin typeface="Calibri" panose="020F0502020204030204" pitchFamily="34" charset="0"/>
                <a:ea typeface="ヒラギノ角ゴ Pro W3"/>
                <a:cs typeface="Calibri" panose="020F0502020204030204" pitchFamily="34" charset="0"/>
              </a:rPr>
              <a:t>pati – interesseløshet og/eller rastløs motorisk atferd</a:t>
            </a:r>
          </a:p>
          <a:p>
            <a:pPr marL="342900" indent="-342900" algn="l">
              <a:lnSpc>
                <a:spcPct val="150000"/>
              </a:lnSpc>
              <a:buFont typeface="Arial" panose="020B0604020202020204" pitchFamily="34" charset="0"/>
              <a:buChar char="•"/>
              <a:defRPr/>
            </a:pPr>
            <a:r>
              <a:rPr lang="nb-NO" sz="2400">
                <a:solidFill>
                  <a:srgbClr val="2C2A29"/>
                </a:solidFill>
                <a:latin typeface="Calibri" panose="020F0502020204030204" pitchFamily="34" charset="0"/>
                <a:ea typeface="ヒラギノ角ゴ Pro W3"/>
                <a:cs typeface="Calibri" panose="020F0502020204030204" pitchFamily="34" charset="0"/>
              </a:rPr>
              <a:t>Repeterende handlinger</a:t>
            </a:r>
            <a:endParaRPr lang="nb-NO" sz="2400" b="0" i="0">
              <a:solidFill>
                <a:srgbClr val="2C2A29"/>
              </a:solidFill>
              <a:effectLst/>
              <a:latin typeface="Calibri" panose="020F0502020204030204" pitchFamily="34" charset="0"/>
              <a:ea typeface="ヒラギノ角ゴ Pro W3"/>
              <a:cs typeface="Calibri" panose="020F0502020204030204" pitchFamily="34" charset="0"/>
            </a:endParaRPr>
          </a:p>
          <a:p>
            <a:pPr marL="342900" indent="-342900" algn="l">
              <a:lnSpc>
                <a:spcPct val="150000"/>
              </a:lnSpc>
              <a:buFont typeface="Arial" panose="020B0604020202020204" pitchFamily="34" charset="0"/>
              <a:buChar char="•"/>
              <a:defRPr/>
            </a:pPr>
            <a:endParaRPr lang="nb-NO" sz="2400">
              <a:solidFill>
                <a:schemeClr val="tx1"/>
              </a:solidFill>
            </a:endParaRPr>
          </a:p>
          <a:p>
            <a:pPr>
              <a:defRPr/>
            </a:pPr>
            <a:endParaRPr lang="nb-NO" sz="1800"/>
          </a:p>
        </p:txBody>
      </p:sp>
      <p:pic>
        <p:nvPicPr>
          <p:cNvPr id="11267" name="Bilde 2">
            <a:extLst>
              <a:ext uri="{FF2B5EF4-FFF2-40B4-BE49-F238E27FC236}">
                <a16:creationId xmlns:a16="http://schemas.microsoft.com/office/drawing/2014/main" id="{F4477F28-327D-4FCA-A35E-6A902ED094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16650" y="1744655"/>
            <a:ext cx="4392000" cy="372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tel 3">
            <a:extLst>
              <a:ext uri="{FF2B5EF4-FFF2-40B4-BE49-F238E27FC236}">
                <a16:creationId xmlns:a16="http://schemas.microsoft.com/office/drawing/2014/main" id="{CA1F27F2-305F-4600-8E6A-6346B25E4515}"/>
              </a:ext>
            </a:extLst>
          </p:cNvPr>
          <p:cNvSpPr>
            <a:spLocks noGrp="1" noChangeArrowheads="1"/>
          </p:cNvSpPr>
          <p:nvPr>
            <p:ph type="title"/>
          </p:nvPr>
        </p:nvSpPr>
        <p:spPr/>
        <p:txBody>
          <a:bodyPr/>
          <a:lstStyle/>
          <a:p>
            <a:pPr algn="l"/>
            <a:r>
              <a:rPr lang="nb-NO" altLang="nb-NO" b="1"/>
              <a:t>Andre symptomer ved demens</a:t>
            </a:r>
          </a:p>
        </p:txBody>
      </p:sp>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0952954E6D5544182F989C5C915F98E" ma:contentTypeVersion="19" ma:contentTypeDescription="Opprett et nytt dokument." ma:contentTypeScope="" ma:versionID="2d4f5196a0ef0e1932f53109dc8dd850">
  <xsd:schema xmlns:xsd="http://www.w3.org/2001/XMLSchema" xmlns:xs="http://www.w3.org/2001/XMLSchema" xmlns:p="http://schemas.microsoft.com/office/2006/metadata/properties" xmlns:ns2="9496680b-516b-4bb2-95ca-dbf3fa1f634b" xmlns:ns3="042c1d49-8a0b-4f62-bc9f-9627e898214b" targetNamespace="http://schemas.microsoft.com/office/2006/metadata/properties" ma:root="true" ma:fieldsID="954cf48f5a1d0f4a8581c6d8f34e2efc" ns2:_="" ns3:_="">
    <xsd:import namespace="9496680b-516b-4bb2-95ca-dbf3fa1f634b"/>
    <xsd:import namespace="042c1d49-8a0b-4f62-bc9f-9627e89821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2:MediaLengthInSeconds" minOccurs="0"/>
                <xsd:element ref="ns2:P_x00e5_g_x00e5_endeelleravsluttetdokument"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96680b-516b-4bb2-95ca-dbf3fa1f63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P_x00e5_g_x00e5_endeelleravsluttetdokument" ma:index="21" nillable="true" ma:displayName="Pågående eller avsluttet dokument" ma:format="Dropdown" ma:internalName="P_x00e5_g_x00e5_endeelleravsluttetdokument">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Bildemerkelapper" ma:readOnly="false" ma:fieldId="{5cf76f15-5ced-4ddc-b409-7134ff3c332f}" ma:taxonomyMulti="true" ma:sspId="91356d1b-b145-46e1-b5c5-6aa41841b5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2c1d49-8a0b-4f62-bc9f-9627e898214b"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24" nillable="true" ma:displayName="Taxonomy Catch All Column" ma:hidden="true" ma:list="{d95115f8-7fe2-4fd0-aa81-c4eda984266a}" ma:internalName="TaxCatchAll" ma:showField="CatchAllData" ma:web="042c1d49-8a0b-4f62-bc9f-9627e89821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42c1d49-8a0b-4f62-bc9f-9627e898214b" xsi:nil="true"/>
    <lcf76f155ced4ddcb4097134ff3c332f xmlns="9496680b-516b-4bb2-95ca-dbf3fa1f634b">
      <Terms xmlns="http://schemas.microsoft.com/office/infopath/2007/PartnerControls"/>
    </lcf76f155ced4ddcb4097134ff3c332f>
    <P_x00e5_g_x00e5_endeelleravsluttetdokument xmlns="9496680b-516b-4bb2-95ca-dbf3fa1f634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FCB669-D6A9-4088-816E-CA3CCE3C4D52}">
  <ds:schemaRefs>
    <ds:schemaRef ds:uri="042c1d49-8a0b-4f62-bc9f-9627e898214b"/>
    <ds:schemaRef ds:uri="9496680b-516b-4bb2-95ca-dbf3fa1f63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EF6A468-7170-4A4F-B2E4-9198B953853B}">
  <ds:schemaRefs>
    <ds:schemaRef ds:uri="042c1d49-8a0b-4f62-bc9f-9627e898214b"/>
    <ds:schemaRef ds:uri="9496680b-516b-4bb2-95ca-dbf3fa1f63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A456758-A60C-4ED9-AE0D-35AB3241B0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2326</Words>
  <Application>Microsoft Office PowerPoint</Application>
  <PresentationFormat>Widescreen</PresentationFormat>
  <Paragraphs>191</Paragraphs>
  <Slides>19</Slides>
  <Notes>18</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19</vt:i4>
      </vt:variant>
    </vt:vector>
  </HeadingPairs>
  <TitlesOfParts>
    <vt:vector size="27" baseType="lpstr">
      <vt:lpstr>Aptos</vt:lpstr>
      <vt:lpstr>Arial</vt:lpstr>
      <vt:lpstr>Calibri</vt:lpstr>
      <vt:lpstr>Calibri Light</vt:lpstr>
      <vt:lpstr>GtAmerica</vt:lpstr>
      <vt:lpstr>GtFlexa</vt:lpstr>
      <vt:lpstr>Symbol</vt:lpstr>
      <vt:lpstr>Office-tema</vt:lpstr>
      <vt:lpstr>PowerPoint-presentasjon</vt:lpstr>
      <vt:lpstr>Demens – en folkehelseutfordring</vt:lpstr>
      <vt:lpstr>Hva er demens?</vt:lpstr>
      <vt:lpstr>Alzheimers sykdom</vt:lpstr>
      <vt:lpstr>Vaskulær demens</vt:lpstr>
      <vt:lpstr>Frontotemporal demens</vt:lpstr>
      <vt:lpstr>PowerPoint-presentasjon</vt:lpstr>
      <vt:lpstr>Demens med lewylegemer</vt:lpstr>
      <vt:lpstr>Andre symptomer ved demens</vt:lpstr>
      <vt:lpstr>Hvorfor er diagnose viktig?</vt:lpstr>
      <vt:lpstr>Risikofaktorer for demens</vt:lpstr>
      <vt:lpstr>Å få en demensdiagnose</vt:lpstr>
      <vt:lpstr>Pårørendes behov for hjelp og støtte</vt:lpstr>
      <vt:lpstr>Hva gjør Nasjonalforeningen for folkehelsen?</vt:lpstr>
      <vt:lpstr>Våre mål</vt:lpstr>
      <vt:lpstr>Hva vi i lokallaget gjør</vt:lpstr>
      <vt:lpstr>Demensforskningsprogrammet</vt:lpstr>
      <vt:lpstr>Hvilke andre spørsmål forskerne vil finne svar på</vt:lpstr>
      <vt:lpstr>Få råd fra fagfolk om demens - eller om du trenger noen å snakke med om demens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Sissel Rygnestad Waagaard</dc:creator>
  <cp:lastModifiedBy>Kari-Ann Baarlid</cp:lastModifiedBy>
  <cp:revision>6</cp:revision>
  <dcterms:created xsi:type="dcterms:W3CDTF">2021-05-10T08:13:32Z</dcterms:created>
  <dcterms:modified xsi:type="dcterms:W3CDTF">2025-03-03T10:17:27Z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0x010100D0952954E6D5544182F989C5C915F98E</vt:lpwstr>
  </property>
  <property fmtid="{D5CDD505-2E9C-101B-9397-08002B2CF9AE}" pid="3" name="MediaServiceImageTags">
    <vt:lpwstr/>
  </property>
</Properties>
</file>