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09F397-B33D-C18E-500A-DF6DBAFAFDA2}" name="Luisa Klaveness" initials="LK" userId="S::lukl@nasjonalforeningen.no::6be60423-c705-443f-968a-f602e01519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66102" autoAdjust="0"/>
  </p:normalViewPr>
  <p:slideViewPr>
    <p:cSldViewPr snapToGrid="0">
      <p:cViewPr varScale="1">
        <p:scale>
          <a:sx n="55" d="100"/>
          <a:sy n="55" d="100"/>
        </p:scale>
        <p:origin x="145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2D18E-1679-4B5C-840B-23C69C61DB79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F9E9-6DD4-41DC-8FD7-A00F50185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8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F9E9-6DD4-41DC-8FD7-A00F50185C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00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F9E9-6DD4-41DC-8FD7-A00F50185C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3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F9E9-6DD4-41DC-8FD7-A00F50185C9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8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0A4D5-B6D1-9BFD-8EAE-FF73B550B7D6}"/>
              </a:ext>
            </a:extLst>
          </p:cNvPr>
          <p:cNvSpPr/>
          <p:nvPr userDrawn="1"/>
        </p:nvSpPr>
        <p:spPr>
          <a:xfrm>
            <a:off x="1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C6F0-5CA0-68D3-B8A3-0F6F6023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3054350"/>
            <a:ext cx="4572000" cy="2660650"/>
          </a:xfrm>
        </p:spPr>
        <p:txBody>
          <a:bodyPr anchor="ctr"/>
          <a:lstStyle>
            <a:lvl1pPr algn="l">
              <a:lnSpc>
                <a:spcPct val="101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8443-6E84-C54A-6A29-6872AD80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2" y="3054350"/>
            <a:ext cx="4571996" cy="2660650"/>
          </a:xfrm>
        </p:spPr>
        <p:txBody>
          <a:bodyPr anchor="ctr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25FEDE-F439-E243-0FD2-39A02AD14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4069" y="736600"/>
            <a:ext cx="1983861" cy="11826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3AB5B-4402-341D-A694-05723DC0BF14}"/>
              </a:ext>
            </a:extLst>
          </p:cNvPr>
          <p:cNvCxnSpPr>
            <a:cxnSpLocks/>
          </p:cNvCxnSpPr>
          <p:nvPr userDrawn="1"/>
        </p:nvCxnSpPr>
        <p:spPr>
          <a:xfrm>
            <a:off x="6092825" y="3054350"/>
            <a:ext cx="0" cy="26606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0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 R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D1FD27-D830-5183-8C50-7D1D8D17C488}"/>
              </a:ext>
            </a:extLst>
          </p:cNvPr>
          <p:cNvSpPr/>
          <p:nvPr userDrawn="1"/>
        </p:nvSpPr>
        <p:spPr>
          <a:xfrm>
            <a:off x="1" y="0"/>
            <a:ext cx="4171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C7663-7BB3-DEF7-C652-E8C79475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A6429-DEBE-BEEB-BB77-D94397C2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96CCA-A5C1-1612-BBA4-097FBE851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C89105E-DDF9-B9DA-873B-AA3A2935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515814"/>
            <a:ext cx="3221334" cy="1383323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7DC56EB1-5194-3CA9-B5F7-D927A91E3C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1285876"/>
            <a:ext cx="7043057" cy="498597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74F72A3-C1A2-3500-FBD8-7C3C2F3E1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3" y="2243138"/>
            <a:ext cx="3221334" cy="4028708"/>
          </a:xfrm>
        </p:spPr>
        <p:txBody>
          <a:bodyPr anchor="t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163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72C7-A930-5EA6-CAEB-B97DF37E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2" y="562708"/>
            <a:ext cx="3414766" cy="5720861"/>
          </a:xfrm>
        </p:spPr>
        <p:txBody>
          <a:bodyPr anchor="ctr"/>
          <a:lstStyle>
            <a:lvl1pPr>
              <a:lnSpc>
                <a:spcPct val="101000"/>
              </a:lnSpc>
              <a:defRPr sz="2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57651-80BD-8FF9-8984-297D15C0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2DFF-62E4-F47F-CD06-BCF2120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30EC7FB-F1A7-DB49-D18E-146128F69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416" y="562708"/>
            <a:ext cx="5716153" cy="2332893"/>
          </a:xfrm>
        </p:spPr>
        <p:txBody>
          <a:bodyPr anchor="b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585A6B-4794-F2B7-7248-9A34173EE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9416" y="3162299"/>
            <a:ext cx="5716153" cy="312126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8155BD0-92B8-CBD2-FCA7-FDAAFF6CA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liggende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B238-A69B-4C1B-AC96-4F81D4EC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3774830"/>
            <a:ext cx="3221335" cy="2508738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FF729-1F59-5B3A-4C26-0206C1D6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93B23-8713-27E0-B1CD-F8D3BCB4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492854-510B-1473-AFBB-DEF993AB4C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08169" y="3774830"/>
            <a:ext cx="7406889" cy="25087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380402-2FF6-6175-5852-864DF68C27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9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8146EC-ABC2-0235-2772-FD8BA26DD2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29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ståen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9243D6-A00A-014A-10CC-8D74E86E33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6975" y="0"/>
            <a:ext cx="5915025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42745-5711-B8EE-7836-4AB6DA21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49300-0546-6F37-172E-FE1F62DB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BB278E-1BC1-16AE-9CEF-BD261ED0F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179" y="1677987"/>
            <a:ext cx="5324529" cy="45957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4287B7C-B7D4-54C2-37FF-BA0EA0809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BE5244-B39A-FE67-C347-0A255A7D23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17355" y="6446513"/>
            <a:ext cx="10800" cy="244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BD2C1-80E9-404D-1C6E-21873BF8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5324529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705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ståen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9243D6-A00A-014A-10CC-8D74E86E33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915025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42745-5711-B8EE-7836-4AB6DA21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49300-0546-6F37-172E-FE1F62DB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BB278E-1BC1-16AE-9CEF-BD261ED0F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024" y="1677987"/>
            <a:ext cx="5326677" cy="45957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CFC1219-0293-1D6A-77A1-6E32D255F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5E7AD62-6895-44DF-3903-3A073303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4" y="584255"/>
            <a:ext cx="4547822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244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rosa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1B4C70-9AD5-A3F5-351C-59B67C485456}"/>
              </a:ext>
            </a:extLst>
          </p:cNvPr>
          <p:cNvSpPr/>
          <p:nvPr userDrawn="1"/>
        </p:nvSpPr>
        <p:spPr>
          <a:xfrm>
            <a:off x="0" y="1526583"/>
            <a:ext cx="12192000" cy="3820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0D259-CBAB-4AED-38D1-3DCFDB4B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462" y="1711569"/>
            <a:ext cx="5742239" cy="81142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E4D98-F408-7EF2-C970-E1F2AF80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10AFF-3B05-D9B5-58B4-2C25EDCD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56C22A-9428-B6B1-400E-E6B08FE39E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80462" y="2828924"/>
            <a:ext cx="5742239" cy="23145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0552F9-3C1F-C55A-8060-58D0777780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5687" y="565150"/>
            <a:ext cx="4963575" cy="57277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004C6F5-91A7-14B8-4B0C-7AE396700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ørre bil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5DA51B-75E7-BDD3-9B2A-93160F6FE760}"/>
              </a:ext>
            </a:extLst>
          </p:cNvPr>
          <p:cNvSpPr/>
          <p:nvPr userDrawn="1"/>
        </p:nvSpPr>
        <p:spPr>
          <a:xfrm>
            <a:off x="7067227" y="1356103"/>
            <a:ext cx="5124773" cy="55018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08B91-C27B-FF04-D964-5A60DF60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AD5C8-2EA2-1B4C-6569-B2FF6195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180AFB-5BFB-264D-217F-6FA69B735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942" y="1673196"/>
            <a:ext cx="5318126" cy="46005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94D40D0-9FC8-790E-3427-D4E12202E0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2850" y="584255"/>
            <a:ext cx="5322888" cy="568877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BE6149-AA0D-DAA0-8A57-8C08EA16A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7466C5-C53D-6547-4C5C-7EC8DEC7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80" y="584255"/>
            <a:ext cx="5322888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AB8DFC-CAF8-D6E6-3A1C-49E7D8A5FD82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25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4DD2E8-B0D0-7FEC-B8AE-130D0B048754}"/>
              </a:ext>
            </a:extLst>
          </p:cNvPr>
          <p:cNvSpPr/>
          <p:nvPr userDrawn="1"/>
        </p:nvSpPr>
        <p:spPr>
          <a:xfrm>
            <a:off x="0" y="-1"/>
            <a:ext cx="12192000" cy="3400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D6AEB-77A3-6D91-E02F-E771039A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CEA3B-5718-8C85-ADF8-4158084C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6CFA40-A607-72FA-8CD2-C1BC8284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08" y="1324709"/>
            <a:ext cx="5333794" cy="181378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B8B5A85-DCF5-201A-09D4-D1E6AEAD07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8907" y="3780242"/>
            <a:ext cx="5333794" cy="25062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4168EA-54E4-AAAC-2E2B-CDFA00352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A146BD9-0480-338E-C275-C7CE5BF22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975" y="561975"/>
            <a:ext cx="5340350" cy="57245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22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bilde mind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9F584E-578E-AD82-E7A3-279CA4CAFDCE}"/>
              </a:ext>
            </a:extLst>
          </p:cNvPr>
          <p:cNvSpPr/>
          <p:nvPr userDrawn="1"/>
        </p:nvSpPr>
        <p:spPr>
          <a:xfrm>
            <a:off x="6305550" y="1914525"/>
            <a:ext cx="5886450" cy="494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98F03-CDB0-4A79-7C6A-6F7C65CE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21" y="1323975"/>
            <a:ext cx="4364125" cy="180598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E443F-66DE-1B02-3E5F-230BB0F1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DB9BF-9519-5573-906D-CDBED19A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CD318A-B0F1-C1A6-796C-55EB581BCF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5722" y="3771900"/>
            <a:ext cx="4364124" cy="2514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10BB7-9BFD-0BA5-C969-D68E293F31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38975" y="1323975"/>
            <a:ext cx="3829050" cy="4762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54BA64-378A-276A-E59F-C45C84604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962B56-3983-4F6E-4F55-9273270B5F11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325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C54B47-4133-0910-EE11-A354B8FFCD4C}"/>
              </a:ext>
            </a:extLst>
          </p:cNvPr>
          <p:cNvSpPr/>
          <p:nvPr userDrawn="1"/>
        </p:nvSpPr>
        <p:spPr>
          <a:xfrm>
            <a:off x="0" y="3419475"/>
            <a:ext cx="12192000" cy="3438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5C844-46AA-779F-E4CE-576E4DC2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17" y="1138238"/>
            <a:ext cx="4563383" cy="1516061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A84AC-51C0-3970-7489-90125A38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1D288-227D-02A9-044C-FD44406B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5B9541-536D-9F4C-76E6-D43A8E7664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000" y="2857500"/>
            <a:ext cx="4948238" cy="32308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DEE60E-B941-D23B-1648-E6FBC9D6B0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1764" y="754381"/>
            <a:ext cx="4948238" cy="32537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38327D-CA04-083E-7366-685EBEE951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7501" y="4358640"/>
            <a:ext cx="4572000" cy="19307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54107C-912F-DA27-F14F-6C08B8898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2411BB-2846-EB86-54B1-14CAE28CE8EF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1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0A4D5-B6D1-9BFD-8EAE-FF73B550B7D6}"/>
              </a:ext>
            </a:extLst>
          </p:cNvPr>
          <p:cNvSpPr/>
          <p:nvPr userDrawn="1"/>
        </p:nvSpPr>
        <p:spPr>
          <a:xfrm>
            <a:off x="1" y="0"/>
            <a:ext cx="2666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C6F0-5CA0-68D3-B8A3-0F6F6023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502" y="1137138"/>
            <a:ext cx="7423636" cy="2034686"/>
          </a:xfrm>
        </p:spPr>
        <p:txBody>
          <a:bodyPr anchor="b"/>
          <a:lstStyle>
            <a:lvl1pPr algn="l">
              <a:lnSpc>
                <a:spcPct val="101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8443-6E84-C54A-6A29-6872AD80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2" y="3771900"/>
            <a:ext cx="7423636" cy="1948961"/>
          </a:xfrm>
        </p:spPr>
        <p:txBody>
          <a:bodyPr anchor="t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25FEDE-F439-E243-0FD2-39A02AD14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100" y="2950678"/>
            <a:ext cx="2333518" cy="139113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3AB5B-4402-341D-A694-05723DC0BF14}"/>
              </a:ext>
            </a:extLst>
          </p:cNvPr>
          <p:cNvCxnSpPr>
            <a:cxnSpLocks/>
          </p:cNvCxnSpPr>
          <p:nvPr userDrawn="1"/>
        </p:nvCxnSpPr>
        <p:spPr>
          <a:xfrm>
            <a:off x="3654427" y="3429000"/>
            <a:ext cx="261937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758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61D8A-F3F9-50A2-FF29-87E86A1B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09A03-3A8C-9A45-585A-D3671A10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F58442-3B94-8D5A-7689-99B68E962B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5381" y="1675764"/>
            <a:ext cx="6677320" cy="459798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8E8693-6452-47FD-9A3E-E0BE8512F0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678EE2B-6189-2FCB-2370-A7A4DF09EB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4572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F3AC7A-0AB3-DC1B-C449-D6B4CE0E1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0708DF-3D8E-AFC5-70E8-6871202D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81" y="584255"/>
            <a:ext cx="5898465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424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ør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67768D-D619-B051-DC8E-C86451AA6F93}"/>
              </a:ext>
            </a:extLst>
          </p:cNvPr>
          <p:cNvSpPr/>
          <p:nvPr userDrawn="1"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267D71-C5BB-6F92-4D0B-27813D318B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1" y="0"/>
            <a:ext cx="7620000" cy="629761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41A2F-BEE5-C5F1-B01A-D383A626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525780"/>
            <a:ext cx="3611896" cy="1188719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A34A-C589-FD7B-503C-81237E43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E2ACA-3AF6-B57D-7E56-3C809F83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5BDA06-625A-C223-7E09-59A1A0C93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942" y="2065019"/>
            <a:ext cx="3614057" cy="30708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CB27FEC-0DF2-39CE-E130-646E872952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0E977-6F28-15AA-F67F-843DB19ADB44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3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mind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67768D-D619-B051-DC8E-C86451AA6F93}"/>
              </a:ext>
            </a:extLst>
          </p:cNvPr>
          <p:cNvSpPr/>
          <p:nvPr userDrawn="1"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267D71-C5BB-6F92-4D0B-27813D318B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1619" y="1518841"/>
            <a:ext cx="6850381" cy="438666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A34A-C589-FD7B-503C-81237E43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E2ACA-3AF6-B57D-7E56-3C809F83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5BDA06-625A-C223-7E09-59A1A0C93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179" y="1681163"/>
            <a:ext cx="4374959" cy="34535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BA79980-4F7B-A389-5791-63B6C4FF4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1BB202-1C79-20E6-E4ED-6DBD0609AC58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46E14C1-F432-C77E-3E8E-D315E696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1265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7A716-887D-65DE-B271-CD029E65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F05CE-FEE3-3EEC-B352-C1D66E09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2D4EF6-1E8C-114F-6093-AB5908808F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486" y="3261042"/>
            <a:ext cx="3417254" cy="30254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9A1728-9F4E-C259-1099-6D5B13432F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850" y="2466975"/>
            <a:ext cx="3417889" cy="52070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A9A5C1-0D30-B65B-A066-DCE0D2C780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851" y="1140619"/>
            <a:ext cx="3417888" cy="114061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186AECF-F5FC-955B-0A94-16493EBCD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77B2525-A84D-3A15-DFA9-612E5E3C4D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7691" y="3261042"/>
            <a:ext cx="3417254" cy="30254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AC58A62-1CF4-44CC-CA3D-5A592F4173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7055" y="2466975"/>
            <a:ext cx="3417889" cy="52070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379C97E-8B36-51F2-4D57-2447418BD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7056" y="1140619"/>
            <a:ext cx="3417888" cy="114061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03683E2-5442-D83A-F418-4262996301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6260" y="3258661"/>
            <a:ext cx="3417254" cy="30254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C4BF3E-C048-585A-40A2-E397AF212D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5624" y="2464594"/>
            <a:ext cx="3417889" cy="52070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00251B2-3787-95A8-C32A-05406F1AEF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95625" y="1138238"/>
            <a:ext cx="3417888" cy="114061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236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642B-424A-296D-D87F-694F1CDF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08" y="562708"/>
            <a:ext cx="9519138" cy="2790093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03DC3-6476-29D0-5A70-69034A48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96E4C-E6BB-309C-3EFF-754646E8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59A7B9-93FD-6AFC-6F4D-7596949D3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4706" y="3962399"/>
            <a:ext cx="9519139" cy="2332889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659340-ECF0-91BC-4BB8-6470B4590E2E}"/>
              </a:ext>
            </a:extLst>
          </p:cNvPr>
          <p:cNvCxnSpPr/>
          <p:nvPr userDrawn="1"/>
        </p:nvCxnSpPr>
        <p:spPr>
          <a:xfrm>
            <a:off x="4747260" y="3618546"/>
            <a:ext cx="267462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7655D08F-43E1-1FF7-6D0B-F7EE69B34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6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642B-424A-296D-D87F-694F1CDF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4706" y="571502"/>
            <a:ext cx="9519138" cy="2781299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nb-NO" dirty="0"/>
              <a:t>0.000.000.000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03DC3-6476-29D0-5A70-69034A48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96E4C-E6BB-309C-3EFF-754646E8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659340-ECF0-91BC-4BB8-6470B4590E2E}"/>
              </a:ext>
            </a:extLst>
          </p:cNvPr>
          <p:cNvCxnSpPr/>
          <p:nvPr userDrawn="1"/>
        </p:nvCxnSpPr>
        <p:spPr>
          <a:xfrm>
            <a:off x="4747260" y="3618546"/>
            <a:ext cx="267462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7655D08F-43E1-1FF7-6D0B-F7EE69B34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5A85596-2805-EC7A-F706-3155392C1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4706" y="3962399"/>
            <a:ext cx="9519139" cy="2332889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49420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5B1F83-1B0B-FBBE-9C9C-0FF3D4C2D2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D1BFB-944F-A1AB-3BFB-3784E21E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518161"/>
            <a:ext cx="10290350" cy="82999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2E67B-EC17-C192-87A6-83EB613A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BFDA9-240A-5E90-5487-315531BB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821A3F6-3C95-2CBA-22E7-B0820C9D63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249BFA5-DB61-7ABA-A225-A585BB9021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17355" y="6446513"/>
            <a:ext cx="10800" cy="244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654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0A4D5-B6D1-9BFD-8EAE-FF73B550B7D6}"/>
              </a:ext>
            </a:extLst>
          </p:cNvPr>
          <p:cNvSpPr/>
          <p:nvPr userDrawn="1"/>
        </p:nvSpPr>
        <p:spPr>
          <a:xfrm>
            <a:off x="1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C6F0-5CA0-68D3-B8A3-0F6F6023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3054350"/>
            <a:ext cx="4572000" cy="2660650"/>
          </a:xfrm>
        </p:spPr>
        <p:txBody>
          <a:bodyPr anchor="ctr"/>
          <a:lstStyle>
            <a:lvl1pPr algn="l">
              <a:lnSpc>
                <a:spcPct val="101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8443-6E84-C54A-6A29-6872AD80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2" y="3054350"/>
            <a:ext cx="4554413" cy="2660650"/>
          </a:xfrm>
        </p:spPr>
        <p:txBody>
          <a:bodyPr anchor="ctr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25FEDE-F439-E243-0FD2-39A02AD14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4069" y="736600"/>
            <a:ext cx="1983861" cy="11826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3AB5B-4402-341D-A694-05723DC0BF14}"/>
              </a:ext>
            </a:extLst>
          </p:cNvPr>
          <p:cNvCxnSpPr>
            <a:cxnSpLocks/>
          </p:cNvCxnSpPr>
          <p:nvPr userDrawn="1"/>
        </p:nvCxnSpPr>
        <p:spPr>
          <a:xfrm>
            <a:off x="6092825" y="3054350"/>
            <a:ext cx="0" cy="26606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92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BF0-26E5-401F-A201-3629730778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41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9201-99B7-17A0-25DE-DC47C475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246" y="1138238"/>
            <a:ext cx="5315892" cy="2039937"/>
          </a:xfrm>
        </p:spPr>
        <p:txBody>
          <a:bodyPr/>
          <a:lstStyle>
            <a:lvl1pPr>
              <a:defRPr sz="3400" b="1">
                <a:latin typeface="Aptos" panose="020B00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57A74-997A-2AD4-09CD-E3E009D5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CD325-C658-12A7-2957-41CCB8D9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5E7BA1-0CCC-EB2E-898F-A1D3DBFD3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246" y="3771900"/>
            <a:ext cx="5315891" cy="1947857"/>
          </a:xfrm>
        </p:spPr>
        <p:txBody>
          <a:bodyPr anchor="t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26C0566-05BA-00F0-9532-3DC4F31F5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1333500"/>
            <a:ext cx="4203700" cy="417829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50EC33E-7658-4F83-84DC-188C889A9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FD5315-5A95-E4C1-2FBE-8819D639C5DF}"/>
              </a:ext>
            </a:extLst>
          </p:cNvPr>
          <p:cNvCxnSpPr>
            <a:cxnSpLocks/>
          </p:cNvCxnSpPr>
          <p:nvPr userDrawn="1"/>
        </p:nvCxnSpPr>
        <p:spPr>
          <a:xfrm>
            <a:off x="1155246" y="3429000"/>
            <a:ext cx="2610077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4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E6B5-4807-F877-098C-FA65B5170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708" y="1138238"/>
            <a:ext cx="3247291" cy="4570900"/>
          </a:xfrm>
        </p:spPr>
        <p:txBody>
          <a:bodyPr anchor="ctr"/>
          <a:lstStyle>
            <a:lvl1pPr algn="ctr">
              <a:defRPr sz="3400"/>
            </a:lvl1pPr>
          </a:lstStyle>
          <a:p>
            <a:r>
              <a:rPr lang="nb-NO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14687-0DFA-5FC6-AB88-0E9C7F88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C4CBE-21ED-72CE-3ED5-BB788FFE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E2A1A2-ED7F-D36E-4732-B4FE6A0DF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1138238"/>
            <a:ext cx="7050697" cy="4570900"/>
          </a:xfrm>
        </p:spPr>
        <p:txBody>
          <a:bodyPr anchor="ctr"/>
          <a:lstStyle>
            <a:lvl1pPr marL="238125" indent="-238125">
              <a:defRPr sz="28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4E694E-F741-8DE8-AE14-6AEF3E1CE342}"/>
              </a:ext>
            </a:extLst>
          </p:cNvPr>
          <p:cNvCxnSpPr/>
          <p:nvPr userDrawn="1"/>
        </p:nvCxnSpPr>
        <p:spPr>
          <a:xfrm>
            <a:off x="4191000" y="2093625"/>
            <a:ext cx="0" cy="267075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5DF4E5D8-5DDD-B35B-D511-F0473F188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9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26E6-BA5B-2B4D-4BA5-B469782B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79" y="1674131"/>
            <a:ext cx="11050522" cy="459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3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79" y="1674131"/>
            <a:ext cx="5332643" cy="459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1E411-F4D0-D0F6-3903-128D09CECC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7179" y="1674132"/>
            <a:ext cx="5332642" cy="45996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6506C4-AF0A-5409-E107-1A61A8FC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31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80" y="1674131"/>
            <a:ext cx="3407916" cy="459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1E411-F4D0-D0F6-3903-128D09CECC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02" y="1674131"/>
            <a:ext cx="3407916" cy="459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9F4898-0755-29AD-97E6-5BDF73F113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90823" y="1674132"/>
            <a:ext cx="3428997" cy="45996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C378F1-C187-A9B3-392F-62E3AF82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860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80" y="1674131"/>
            <a:ext cx="2464940" cy="459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1E411-F4D0-D0F6-3903-128D09CECC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38526" y="1674132"/>
            <a:ext cx="2464940" cy="45996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9F4898-0755-29AD-97E6-5BDF73F113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04872" y="1674132"/>
            <a:ext cx="2464940" cy="45996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BCDEF7-685D-8AE6-B19A-049614E473A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171217" y="1674132"/>
            <a:ext cx="2448603" cy="45996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6B00E7-7FA9-D428-2063-DCF77997F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753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D1FD27-D830-5183-8C50-7D1D8D17C488}"/>
              </a:ext>
            </a:extLst>
          </p:cNvPr>
          <p:cNvSpPr/>
          <p:nvPr userDrawn="1"/>
        </p:nvSpPr>
        <p:spPr>
          <a:xfrm>
            <a:off x="1" y="0"/>
            <a:ext cx="41719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3264C-F3B2-8177-6686-24A3369A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515814"/>
            <a:ext cx="3221334" cy="1383323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C7663-7BB3-DEF7-C652-E8C79475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A6429-DEBE-BEEB-BB77-D94397C2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96CCA-A5C1-1612-BBA4-097FBE851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DE745B-0799-00EC-C2E6-8856B6B2C4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1285876"/>
            <a:ext cx="7043057" cy="498597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667ABD-025B-78BB-7522-C5F77002D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3" y="2243138"/>
            <a:ext cx="3221334" cy="4028708"/>
          </a:xfrm>
        </p:spPr>
        <p:txBody>
          <a:bodyPr anchor="t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784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3FAA-2830-4EA9-CC68-6C49EBB1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383721"/>
            <a:ext cx="9881508" cy="9581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E47F-DE80-ADAC-E92D-35E6DB37C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180" y="1674132"/>
            <a:ext cx="387282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DClick to edit Master text styles</a:t>
            </a:r>
          </a:p>
          <a:p>
            <a:pPr lvl="1"/>
            <a:r>
              <a:rPr lang="nb-NO"/>
              <a:t>ASecond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B8ABB-F1BC-E284-29E5-DA645C227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21ADA-6F1F-A099-CC81-9DB819997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3006" y="6490891"/>
            <a:ext cx="4114800" cy="1738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4CE1-AC6B-42DA-2F32-5BAA712D7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2701" y="6490891"/>
            <a:ext cx="354986" cy="1738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3E6D45-B392-9BCC-ED74-698B75712CBC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4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6" r:id="rId28"/>
  </p:sldLayoutIdLst>
  <p:hf hdr="0" dt="0"/>
  <p:txStyles>
    <p:titleStyle>
      <a:lvl1pPr algn="l" defTabSz="914400" rtl="0" eaLnBrk="1" latinLnBrk="0" hangingPunct="1">
        <a:lnSpc>
          <a:spcPct val="101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7488" indent="-217488" algn="l" defTabSz="914400" rtl="0" eaLnBrk="1" latinLnBrk="0" hangingPunct="1">
        <a:lnSpc>
          <a:spcPct val="101000"/>
        </a:lnSpc>
        <a:spcBef>
          <a:spcPts val="50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19075" algn="l" defTabSz="914400" rtl="0" eaLnBrk="1" latinLnBrk="0" hangingPunct="1">
        <a:lnSpc>
          <a:spcPct val="101000"/>
        </a:lnSpc>
        <a:spcBef>
          <a:spcPts val="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0663" algn="l" defTabSz="914400" rtl="0" eaLnBrk="1" latinLnBrk="0" hangingPunct="1">
        <a:lnSpc>
          <a:spcPct val="101000"/>
        </a:lnSpc>
        <a:spcBef>
          <a:spcPts val="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1000"/>
        </a:lnSpc>
        <a:spcBef>
          <a:spcPts val="50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1000"/>
        </a:lnSpc>
        <a:spcBef>
          <a:spcPts val="50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9C7D-97F3-90DD-1387-E0D8BC6D0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Demensaksjonen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7F51A-4A96-6747-BFD9-942B4CA65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29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9ED2668-51D3-B1AE-D3BE-81BB92F5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F1A6A3E-CD9E-AED3-FFDD-B2563763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6531FC-E06A-BB59-96AD-9E6876851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nb-NO" altLang="nb-NO" sz="1600" dirty="0"/>
              <a:t> </a:t>
            </a:r>
            <a:r>
              <a:rPr lang="nb-NO" altLang="nb-NO" sz="2000" dirty="0"/>
              <a:t>Demensforskningsprogrammet </a:t>
            </a:r>
          </a:p>
          <a:p>
            <a:pPr marL="0" indent="0"/>
            <a:r>
              <a:rPr lang="nb-NO" altLang="nb-NO" sz="2000" dirty="0"/>
              <a:t> Demenslinjen</a:t>
            </a:r>
          </a:p>
          <a:p>
            <a:pPr marL="0" indent="0"/>
            <a:r>
              <a:rPr lang="nb-NO" altLang="nb-NO" sz="2000" dirty="0"/>
              <a:t> Møteplasser i lokalmiljø</a:t>
            </a:r>
          </a:p>
          <a:p>
            <a:pPr marL="0" indent="0"/>
            <a:r>
              <a:rPr lang="nb-NO" altLang="nb-NO" sz="2000" dirty="0"/>
              <a:t> Samtalegrupper og pårørendeskoler</a:t>
            </a:r>
          </a:p>
          <a:p>
            <a:pPr marL="0" indent="0"/>
            <a:r>
              <a:rPr lang="nb-NO" altLang="nb-NO" sz="2000" dirty="0"/>
              <a:t> Trivselstiltak i nærmiljøene</a:t>
            </a:r>
          </a:p>
          <a:p>
            <a:pPr marL="0" indent="0"/>
            <a:r>
              <a:rPr lang="nb-NO" altLang="nb-NO" sz="2000" dirty="0"/>
              <a:t> Informasjon og holdningsarbeid</a:t>
            </a:r>
          </a:p>
          <a:p>
            <a:pPr marL="0" indent="0"/>
            <a:r>
              <a:rPr lang="nb-NO" altLang="nb-NO" sz="2000" dirty="0"/>
              <a:t> Politisk påvirkningsarbeid</a:t>
            </a:r>
          </a:p>
          <a:p>
            <a:pPr marL="0" indent="0"/>
            <a:r>
              <a:rPr lang="nb-NO" altLang="nb-NO" sz="2000" dirty="0"/>
              <a:t> Aktivitetsvenn</a:t>
            </a:r>
          </a:p>
          <a:p>
            <a:pPr marL="0" indent="0"/>
            <a:r>
              <a:rPr lang="nb-NO" altLang="nb-NO" sz="2000" dirty="0"/>
              <a:t> Likepersoner</a:t>
            </a:r>
          </a:p>
          <a:p>
            <a:pPr marL="0" indent="0"/>
            <a:endParaRPr lang="nb-NO" altLang="nb-NO" sz="1600" dirty="0"/>
          </a:p>
          <a:p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C49CCFEF-6CDC-DFDB-C834-473A3D1C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Hva gjør Nasjonalforeningen for folkehelsen?</a:t>
            </a:r>
            <a:endParaRPr lang="nb-NO" dirty="0"/>
          </a:p>
        </p:txBody>
      </p:sp>
      <p:pic>
        <p:nvPicPr>
          <p:cNvPr id="7" name="Plassholder for innhold 2">
            <a:extLst>
              <a:ext uri="{FF2B5EF4-FFF2-40B4-BE49-F238E27FC236}">
                <a16:creationId xmlns:a16="http://schemas.microsoft.com/office/drawing/2014/main" id="{6222BBCB-20CC-D4B7-0BB9-CA74552823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" b="2006"/>
          <a:stretch>
            <a:fillRect/>
          </a:stretch>
        </p:blipFill>
        <p:spPr bwMode="auto">
          <a:xfrm>
            <a:off x="5341938" y="1519238"/>
            <a:ext cx="6850062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48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D51CB9-5AEB-545D-FC05-2A5F00EF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1DD9C60-F2D7-DAE9-7B02-962A5CAF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06D50A5-C645-E540-7115-3A35A2639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altLang="nb-NO" sz="2000" dirty="0"/>
              <a:t>En bedre hverdag med flere gode    øyeblikk for alle som er berørt av demens</a:t>
            </a:r>
          </a:p>
          <a:p>
            <a:r>
              <a:rPr lang="nb-NO" altLang="nb-NO" sz="2000" dirty="0"/>
              <a:t>Bidra til samfunnets evne til å møte en sterk økning i antallet som får demens</a:t>
            </a:r>
          </a:p>
          <a:p>
            <a:r>
              <a:rPr lang="nb-NO" altLang="nb-NO" sz="2000" dirty="0"/>
              <a:t>Et mer </a:t>
            </a:r>
            <a:r>
              <a:rPr lang="nb-NO" altLang="nb-NO" sz="2000" dirty="0" err="1"/>
              <a:t>demensvennlig</a:t>
            </a:r>
            <a:r>
              <a:rPr lang="nb-NO" altLang="nb-NO" sz="2000" dirty="0"/>
              <a:t> samfunn</a:t>
            </a:r>
          </a:p>
          <a:p>
            <a:r>
              <a:rPr lang="nb-NO" altLang="nb-NO" sz="2000" dirty="0"/>
              <a:t>Mer forskning slik at vi løser demensgåten og finner en kur</a:t>
            </a:r>
          </a:p>
          <a:p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2F0A8A2-469E-F765-4D29-F68CF00C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Våre mål</a:t>
            </a:r>
            <a:endParaRPr lang="nb-NO" dirty="0"/>
          </a:p>
        </p:txBody>
      </p:sp>
      <p:pic>
        <p:nvPicPr>
          <p:cNvPr id="9" name="Plassholder for innhold 3">
            <a:extLst>
              <a:ext uri="{FF2B5EF4-FFF2-40B4-BE49-F238E27FC236}">
                <a16:creationId xmlns:a16="http://schemas.microsoft.com/office/drawing/2014/main" id="{2746AB97-4945-0F36-22C9-B40DA90E5F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" b="1855"/>
          <a:stretch>
            <a:fillRect/>
          </a:stretch>
        </p:blipFill>
        <p:spPr bwMode="auto">
          <a:xfrm>
            <a:off x="5341938" y="1519238"/>
            <a:ext cx="6850062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21E454F1-AF61-9C79-0CFA-A6FE78EED0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061F620-D492-6453-5CF1-F671041E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B54CAD0-9866-A27E-9966-23D28BCA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4F20EAC-2A95-093E-387A-F1CABE22B4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Demensaktiviteter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D0644C27-A70C-5304-B195-5CC44549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vi i lokallaget gjør</a:t>
            </a:r>
          </a:p>
        </p:txBody>
      </p:sp>
    </p:spTree>
    <p:extLst>
      <p:ext uri="{BB962C8B-B14F-4D97-AF65-F5344CB8AC3E}">
        <p14:creationId xmlns:p14="http://schemas.microsoft.com/office/powerpoint/2010/main" val="299348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655D99E4-F453-4380-0156-0618B698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77F96F7-CE77-F05B-0BDF-C6C49639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25F3D09-E77E-E5DA-E068-8A8BFE1F91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486" y="1851513"/>
            <a:ext cx="3417889" cy="1577487"/>
          </a:xfrm>
        </p:spPr>
        <p:txBody>
          <a:bodyPr/>
          <a:lstStyle/>
          <a:p>
            <a:pPr>
              <a:defRPr/>
            </a:pPr>
            <a:r>
              <a:rPr lang="nb-NO" dirty="0"/>
              <a:t>Anne-Brita </a:t>
            </a:r>
            <a:r>
              <a:rPr lang="nb-NO" dirty="0" err="1"/>
              <a:t>Knapskog</a:t>
            </a:r>
            <a:r>
              <a:rPr lang="nb-NO" i="1" dirty="0"/>
              <a:t>  </a:t>
            </a:r>
          </a:p>
          <a:p>
            <a:pPr>
              <a:defRPr/>
            </a:pPr>
            <a:r>
              <a:rPr lang="nb-NO" b="0" dirty="0"/>
              <a:t>Forsker på hvordan vanlige sykdommer kan skade hjernen og utløse demens. 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AE6AD47-43FB-0A35-C75D-40E8B45D2D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7055" y="1658938"/>
            <a:ext cx="3417889" cy="1516855"/>
          </a:xfrm>
        </p:spPr>
        <p:txBody>
          <a:bodyPr/>
          <a:lstStyle/>
          <a:p>
            <a:pPr>
              <a:defRPr/>
            </a:pPr>
            <a:r>
              <a:rPr lang="nb-NO" dirty="0"/>
              <a:t>Ole A. Andreassen</a:t>
            </a:r>
          </a:p>
          <a:p>
            <a:pPr>
              <a:defRPr/>
            </a:pPr>
            <a:r>
              <a:rPr lang="nb-NO" b="0" dirty="0"/>
              <a:t>Forsker på demens og arvelighet.</a:t>
            </a:r>
          </a:p>
          <a:p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6E30341-1058-8B1E-031C-33640ADEF8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5624" y="1923358"/>
            <a:ext cx="3417889" cy="1061936"/>
          </a:xfrm>
        </p:spPr>
        <p:txBody>
          <a:bodyPr/>
          <a:lstStyle/>
          <a:p>
            <a:pPr>
              <a:defRPr/>
            </a:pPr>
            <a:r>
              <a:rPr lang="nb-NO" dirty="0"/>
              <a:t>Anders Martin Fjell</a:t>
            </a:r>
          </a:p>
          <a:p>
            <a:pPr>
              <a:defRPr/>
            </a:pPr>
            <a:r>
              <a:rPr lang="nb-NO" b="0" dirty="0"/>
              <a:t>Forsker på alder,  demens og sammenhenger. 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48C1755-1DEC-C7FE-FF68-525B2F8B20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849" y="518319"/>
            <a:ext cx="11035663" cy="1140619"/>
          </a:xfrm>
        </p:spPr>
        <p:txBody>
          <a:bodyPr/>
          <a:lstStyle/>
          <a:p>
            <a:r>
              <a:rPr lang="nb-NO" dirty="0"/>
              <a:t>Demensforskningsprogrammet</a:t>
            </a:r>
          </a:p>
        </p:txBody>
      </p:sp>
      <p:pic>
        <p:nvPicPr>
          <p:cNvPr id="13" name="Plassholder for innhold 4">
            <a:extLst>
              <a:ext uri="{FF2B5EF4-FFF2-40B4-BE49-F238E27FC236}">
                <a16:creationId xmlns:a16="http://schemas.microsoft.com/office/drawing/2014/main" id="{0204EA96-2A40-840A-927D-53E8630C5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r="20486"/>
          <a:stretch>
            <a:fillRect/>
          </a:stretch>
        </p:blipFill>
        <p:spPr bwMode="auto">
          <a:xfrm>
            <a:off x="577849" y="3175793"/>
            <a:ext cx="3173221" cy="29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e 2">
            <a:extLst>
              <a:ext uri="{FF2B5EF4-FFF2-40B4-BE49-F238E27FC236}">
                <a16:creationId xmlns:a16="http://schemas.microsoft.com/office/drawing/2014/main" id="{ADE2577E-25A2-8BC5-BC45-4C199347A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/>
          <a:stretch>
            <a:fillRect/>
          </a:stretch>
        </p:blipFill>
        <p:spPr bwMode="auto">
          <a:xfrm>
            <a:off x="4818227" y="3175793"/>
            <a:ext cx="2554905" cy="29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e 3">
            <a:extLst>
              <a:ext uri="{FF2B5EF4-FFF2-40B4-BE49-F238E27FC236}">
                <a16:creationId xmlns:a16="http://schemas.microsoft.com/office/drawing/2014/main" id="{282221B1-63E8-BC00-7113-2793ECDE0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289" y="3249714"/>
            <a:ext cx="1985121" cy="297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3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9062A58-30C2-AA13-0B31-77057D8F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D5C0CF-A420-8C67-17FD-61E51D6B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8965F91-5A33-5888-ED21-DAC381CA6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defRPr/>
            </a:pPr>
            <a:r>
              <a:rPr lang="nb-NO" altLang="nb-NO" dirty="0"/>
              <a:t>Hva skiller mennesker som får demens fra dem som ikke får det?</a:t>
            </a:r>
          </a:p>
          <a:p>
            <a:pPr marL="285750" indent="-285750">
              <a:defRPr/>
            </a:pPr>
            <a:r>
              <a:rPr lang="nb-NO" altLang="nb-NO" dirty="0"/>
              <a:t>Hvilke sykdommer kan utløse demens og hvordan kan det forhindres?</a:t>
            </a:r>
          </a:p>
          <a:p>
            <a:pPr marL="285750" indent="-285750">
              <a:defRPr/>
            </a:pPr>
            <a:r>
              <a:rPr lang="nb-NO" altLang="nb-NO" dirty="0"/>
              <a:t>Normal aldring eller demens?</a:t>
            </a:r>
          </a:p>
          <a:p>
            <a:pPr marL="285750" indent="-285750">
              <a:defRPr/>
            </a:pPr>
            <a:r>
              <a:rPr lang="nb-NO" altLang="nb-NO" dirty="0"/>
              <a:t>Kan ødelagte celler i hjernen repareres?</a:t>
            </a:r>
          </a:p>
          <a:p>
            <a:pPr marL="285750" indent="-285750">
              <a:defRPr/>
            </a:pPr>
            <a:r>
              <a:rPr lang="nb-NO" altLang="nb-NO" dirty="0"/>
              <a:t>Hva er det som slår på demensbryterne våre?</a:t>
            </a:r>
          </a:p>
          <a:p>
            <a:pPr marL="285750" indent="-285750">
              <a:defRPr/>
            </a:pPr>
            <a:r>
              <a:rPr lang="nb-NO" altLang="nb-NO" dirty="0"/>
              <a:t>Hva er tidlige tegn på demens?</a:t>
            </a:r>
          </a:p>
          <a:p>
            <a:pPr marL="0" indent="0">
              <a:buFont typeface="Symbol" panose="05050102010706020507" pitchFamily="18" charset="2"/>
              <a:buChar char=""/>
              <a:defRPr/>
            </a:pPr>
            <a:endParaRPr lang="nb-NO" altLang="nb-NO" dirty="0"/>
          </a:p>
          <a:p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09796419-F7E6-F82D-ACC0-6C61D10A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Hvilke andre spørsmål forskerne vil finne svar på</a:t>
            </a:r>
            <a:endParaRPr lang="nb-NO" dirty="0"/>
          </a:p>
        </p:txBody>
      </p:sp>
      <p:pic>
        <p:nvPicPr>
          <p:cNvPr id="7" name="Bilde 3">
            <a:extLst>
              <a:ext uri="{FF2B5EF4-FFF2-40B4-BE49-F238E27FC236}">
                <a16:creationId xmlns:a16="http://schemas.microsoft.com/office/drawing/2014/main" id="{C5A03D82-3566-83B7-EB3F-8E6DBFBBFB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 b="1976"/>
          <a:stretch>
            <a:fillRect/>
          </a:stretch>
        </p:blipFill>
        <p:spPr bwMode="auto">
          <a:xfrm>
            <a:off x="5341938" y="1519238"/>
            <a:ext cx="6850062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05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A702510-86A8-A329-E8FD-A2C14277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C08E07-1D87-F743-3135-427B740D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8DC591F-F557-277C-523B-1D54FB69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15</a:t>
            </a:fld>
            <a:endParaRPr lang="nb-NO" dirty="0"/>
          </a:p>
        </p:txBody>
      </p:sp>
      <p:pic>
        <p:nvPicPr>
          <p:cNvPr id="8" name="Bilde 2">
            <a:extLst>
              <a:ext uri="{FF2B5EF4-FFF2-40B4-BE49-F238E27FC236}">
                <a16:creationId xmlns:a16="http://schemas.microsoft.com/office/drawing/2014/main" id="{71DED789-C3AB-9214-E041-FC98E80F581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b="74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103BC9A0-AE7C-1124-312B-D668D64B58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4E425D7-AE12-FF7F-FAAB-F453FB0FC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29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klær, person, Menneskeansikt, smil&#10;&#10;KI-generert innhold kan være feil.">
            <a:extLst>
              <a:ext uri="{FF2B5EF4-FFF2-40B4-BE49-F238E27FC236}">
                <a16:creationId xmlns:a16="http://schemas.microsoft.com/office/drawing/2014/main" id="{303FEB50-EEB7-6DC1-2496-D0CD4F9A42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4" b="1976"/>
          <a:stretch>
            <a:fillRect/>
          </a:stretch>
        </p:blipFill>
        <p:spPr>
          <a:xfrm>
            <a:off x="5341619" y="1341891"/>
            <a:ext cx="6850381" cy="3661492"/>
          </a:xfr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E47095F-E81F-A8DD-029F-FB6E7A5F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9402F17-A505-6607-8313-C76125F9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9AEA3A-C6C6-BFC4-EFA8-E31D91FB41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- eller om du trenger noen å snakke med om demens</a:t>
            </a:r>
          </a:p>
          <a:p>
            <a:endParaRPr lang="nb-NO" b="1" dirty="0"/>
          </a:p>
          <a:p>
            <a:r>
              <a:rPr lang="nb-NO" b="1" dirty="0"/>
              <a:t>Demenslinjen</a:t>
            </a:r>
            <a:r>
              <a:rPr lang="nb-NO" dirty="0"/>
              <a:t> har fagfolk som kan svare deg på spørsmål om demens.  </a:t>
            </a:r>
          </a:p>
          <a:p>
            <a:r>
              <a:rPr lang="nb-NO" dirty="0"/>
              <a:t>Demenslinjen er åpen mandag til fredag kl. 09 – 15. </a:t>
            </a:r>
          </a:p>
          <a:p>
            <a:r>
              <a:rPr lang="nb-NO" b="1" dirty="0"/>
              <a:t>Ring</a:t>
            </a:r>
            <a:r>
              <a:rPr lang="nb-NO" dirty="0"/>
              <a:t> Demenslinjen: 23 12 00 40</a:t>
            </a:r>
          </a:p>
          <a:p>
            <a:r>
              <a:rPr lang="nb-NO" dirty="0"/>
              <a:t>Eller </a:t>
            </a:r>
            <a:r>
              <a:rPr lang="nb-NO" b="1" dirty="0"/>
              <a:t>send epost</a:t>
            </a:r>
            <a:r>
              <a:rPr lang="nb-NO" dirty="0"/>
              <a:t>: </a:t>
            </a:r>
            <a:r>
              <a:rPr lang="nb-NO" sz="1600" dirty="0">
                <a:solidFill>
                  <a:schemeClr val="accent5">
                    <a:lumMod val="75000"/>
                  </a:schemeClr>
                </a:solidFill>
              </a:rPr>
              <a:t>demenslinjen@nasjonalforeningen.no</a:t>
            </a:r>
          </a:p>
          <a:p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1B2C2335-385C-C2D4-E025-0F3044AD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Få råd fra fagfolk om demens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ECA7436-8B9C-93DB-36D9-22AA6EA5BBFE}"/>
              </a:ext>
            </a:extLst>
          </p:cNvPr>
          <p:cNvSpPr txBox="1"/>
          <p:nvPr/>
        </p:nvSpPr>
        <p:spPr>
          <a:xfrm>
            <a:off x="5341619" y="5423971"/>
            <a:ext cx="6154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Julie Hanssen Kaspersen, Kirsti Andreassen og Marianne Næss betjener Demenslinjen</a:t>
            </a:r>
          </a:p>
        </p:txBody>
      </p:sp>
    </p:spTree>
    <p:extLst>
      <p:ext uri="{BB962C8B-B14F-4D97-AF65-F5344CB8AC3E}">
        <p14:creationId xmlns:p14="http://schemas.microsoft.com/office/powerpoint/2010/main" val="210227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E748B1D-091E-BDF8-E7AC-C0F1175D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7EF37ED-2B01-5116-3E61-A279DE52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4D49761-B06B-757B-B5B3-04160323A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179" y="1980102"/>
            <a:ext cx="4374959" cy="24863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/>
              <a:t>Over 100 000 mennesker har demens i Norge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/>
              <a:t>10 000 nye tilfeller pr år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/>
              <a:t>Over 400 000 pårørende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/>
              <a:t>Minst 2 000 under 65 år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/>
              <a:t>60 % bor hjemme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/>
              <a:t>80 % på sykehjem har demens</a:t>
            </a:r>
          </a:p>
          <a:p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C2E27C18-5F69-7768-FF44-76F43CE1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Demens – en folkehelseutfordring</a:t>
            </a:r>
            <a:endParaRPr lang="nb-NO" dirty="0"/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4CF0A4F3-1435-B754-FB75-B5F69840D5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1511"/>
          <a:stretch>
            <a:fillRect/>
          </a:stretch>
        </p:blipFill>
        <p:spPr bwMode="auto">
          <a:xfrm>
            <a:off x="5341938" y="1519238"/>
            <a:ext cx="6850062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FF3323B-89FE-89EB-CE4E-8554FFA40381}"/>
              </a:ext>
            </a:extLst>
          </p:cNvPr>
          <p:cNvSpPr txBox="1"/>
          <p:nvPr/>
        </p:nvSpPr>
        <p:spPr>
          <a:xfrm>
            <a:off x="572179" y="5413057"/>
            <a:ext cx="45273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Hvert tredje sekund får et menneske demens et eller annet sted i verden.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835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ssholder for bilde 16" descr="Et bilde som inneholder tekst, paraply, Font, tilbehør&#10;&#10;KI-generert innhold kan være feil.">
            <a:extLst>
              <a:ext uri="{FF2B5EF4-FFF2-40B4-BE49-F238E27FC236}">
                <a16:creationId xmlns:a16="http://schemas.microsoft.com/office/drawing/2014/main" id="{2AA854D2-9A40-F78A-D635-C828B4CAB9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/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16697D0-1431-05F4-D909-BA7799A3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7B9AA64-65A2-A31C-6181-B5AFFC22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9DD353-BBDB-9DB1-7BE9-F250FE2668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b-NO" sz="2000" b="1" dirty="0"/>
              <a:t>Demens er en samlebetegnelse på sykdommer som rammer hjernen.</a:t>
            </a:r>
            <a:br>
              <a:rPr lang="nb-NO" sz="2000" b="1" dirty="0"/>
            </a:br>
            <a:endParaRPr lang="nb-NO" sz="2000" b="1" dirty="0"/>
          </a:p>
          <a:p>
            <a:pPr>
              <a:defRPr/>
            </a:pPr>
            <a:r>
              <a:rPr lang="nb-NO" sz="2000" dirty="0"/>
              <a:t>Hukommelsessvikt </a:t>
            </a:r>
          </a:p>
          <a:p>
            <a:pPr>
              <a:defRPr/>
            </a:pPr>
            <a:r>
              <a:rPr lang="nb-NO" sz="2000" dirty="0"/>
              <a:t>Problemer med daglige gjøremål  </a:t>
            </a:r>
          </a:p>
          <a:p>
            <a:pPr>
              <a:defRPr/>
            </a:pPr>
            <a:r>
              <a:rPr lang="nb-NO" sz="2000" dirty="0"/>
              <a:t>Svikt i planleggingsevne</a:t>
            </a:r>
          </a:p>
          <a:p>
            <a:pPr>
              <a:defRPr/>
            </a:pPr>
            <a:r>
              <a:rPr lang="nb-NO" sz="2000" dirty="0"/>
              <a:t>Redusert orienteringsevne</a:t>
            </a:r>
          </a:p>
          <a:p>
            <a:pPr>
              <a:defRPr/>
            </a:pPr>
            <a:r>
              <a:rPr lang="nb-NO" sz="2000" dirty="0"/>
              <a:t>Personlighetsendring </a:t>
            </a:r>
          </a:p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ECBCC1F-C414-940F-EE2C-455C5F1A44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C017BE3-B54A-F091-DAA4-209C5B70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Hva er demens?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42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58CBB53-BB14-627C-E46C-B06F8BCB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F1EE50-0325-0E39-CCC9-AABF87A8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44F18AA-95ED-91F0-E706-5FB1DBF00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Vanligste demenssykdom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Redusert hukommelse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Svikt i annen tankemessig funksjon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Endring av atferd, følelser eller motivasjon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Problemer med praktiske oppgaver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36A438C-C3FE-B5A5-C22B-19DE7279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Alzheimers sykdom</a:t>
            </a:r>
            <a:endParaRPr lang="nb-NO" dirty="0"/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E84FC387-18D7-8EF1-0E79-12631DB8929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" b="1844"/>
          <a:stretch>
            <a:fillRect/>
          </a:stretch>
        </p:blipFill>
        <p:spPr bwMode="auto">
          <a:xfrm>
            <a:off x="5341938" y="1519238"/>
            <a:ext cx="6850062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3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C17CED-EB51-67D3-8E66-400989AF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Andre symptomer på demens</a:t>
            </a:r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34D8D3-5FD5-7A89-7142-7F24F41D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8783E9A-8082-E4BB-C638-3420FBCE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E5101B4-5EFE-75D9-0313-500355BC72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Depresjon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Angst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Mangel på initiativ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Vrangforestillinger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Irritabilitet og sinne</a:t>
            </a:r>
          </a:p>
          <a:p>
            <a:pPr>
              <a:defRPr/>
            </a:pPr>
            <a:endParaRPr lang="nb-NO" sz="1400" dirty="0"/>
          </a:p>
          <a:p>
            <a:endParaRPr lang="nb-NO" dirty="0"/>
          </a:p>
        </p:txBody>
      </p:sp>
      <p:pic>
        <p:nvPicPr>
          <p:cNvPr id="7" name="Bilde 2">
            <a:extLst>
              <a:ext uri="{FF2B5EF4-FFF2-40B4-BE49-F238E27FC236}">
                <a16:creationId xmlns:a16="http://schemas.microsoft.com/office/drawing/2014/main" id="{2F8DBD18-3BBF-6C41-61D6-2637368A58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r="15803"/>
          <a:stretch>
            <a:fillRect/>
          </a:stretch>
        </p:blipFill>
        <p:spPr bwMode="auto">
          <a:xfrm>
            <a:off x="7038975" y="1323975"/>
            <a:ext cx="38290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00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D98F2BF0-A345-CD34-3A13-DEF70018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3006" y="6490891"/>
            <a:ext cx="4114800" cy="17383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Om Demensaksjonen og Nasjonalforeningen for folkehelsen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D88976C-5B8C-BA1A-7C8C-A2FCF86A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2701" y="6490891"/>
            <a:ext cx="354986" cy="17383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26E8C2-A93E-425B-9553-D0EEFB164A73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176765C-AC51-D599-3867-E980D7B4A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942" y="1673196"/>
            <a:ext cx="5318126" cy="460054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nb-NO" altLang="nb-NO" sz="2000" dirty="0"/>
              <a:t>Alder er største risikofaktor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nb-NO" altLang="nb-NO" sz="2000" dirty="0"/>
              <a:t>Sammenheng mellom hjerte- og karsykdom og demens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nb-NO" altLang="nb-NO" sz="2000" dirty="0"/>
              <a:t>Arvelighet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nb-NO" altLang="nb-NO" sz="2000" dirty="0"/>
              <a:t>Parkinson sykdom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nb-NO" altLang="nb-NO" sz="2000" dirty="0"/>
              <a:t>Down syndrom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nb-NO" altLang="nb-NO" sz="2000" dirty="0"/>
              <a:t>Store hodeskader</a:t>
            </a:r>
          </a:p>
          <a:p>
            <a:endParaRPr lang="en-US" dirty="0"/>
          </a:p>
        </p:txBody>
      </p:sp>
      <p:pic>
        <p:nvPicPr>
          <p:cNvPr id="10" name="Bilde 3" descr="Et bilde som inneholder utendørs, sky, himmel, gress&#10;&#10;KI-generert innhold kan være feil.">
            <a:extLst>
              <a:ext uri="{FF2B5EF4-FFF2-40B4-BE49-F238E27FC236}">
                <a16:creationId xmlns:a16="http://schemas.microsoft.com/office/drawing/2014/main" id="{76FFC62F-00F1-91F0-0744-1F97326E8B8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/>
          <a:stretch>
            <a:fillRect/>
          </a:stretch>
        </p:blipFill>
        <p:spPr bwMode="auto">
          <a:xfrm>
            <a:off x="6292850" y="584255"/>
            <a:ext cx="5322888" cy="56887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5F05773-0B46-20F0-EB7D-00B6CF4968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51201" y="380602"/>
            <a:ext cx="757636" cy="75763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13A07A13-8ED7-4CE2-9A44-837E951E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80" y="584255"/>
            <a:ext cx="5322888" cy="757636"/>
          </a:xfrm>
        </p:spPr>
        <p:txBody>
          <a:bodyPr/>
          <a:lstStyle/>
          <a:p>
            <a:r>
              <a:rPr lang="nb-NO" altLang="nb-NO" dirty="0"/>
              <a:t>Risikofaktorer for demens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3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0DAD178-0383-36AB-6368-B8DF6EF8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A6F106-7430-9F13-7DCA-05F774F3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93BDDF2-8927-8497-D503-BDFF2BD4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Finne eventuelle andre årsaker til hukommelsessvikt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Prøve ut medisin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Få riktig informasjon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Tilrettelegge hverdagen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Døråpner til hjelpeapparatet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Planlegge fremtiden</a:t>
            </a:r>
          </a:p>
          <a:p>
            <a:pPr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7FCD27C-9F19-A90B-C99B-8B1CF78D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Hvorfor er diagnose viktig?</a:t>
            </a:r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31FA0E84-D340-20BD-B7F9-019EC7CA5A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" b="7433"/>
          <a:stretch>
            <a:fillRect/>
          </a:stretch>
        </p:blipFill>
        <p:spPr bwMode="auto">
          <a:xfrm>
            <a:off x="5341938" y="1519238"/>
            <a:ext cx="6850062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8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CF72B90-D597-58D9-AB83-179F6C6C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4C3834-F0AB-D888-47C1-57B2D27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12D854B-51E1-EC60-B8B5-B8E688438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nb-NO" altLang="nb-NO" sz="2000" dirty="0"/>
              <a:t> Bekymring</a:t>
            </a:r>
          </a:p>
          <a:p>
            <a:pPr marL="0" indent="0">
              <a:lnSpc>
                <a:spcPct val="150000"/>
              </a:lnSpc>
            </a:pPr>
            <a:r>
              <a:rPr lang="nb-NO" altLang="nb-NO" sz="2000" dirty="0"/>
              <a:t> Frykt</a:t>
            </a:r>
          </a:p>
          <a:p>
            <a:pPr marL="0" indent="0">
              <a:lnSpc>
                <a:spcPct val="150000"/>
              </a:lnSpc>
            </a:pPr>
            <a:r>
              <a:rPr lang="nb-NO" altLang="nb-NO" sz="2000" dirty="0"/>
              <a:t> Sorg/Tap</a:t>
            </a:r>
          </a:p>
          <a:p>
            <a:pPr marL="0" indent="0">
              <a:lnSpc>
                <a:spcPct val="150000"/>
              </a:lnSpc>
            </a:pPr>
            <a:r>
              <a:rPr lang="nb-NO" altLang="nb-NO" sz="2000" dirty="0"/>
              <a:t> Depresjon </a:t>
            </a:r>
          </a:p>
          <a:p>
            <a:pPr marL="0" indent="0">
              <a:lnSpc>
                <a:spcPct val="150000"/>
              </a:lnSpc>
            </a:pPr>
            <a:r>
              <a:rPr lang="nb-NO" altLang="nb-NO" sz="2000" dirty="0"/>
              <a:t> Tap av selvrespekt</a:t>
            </a:r>
          </a:p>
          <a:p>
            <a:pPr marL="0" indent="0">
              <a:lnSpc>
                <a:spcPct val="150000"/>
              </a:lnSpc>
            </a:pPr>
            <a:r>
              <a:rPr lang="nb-NO" altLang="nb-NO" sz="2000" dirty="0"/>
              <a:t> Men også lettelse!</a:t>
            </a:r>
          </a:p>
          <a:p>
            <a:pPr marL="0" indent="0">
              <a:lnSpc>
                <a:spcPct val="150000"/>
              </a:lnSpc>
            </a:pPr>
            <a:endParaRPr lang="nb-NO" altLang="nb-NO" dirty="0"/>
          </a:p>
          <a:p>
            <a:pPr marL="0" indent="0"/>
            <a:endParaRPr lang="nb-NO" altLang="nb-NO" dirty="0"/>
          </a:p>
          <a:p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8321F9F7-C81F-1C80-E016-D3B85312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Å få en demensdiagnose</a:t>
            </a:r>
            <a:endParaRPr lang="nb-NO" dirty="0"/>
          </a:p>
        </p:txBody>
      </p:sp>
      <p:pic>
        <p:nvPicPr>
          <p:cNvPr id="7" name="Plassholder for innhold 8">
            <a:extLst>
              <a:ext uri="{FF2B5EF4-FFF2-40B4-BE49-F238E27FC236}">
                <a16:creationId xmlns:a16="http://schemas.microsoft.com/office/drawing/2014/main" id="{70D8D7A1-BF92-B2CC-1043-6B9E8F51B99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" b="2043"/>
          <a:stretch>
            <a:fillRect/>
          </a:stretch>
        </p:blipFill>
        <p:spPr bwMode="auto">
          <a:xfrm>
            <a:off x="5341938" y="1519238"/>
            <a:ext cx="6850062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81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FCE0C97-B4A9-572A-7BCD-18E28302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Om Demensaksjonen og Nasjonalforeningen for folkehelsen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B2277B-9832-7DB7-D2D6-085580C7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1BFC785-A90D-266D-14ED-2B9B91A2C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nb-NO" altLang="nb-NO" sz="2000" dirty="0"/>
              <a:t>Kunnskap om sykdom</a:t>
            </a:r>
          </a:p>
          <a:p>
            <a:pPr marL="0" indent="0">
              <a:lnSpc>
                <a:spcPct val="150000"/>
              </a:lnSpc>
            </a:pPr>
            <a:r>
              <a:rPr lang="nb-NO" altLang="nb-NO" sz="2000" dirty="0"/>
              <a:t> Møte andre i samme situasjon</a:t>
            </a:r>
          </a:p>
          <a:p>
            <a:pPr marL="0" indent="0">
              <a:lnSpc>
                <a:spcPct val="150000"/>
              </a:lnSpc>
            </a:pPr>
            <a:r>
              <a:rPr lang="nb-NO" altLang="nb-NO" sz="2000" dirty="0"/>
              <a:t> Åpenhet</a:t>
            </a:r>
          </a:p>
          <a:p>
            <a:pPr marL="0" indent="0">
              <a:lnSpc>
                <a:spcPct val="150000"/>
              </a:lnSpc>
            </a:pPr>
            <a:r>
              <a:rPr lang="nb-NO" altLang="nb-NO" sz="2000" dirty="0"/>
              <a:t> Be om hjelp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CED9CF0-33F0-79F8-E2AD-C19B6A3B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Pårørendes behov for hjelp og støtte</a:t>
            </a:r>
            <a:endParaRPr lang="nb-NO" dirty="0"/>
          </a:p>
        </p:txBody>
      </p:sp>
      <p:pic>
        <p:nvPicPr>
          <p:cNvPr id="7" name="Bilde 3">
            <a:extLst>
              <a:ext uri="{FF2B5EF4-FFF2-40B4-BE49-F238E27FC236}">
                <a16:creationId xmlns:a16="http://schemas.microsoft.com/office/drawing/2014/main" id="{C4A919D7-39B6-BBE9-56A8-E773E6A339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b="6284"/>
          <a:stretch>
            <a:fillRect/>
          </a:stretch>
        </p:blipFill>
        <p:spPr bwMode="auto">
          <a:xfrm>
            <a:off x="5341938" y="1519238"/>
            <a:ext cx="6850062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87489"/>
      </p:ext>
    </p:extLst>
  </p:cSld>
  <p:clrMapOvr>
    <a:masterClrMapping/>
  </p:clrMapOvr>
</p:sld>
</file>

<file path=ppt/theme/theme1.xml><?xml version="1.0" encoding="utf-8"?>
<a:theme xmlns:a="http://schemas.openxmlformats.org/drawingml/2006/main" name="Nasjonalforeningen">
  <a:themeElements>
    <a:clrScheme name="Custom 69">
      <a:dk1>
        <a:sysClr val="windowText" lastClr="000000"/>
      </a:dk1>
      <a:lt1>
        <a:sysClr val="window" lastClr="FFFFFF"/>
      </a:lt1>
      <a:dk2>
        <a:srgbClr val="C3212B"/>
      </a:dk2>
      <a:lt2>
        <a:srgbClr val="E8E8E8"/>
      </a:lt2>
      <a:accent1>
        <a:srgbClr val="C3212B"/>
      </a:accent1>
      <a:accent2>
        <a:srgbClr val="DEEDF7"/>
      </a:accent2>
      <a:accent3>
        <a:srgbClr val="F8E6E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05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sjonalforeningens Presentasjonsmal" id="{1A17A229-C354-4B3B-8F03-877ACA76216F}" vid="{7F7B9CBE-857B-466E-8BFA-310BA67DC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9496680b-516b-4bb2-95ca-dbf3fa1f634b">
      <Url xsi:nil="true"/>
      <Description xsi:nil="true"/>
    </Thumbnail>
    <TaxCatchAll xmlns="042c1d49-8a0b-4f62-bc9f-9627e898214b" xsi:nil="true"/>
    <Status xmlns="9496680b-516b-4bb2-95ca-dbf3fa1f634b" xsi:nil="true"/>
    <lcf76f155ced4ddcb4097134ff3c332f xmlns="9496680b-516b-4bb2-95ca-dbf3fa1f634b">
      <Terms xmlns="http://schemas.microsoft.com/office/infopath/2007/PartnerControls"/>
    </lcf76f155ced4ddcb4097134ff3c332f>
    <Tagger xmlns="9496680b-516b-4bb2-95ca-dbf3fa1f634b" xsi:nil="true"/>
    <Fotograf xmlns="9496680b-516b-4bb2-95ca-dbf3fa1f634b" xsi:nil="true"/>
    <Tag xmlns="9496680b-516b-4bb2-95ca-dbf3fa1f63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952954E6D5544182F989C5C915F98E" ma:contentTypeVersion="26" ma:contentTypeDescription="Opprett et nytt dokument." ma:contentTypeScope="" ma:versionID="682050bba24e247bfb39e585bcbdbcb3">
  <xsd:schema xmlns:xsd="http://www.w3.org/2001/XMLSchema" xmlns:xs="http://www.w3.org/2001/XMLSchema" xmlns:p="http://schemas.microsoft.com/office/2006/metadata/properties" xmlns:ns2="9496680b-516b-4bb2-95ca-dbf3fa1f634b" xmlns:ns3="042c1d49-8a0b-4f62-bc9f-9627e898214b" targetNamespace="http://schemas.microsoft.com/office/2006/metadata/properties" ma:root="true" ma:fieldsID="0ece04f13a7c574bcdbb8fde5a693cd5" ns2:_="" ns3:_="">
    <xsd:import namespace="9496680b-516b-4bb2-95ca-dbf3fa1f634b"/>
    <xsd:import namespace="042c1d49-8a0b-4f62-bc9f-9627e898214b"/>
    <xsd:element name="properties">
      <xsd:complexType>
        <xsd:sequence>
          <xsd:element name="documentManagement">
            <xsd:complexType>
              <xsd:all>
                <xsd:element ref="ns2:Tagger" minOccurs="0"/>
                <xsd:element ref="ns2:Statu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Fotograf" minOccurs="0"/>
                <xsd:element ref="ns2:Thumbnail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6680b-516b-4bb2-95ca-dbf3fa1f634b" elementFormDefault="qualified">
    <xsd:import namespace="http://schemas.microsoft.com/office/2006/documentManagement/types"/>
    <xsd:import namespace="http://schemas.microsoft.com/office/infopath/2007/PartnerControls"/>
    <xsd:element name="Tagger" ma:index="2" nillable="true" ma:displayName="Tagger" ma:internalName="Tagger" ma:readOnly="false">
      <xsd:simpleType>
        <xsd:restriction base="dms:Text">
          <xsd:maxLength value="255"/>
        </xsd:restriction>
      </xsd:simpleType>
    </xsd:element>
    <xsd:element name="Status" ma:index="3" nillable="true" ma:displayName="Status" ma:format="Dropdown" ma:internalName="Status">
      <xsd:simpleType>
        <xsd:restriction base="dms:Choice">
          <xsd:enumeration value="Under arbeid"/>
          <xsd:enumeration value="Ferdig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Fotograf" ma:index="18" nillable="true" ma:displayName="Fotograf" ma:format="Dropdown" ma:hidden="true" ma:internalName="Fotograf" ma:readOnly="false">
      <xsd:simpleType>
        <xsd:restriction base="dms:Text">
          <xsd:maxLength value="255"/>
        </xsd:restriction>
      </xsd:simpleType>
    </xsd:element>
    <xsd:element name="Thumbnail" ma:index="20" nillable="true" ma:displayName="Thumbnail" ma:description="Forhåndsvisning" ma:format="Image" ma:hidden="true" ma:internalName="Thumbnai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CR" ma:index="22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23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ildemerkelapper" ma:readOnly="false" ma:fieldId="{5cf76f15-5ced-4ddc-b409-7134ff3c332f}" ma:taxonomyMulti="true" ma:sspId="91356d1b-b145-46e1-b5c5-6aa41841b5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g" ma:index="31" nillable="true" ma:displayName="Tag" ma:format="Dropdown" ma:hidden="true" ma:internalName="Tag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Kommunikasjonsavdelinge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c1d49-8a0b-4f62-bc9f-9627e8982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hidden="true" ma:internalName="SharedWithDetails" ma:readOnly="true">
      <xsd:simpleType>
        <xsd:restriction base="dms:Note"/>
      </xsd:simpleType>
    </xsd:element>
    <xsd:element name="TaxCatchAll" ma:index="27" nillable="true" ma:displayName="Taxonomy Catch All Column" ma:hidden="true" ma:list="{f3bf6153-4ab8-40b1-889c-551e80eed47d}" ma:internalName="TaxCatchAll" ma:readOnly="false" ma:showField="CatchAllData" ma:web="042c1d49-8a0b-4f62-bc9f-9627e8982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BD8BFF-460D-48B2-A029-768D01C04E4E}">
  <ds:schemaRefs>
    <ds:schemaRef ds:uri="http://schemas.microsoft.com/office/2006/metadata/properties"/>
    <ds:schemaRef ds:uri="http://www.w3.org/2000/xmlns/"/>
    <ds:schemaRef ds:uri="d6e6f659-2372-45b2-bd8a-8fea79217b17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F740AF-0B1D-4AB7-AA06-865BAAAC05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8B586C-8F5A-4677-BEE5-FABA496F9461}"/>
</file>

<file path=docProps/app.xml><?xml version="1.0" encoding="utf-8"?>
<Properties xmlns="http://schemas.openxmlformats.org/officeDocument/2006/extended-properties" xmlns:vt="http://schemas.openxmlformats.org/officeDocument/2006/docPropsVTypes">
  <Template>Nasjonalforeningens Presentasjonsmal</Template>
  <TotalTime>125</TotalTime>
  <Words>561</Words>
  <Application>Microsoft Office PowerPoint</Application>
  <PresentationFormat>Widescreen</PresentationFormat>
  <Paragraphs>128</Paragraphs>
  <Slides>16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Aptos</vt:lpstr>
      <vt:lpstr>Arial</vt:lpstr>
      <vt:lpstr>Bierstadt</vt:lpstr>
      <vt:lpstr>Symbol</vt:lpstr>
      <vt:lpstr>Nasjonalforeningen</vt:lpstr>
      <vt:lpstr>Demensaksjonen 2025</vt:lpstr>
      <vt:lpstr>Demens – en folkehelseutfordring</vt:lpstr>
      <vt:lpstr>Hva er demens?</vt:lpstr>
      <vt:lpstr>Alzheimers sykdom</vt:lpstr>
      <vt:lpstr>Andre symptomer på demens</vt:lpstr>
      <vt:lpstr>Risikofaktorer for demens</vt:lpstr>
      <vt:lpstr>Hvorfor er diagnose viktig?</vt:lpstr>
      <vt:lpstr>Å få en demensdiagnose</vt:lpstr>
      <vt:lpstr>Pårørendes behov for hjelp og støtte</vt:lpstr>
      <vt:lpstr>Hva gjør Nasjonalforeningen for folkehelsen?</vt:lpstr>
      <vt:lpstr>Våre mål</vt:lpstr>
      <vt:lpstr>Hva vi i lokallaget gjør</vt:lpstr>
      <vt:lpstr>PowerPoint-presentasjon</vt:lpstr>
      <vt:lpstr>Hvilke andre spørsmål forskerne vil finne svar på</vt:lpstr>
      <vt:lpstr>PowerPoint-presentasjon</vt:lpstr>
      <vt:lpstr>Få råd fra fagfolk om demens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Lene Haugerud</dc:creator>
  <cp:lastModifiedBy>Lene Haugerud</cp:lastModifiedBy>
  <cp:revision>1</cp:revision>
  <dcterms:created xsi:type="dcterms:W3CDTF">2025-07-16T07:55:45Z</dcterms:created>
  <dcterms:modified xsi:type="dcterms:W3CDTF">2025-07-16T10:00:57Z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0x010100D0952954E6D5544182F989C5C915F98E</vt:lpwstr>
  </property>
</Properties>
</file>