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notesMasterIdLst>
    <p:notesMasterId r:id="rId23"/>
  </p:notesMasterIdLst>
  <p:sldIdLst>
    <p:sldId id="256" r:id="rId5"/>
    <p:sldId id="259" r:id="rId6"/>
    <p:sldId id="273" r:id="rId7"/>
    <p:sldId id="258" r:id="rId8"/>
    <p:sldId id="274" r:id="rId9"/>
    <p:sldId id="260" r:id="rId10"/>
    <p:sldId id="261" r:id="rId11"/>
    <p:sldId id="264" r:id="rId12"/>
    <p:sldId id="265" r:id="rId13"/>
    <p:sldId id="266" r:id="rId14"/>
    <p:sldId id="263" r:id="rId15"/>
    <p:sldId id="268" r:id="rId16"/>
    <p:sldId id="267" r:id="rId17"/>
    <p:sldId id="269" r:id="rId18"/>
    <p:sldId id="270" r:id="rId19"/>
    <p:sldId id="271" r:id="rId20"/>
    <p:sldId id="275" r:id="rId21"/>
    <p:sldId id="272" r:id="rId2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CBFAD9F-C3F1-C4A5-3AD5-91F460B81DD6}" v="51" dt="2021-10-28T11:12:43.459"/>
    <p1510:client id="{90926D18-3AAC-B140-2219-3A290FAE8B8F}" v="6" dt="2021-11-02T09:25:56.501"/>
    <p1510:client id="{C5756269-8B3B-0155-3FE3-DA5F2E475C37}" v="77" dt="2021-11-02T08:14:54.077"/>
    <p1510:client id="{F010DD35-C2DA-8EEB-8D80-AC0BB69B6005}" v="27" dt="2021-11-02T09:32:25.8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ro Østmoe Granholt" userId="S::grgr@nasjonalforeningen.no::601e393a-4dee-41ac-9fc8-e01cc1a34a3a" providerId="AD" clId="Web-{C5756269-8B3B-0155-3FE3-DA5F2E475C37}"/>
    <pc:docChg chg="addSld modSld">
      <pc:chgData name="Gro Østmoe Granholt" userId="S::grgr@nasjonalforeningen.no::601e393a-4dee-41ac-9fc8-e01cc1a34a3a" providerId="AD" clId="Web-{C5756269-8B3B-0155-3FE3-DA5F2E475C37}" dt="2021-11-02T08:14:54.077" v="73" actId="20577"/>
      <pc:docMkLst>
        <pc:docMk/>
      </pc:docMkLst>
      <pc:sldChg chg="modSp new">
        <pc:chgData name="Gro Østmoe Granholt" userId="S::grgr@nasjonalforeningen.no::601e393a-4dee-41ac-9fc8-e01cc1a34a3a" providerId="AD" clId="Web-{C5756269-8B3B-0155-3FE3-DA5F2E475C37}" dt="2021-11-02T08:14:54.077" v="73" actId="20577"/>
        <pc:sldMkLst>
          <pc:docMk/>
          <pc:sldMk cId="832940644" sldId="275"/>
        </pc:sldMkLst>
        <pc:spChg chg="mod">
          <ac:chgData name="Gro Østmoe Granholt" userId="S::grgr@nasjonalforeningen.no::601e393a-4dee-41ac-9fc8-e01cc1a34a3a" providerId="AD" clId="Web-{C5756269-8B3B-0155-3FE3-DA5F2E475C37}" dt="2021-11-02T08:14:26.952" v="70" actId="20577"/>
          <ac:spMkLst>
            <pc:docMk/>
            <pc:sldMk cId="832940644" sldId="275"/>
            <ac:spMk id="2" creationId="{B20D6194-FDBC-4480-AB8F-93D3E19EE1EB}"/>
          </ac:spMkLst>
        </pc:spChg>
        <pc:spChg chg="mod">
          <ac:chgData name="Gro Østmoe Granholt" userId="S::grgr@nasjonalforeningen.no::601e393a-4dee-41ac-9fc8-e01cc1a34a3a" providerId="AD" clId="Web-{C5756269-8B3B-0155-3FE3-DA5F2E475C37}" dt="2021-11-02T08:14:54.077" v="73" actId="20577"/>
          <ac:spMkLst>
            <pc:docMk/>
            <pc:sldMk cId="832940644" sldId="275"/>
            <ac:spMk id="3" creationId="{B6786543-2409-4982-8D80-09D364F7F8AC}"/>
          </ac:spMkLst>
        </pc:spChg>
      </pc:sldChg>
    </pc:docChg>
  </pc:docChgLst>
  <pc:docChgLst>
    <pc:chgData name="Gro Østmoe Granholt" userId="S::grgr@nasjonalforeningen.no::601e393a-4dee-41ac-9fc8-e01cc1a34a3a" providerId="AD" clId="Web-{F010DD35-C2DA-8EEB-8D80-AC0BB69B6005}"/>
    <pc:docChg chg="addSld delSld modSld">
      <pc:chgData name="Gro Østmoe Granholt" userId="S::grgr@nasjonalforeningen.no::601e393a-4dee-41ac-9fc8-e01cc1a34a3a" providerId="AD" clId="Web-{F010DD35-C2DA-8EEB-8D80-AC0BB69B6005}" dt="2021-11-02T09:32:25.813" v="14"/>
      <pc:docMkLst>
        <pc:docMk/>
      </pc:docMkLst>
      <pc:sldChg chg="modSp new del">
        <pc:chgData name="Gro Østmoe Granholt" userId="S::grgr@nasjonalforeningen.no::601e393a-4dee-41ac-9fc8-e01cc1a34a3a" providerId="AD" clId="Web-{F010DD35-C2DA-8EEB-8D80-AC0BB69B6005}" dt="2021-11-02T09:31:36.403" v="5"/>
        <pc:sldMkLst>
          <pc:docMk/>
          <pc:sldMk cId="331662937" sldId="276"/>
        </pc:sldMkLst>
        <pc:spChg chg="mod">
          <ac:chgData name="Gro Østmoe Granholt" userId="S::grgr@nasjonalforeningen.no::601e393a-4dee-41ac-9fc8-e01cc1a34a3a" providerId="AD" clId="Web-{F010DD35-C2DA-8EEB-8D80-AC0BB69B6005}" dt="2021-11-02T09:31:06.448" v="4" actId="14100"/>
          <ac:spMkLst>
            <pc:docMk/>
            <pc:sldMk cId="331662937" sldId="276"/>
            <ac:spMk id="3" creationId="{F23CED21-8F41-4383-A1B5-151110AEDB84}"/>
          </ac:spMkLst>
        </pc:spChg>
      </pc:sldChg>
      <pc:sldChg chg="addSp delSp modSp new del">
        <pc:chgData name="Gro Østmoe Granholt" userId="S::grgr@nasjonalforeningen.no::601e393a-4dee-41ac-9fc8-e01cc1a34a3a" providerId="AD" clId="Web-{F010DD35-C2DA-8EEB-8D80-AC0BB69B6005}" dt="2021-11-02T09:32:25.813" v="14"/>
        <pc:sldMkLst>
          <pc:docMk/>
          <pc:sldMk cId="2987224375" sldId="276"/>
        </pc:sldMkLst>
        <pc:spChg chg="del">
          <ac:chgData name="Gro Østmoe Granholt" userId="S::grgr@nasjonalforeningen.no::601e393a-4dee-41ac-9fc8-e01cc1a34a3a" providerId="AD" clId="Web-{F010DD35-C2DA-8EEB-8D80-AC0BB69B6005}" dt="2021-11-02T09:31:45.341" v="7"/>
          <ac:spMkLst>
            <pc:docMk/>
            <pc:sldMk cId="2987224375" sldId="276"/>
            <ac:spMk id="3" creationId="{D2219F3A-A077-4903-A882-ABD7747836A1}"/>
          </ac:spMkLst>
        </pc:spChg>
        <pc:spChg chg="add mod">
          <ac:chgData name="Gro Østmoe Granholt" userId="S::grgr@nasjonalforeningen.no::601e393a-4dee-41ac-9fc8-e01cc1a34a3a" providerId="AD" clId="Web-{F010DD35-C2DA-8EEB-8D80-AC0BB69B6005}" dt="2021-11-02T09:31:58.811" v="13" actId="14100"/>
          <ac:spMkLst>
            <pc:docMk/>
            <pc:sldMk cId="2987224375" sldId="276"/>
            <ac:spMk id="11" creationId="{44F6D01C-D896-4EBE-9092-9120EE5886AA}"/>
          </ac:spMkLst>
        </pc:spChg>
        <pc:graphicFrameChg chg="add mod ord modGraphic">
          <ac:chgData name="Gro Østmoe Granholt" userId="S::grgr@nasjonalforeningen.no::601e393a-4dee-41ac-9fc8-e01cc1a34a3a" providerId="AD" clId="Web-{F010DD35-C2DA-8EEB-8D80-AC0BB69B6005}" dt="2021-11-02T09:31:45.341" v="7"/>
          <ac:graphicFrameMkLst>
            <pc:docMk/>
            <pc:sldMk cId="2987224375" sldId="276"/>
            <ac:graphicFrameMk id="4" creationId="{8018D780-DB32-445D-B0CE-B20671C3FD9B}"/>
          </ac:graphicFrameMkLst>
        </pc:graphicFrameChg>
      </pc:sldChg>
    </pc:docChg>
  </pc:docChgLst>
  <pc:docChgLst>
    <pc:chgData name="Gro Østmoe Granholt" userId="S::grgr@nasjonalforeningen.no::601e393a-4dee-41ac-9fc8-e01cc1a34a3a" providerId="AD" clId="Web-{7CBFAD9F-C3F1-C4A5-3AD5-91F460B81DD6}"/>
    <pc:docChg chg="modSld sldOrd">
      <pc:chgData name="Gro Østmoe Granholt" userId="S::grgr@nasjonalforeningen.no::601e393a-4dee-41ac-9fc8-e01cc1a34a3a" providerId="AD" clId="Web-{7CBFAD9F-C3F1-C4A5-3AD5-91F460B81DD6}" dt="2021-10-28T11:12:43.459" v="52" actId="20577"/>
      <pc:docMkLst>
        <pc:docMk/>
      </pc:docMkLst>
      <pc:sldChg chg="modSp">
        <pc:chgData name="Gro Østmoe Granholt" userId="S::grgr@nasjonalforeningen.no::601e393a-4dee-41ac-9fc8-e01cc1a34a3a" providerId="AD" clId="Web-{7CBFAD9F-C3F1-C4A5-3AD5-91F460B81DD6}" dt="2021-10-28T11:01:00.507" v="4" actId="20577"/>
        <pc:sldMkLst>
          <pc:docMk/>
          <pc:sldMk cId="2902046475" sldId="261"/>
        </pc:sldMkLst>
        <pc:spChg chg="mod">
          <ac:chgData name="Gro Østmoe Granholt" userId="S::grgr@nasjonalforeningen.no::601e393a-4dee-41ac-9fc8-e01cc1a34a3a" providerId="AD" clId="Web-{7CBFAD9F-C3F1-C4A5-3AD5-91F460B81DD6}" dt="2021-10-28T11:01:00.507" v="4" actId="20577"/>
          <ac:spMkLst>
            <pc:docMk/>
            <pc:sldMk cId="2902046475" sldId="261"/>
            <ac:spMk id="3" creationId="{00000000-0000-0000-0000-000000000000}"/>
          </ac:spMkLst>
        </pc:spChg>
      </pc:sldChg>
      <pc:sldChg chg="modSp">
        <pc:chgData name="Gro Østmoe Granholt" userId="S::grgr@nasjonalforeningen.no::601e393a-4dee-41ac-9fc8-e01cc1a34a3a" providerId="AD" clId="Web-{7CBFAD9F-C3F1-C4A5-3AD5-91F460B81DD6}" dt="2021-10-28T11:04:21.855" v="12" actId="20577"/>
        <pc:sldMkLst>
          <pc:docMk/>
          <pc:sldMk cId="825829441" sldId="265"/>
        </pc:sldMkLst>
        <pc:spChg chg="mod">
          <ac:chgData name="Gro Østmoe Granholt" userId="S::grgr@nasjonalforeningen.no::601e393a-4dee-41ac-9fc8-e01cc1a34a3a" providerId="AD" clId="Web-{7CBFAD9F-C3F1-C4A5-3AD5-91F460B81DD6}" dt="2021-10-28T11:04:21.855" v="12" actId="20577"/>
          <ac:spMkLst>
            <pc:docMk/>
            <pc:sldMk cId="825829441" sldId="265"/>
            <ac:spMk id="3" creationId="{00000000-0000-0000-0000-000000000000}"/>
          </ac:spMkLst>
        </pc:spChg>
      </pc:sldChg>
      <pc:sldChg chg="modSp">
        <pc:chgData name="Gro Østmoe Granholt" userId="S::grgr@nasjonalforeningen.no::601e393a-4dee-41ac-9fc8-e01cc1a34a3a" providerId="AD" clId="Web-{7CBFAD9F-C3F1-C4A5-3AD5-91F460B81DD6}" dt="2021-10-28T11:05:49.169" v="42" actId="20577"/>
        <pc:sldMkLst>
          <pc:docMk/>
          <pc:sldMk cId="2584406281" sldId="266"/>
        </pc:sldMkLst>
        <pc:spChg chg="mod">
          <ac:chgData name="Gro Østmoe Granholt" userId="S::grgr@nasjonalforeningen.no::601e393a-4dee-41ac-9fc8-e01cc1a34a3a" providerId="AD" clId="Web-{7CBFAD9F-C3F1-C4A5-3AD5-91F460B81DD6}" dt="2021-10-28T11:05:49.169" v="42" actId="20577"/>
          <ac:spMkLst>
            <pc:docMk/>
            <pc:sldMk cId="2584406281" sldId="266"/>
            <ac:spMk id="3" creationId="{00000000-0000-0000-0000-000000000000}"/>
          </ac:spMkLst>
        </pc:spChg>
      </pc:sldChg>
      <pc:sldChg chg="ord">
        <pc:chgData name="Gro Østmoe Granholt" userId="S::grgr@nasjonalforeningen.no::601e393a-4dee-41ac-9fc8-e01cc1a34a3a" providerId="AD" clId="Web-{7CBFAD9F-C3F1-C4A5-3AD5-91F460B81DD6}" dt="2021-10-28T11:07:11.093" v="43"/>
        <pc:sldMkLst>
          <pc:docMk/>
          <pc:sldMk cId="1087550574" sldId="267"/>
        </pc:sldMkLst>
      </pc:sldChg>
      <pc:sldChg chg="modSp">
        <pc:chgData name="Gro Østmoe Granholt" userId="S::grgr@nasjonalforeningen.no::601e393a-4dee-41ac-9fc8-e01cc1a34a3a" providerId="AD" clId="Web-{7CBFAD9F-C3F1-C4A5-3AD5-91F460B81DD6}" dt="2021-10-28T11:12:43.459" v="52" actId="20577"/>
        <pc:sldMkLst>
          <pc:docMk/>
          <pc:sldMk cId="1838443974" sldId="268"/>
        </pc:sldMkLst>
        <pc:spChg chg="mod">
          <ac:chgData name="Gro Østmoe Granholt" userId="S::grgr@nasjonalforeningen.no::601e393a-4dee-41ac-9fc8-e01cc1a34a3a" providerId="AD" clId="Web-{7CBFAD9F-C3F1-C4A5-3AD5-91F460B81DD6}" dt="2021-10-28T11:12:43.459" v="52" actId="20577"/>
          <ac:spMkLst>
            <pc:docMk/>
            <pc:sldMk cId="1838443974" sldId="268"/>
            <ac:spMk id="3" creationId="{00000000-0000-0000-0000-000000000000}"/>
          </ac:spMkLst>
        </pc:spChg>
      </pc:sldChg>
    </pc:docChg>
  </pc:docChgLst>
  <pc:docChgLst>
    <pc:chgData name="Gro Østmoe Granholt" userId="S::grgr@nasjonalforeningen.no::601e393a-4dee-41ac-9fc8-e01cc1a34a3a" providerId="AD" clId="Web-{90926D18-3AAC-B140-2219-3A290FAE8B8F}"/>
    <pc:docChg chg="modSld sldOrd">
      <pc:chgData name="Gro Østmoe Granholt" userId="S::grgr@nasjonalforeningen.no::601e393a-4dee-41ac-9fc8-e01cc1a34a3a" providerId="AD" clId="Web-{90926D18-3AAC-B140-2219-3A290FAE8B8F}" dt="2021-11-02T09:26:47.505" v="13"/>
      <pc:docMkLst>
        <pc:docMk/>
      </pc:docMkLst>
      <pc:sldChg chg="modSp mod modClrScheme chgLayout">
        <pc:chgData name="Gro Østmoe Granholt" userId="S::grgr@nasjonalforeningen.no::601e393a-4dee-41ac-9fc8-e01cc1a34a3a" providerId="AD" clId="Web-{90926D18-3AAC-B140-2219-3A290FAE8B8F}" dt="2021-11-02T09:23:42.055" v="5"/>
        <pc:sldMkLst>
          <pc:docMk/>
          <pc:sldMk cId="3827866945" sldId="256"/>
        </pc:sldMkLst>
        <pc:spChg chg="mod">
          <ac:chgData name="Gro Østmoe Granholt" userId="S::grgr@nasjonalforeningen.no::601e393a-4dee-41ac-9fc8-e01cc1a34a3a" providerId="AD" clId="Web-{90926D18-3AAC-B140-2219-3A290FAE8B8F}" dt="2021-11-02T09:23:42.055" v="5"/>
          <ac:spMkLst>
            <pc:docMk/>
            <pc:sldMk cId="3827866945" sldId="256"/>
            <ac:spMk id="15" creationId="{00000000-0000-0000-0000-000000000000}"/>
          </ac:spMkLst>
        </pc:spChg>
        <pc:spChg chg="mod ord">
          <ac:chgData name="Gro Østmoe Granholt" userId="S::grgr@nasjonalforeningen.no::601e393a-4dee-41ac-9fc8-e01cc1a34a3a" providerId="AD" clId="Web-{90926D18-3AAC-B140-2219-3A290FAE8B8F}" dt="2021-11-02T09:23:42.055" v="5"/>
          <ac:spMkLst>
            <pc:docMk/>
            <pc:sldMk cId="3827866945" sldId="256"/>
            <ac:spMk id="16" creationId="{00000000-0000-0000-0000-000000000000}"/>
          </ac:spMkLst>
        </pc:spChg>
        <pc:picChg chg="mod">
          <ac:chgData name="Gro Østmoe Granholt" userId="S::grgr@nasjonalforeningen.no::601e393a-4dee-41ac-9fc8-e01cc1a34a3a" providerId="AD" clId="Web-{90926D18-3AAC-B140-2219-3A290FAE8B8F}" dt="2021-11-02T09:23:42.055" v="5"/>
          <ac:picMkLst>
            <pc:docMk/>
            <pc:sldMk cId="3827866945" sldId="256"/>
            <ac:picMk id="2" creationId="{00000000-0000-0000-0000-000000000000}"/>
          </ac:picMkLst>
        </pc:picChg>
      </pc:sldChg>
      <pc:sldChg chg="addSp delSp modSp mod ord modClrScheme chgLayout">
        <pc:chgData name="Gro Østmoe Granholt" userId="S::grgr@nasjonalforeningen.no::601e393a-4dee-41ac-9fc8-e01cc1a34a3a" providerId="AD" clId="Web-{90926D18-3AAC-B140-2219-3A290FAE8B8F}" dt="2021-11-02T09:26:47.505" v="13"/>
        <pc:sldMkLst>
          <pc:docMk/>
          <pc:sldMk cId="979456215" sldId="259"/>
        </pc:sldMkLst>
        <pc:spChg chg="mod">
          <ac:chgData name="Gro Østmoe Granholt" userId="S::grgr@nasjonalforeningen.no::601e393a-4dee-41ac-9fc8-e01cc1a34a3a" providerId="AD" clId="Web-{90926D18-3AAC-B140-2219-3A290FAE8B8F}" dt="2021-11-02T09:26:47.505" v="13"/>
          <ac:spMkLst>
            <pc:docMk/>
            <pc:sldMk cId="979456215" sldId="259"/>
            <ac:spMk id="2" creationId="{00000000-0000-0000-0000-000000000000}"/>
          </ac:spMkLst>
        </pc:spChg>
        <pc:spChg chg="mod">
          <ac:chgData name="Gro Østmoe Granholt" userId="S::grgr@nasjonalforeningen.no::601e393a-4dee-41ac-9fc8-e01cc1a34a3a" providerId="AD" clId="Web-{90926D18-3AAC-B140-2219-3A290FAE8B8F}" dt="2021-11-02T09:26:47.505" v="13"/>
          <ac:spMkLst>
            <pc:docMk/>
            <pc:sldMk cId="979456215" sldId="259"/>
            <ac:spMk id="3" creationId="{00000000-0000-0000-0000-000000000000}"/>
          </ac:spMkLst>
        </pc:spChg>
        <pc:spChg chg="add mod">
          <ac:chgData name="Gro Østmoe Granholt" userId="S::grgr@nasjonalforeningen.no::601e393a-4dee-41ac-9fc8-e01cc1a34a3a" providerId="AD" clId="Web-{90926D18-3AAC-B140-2219-3A290FAE8B8F}" dt="2021-11-02T09:26:47.505" v="13"/>
          <ac:spMkLst>
            <pc:docMk/>
            <pc:sldMk cId="979456215" sldId="259"/>
            <ac:spMk id="5" creationId="{83B7F64B-247F-450E-A13C-D76D9061C298}"/>
          </ac:spMkLst>
        </pc:spChg>
        <pc:spChg chg="add del mod">
          <ac:chgData name="Gro Østmoe Granholt" userId="S::grgr@nasjonalforeningen.no::601e393a-4dee-41ac-9fc8-e01cc1a34a3a" providerId="AD" clId="Web-{90926D18-3AAC-B140-2219-3A290FAE8B8F}" dt="2021-11-02T09:26:47.489" v="12"/>
          <ac:spMkLst>
            <pc:docMk/>
            <pc:sldMk cId="979456215" sldId="259"/>
            <ac:spMk id="8" creationId="{C1F197F6-86D2-4511-BA48-DFB65CB946DE}"/>
          </ac:spMkLst>
        </pc:spChg>
      </pc:sldChg>
      <pc:sldChg chg="modTransition">
        <pc:chgData name="Gro Østmoe Granholt" userId="S::grgr@nasjonalforeningen.no::601e393a-4dee-41ac-9fc8-e01cc1a34a3a" providerId="AD" clId="Web-{90926D18-3AAC-B140-2219-3A290FAE8B8F}" dt="2021-11-02T08:19:36.378" v="0"/>
        <pc:sldMkLst>
          <pc:docMk/>
          <pc:sldMk cId="2902046475" sldId="26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A7B727-3C27-4D5C-9620-D6F3FFE2F7A4}" type="datetimeFigureOut">
              <a:rPr lang="nb-NO" smtClean="0"/>
              <a:t>22.11.2021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81AED0-EBAE-4519-9E06-35FE99EA151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10518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/>
              <a:t>Pasient – begrep; utløser juridiske rettigheter som ordet beboer ikke gjør.</a:t>
            </a:r>
            <a:r>
              <a:rPr lang="nb-NO" baseline="0"/>
              <a:t> (Lat </a:t>
            </a:r>
            <a:r>
              <a:rPr lang="nb-NO" baseline="0" err="1"/>
              <a:t>pati</a:t>
            </a:r>
            <a:r>
              <a:rPr lang="nb-NO" baseline="0"/>
              <a:t>)«</a:t>
            </a:r>
            <a:r>
              <a:rPr lang="nb-NO"/>
              <a:t>Tålmodig» (Eng </a:t>
            </a:r>
            <a:r>
              <a:rPr lang="nb-NO" err="1"/>
              <a:t>patient</a:t>
            </a:r>
            <a:r>
              <a:rPr lang="nb-NO"/>
              <a:t>=tålmodig)«Lidende»</a:t>
            </a:r>
          </a:p>
          <a:p>
            <a:r>
              <a:rPr lang="nb-NO"/>
              <a:t>MMS Mini </a:t>
            </a:r>
            <a:r>
              <a:rPr lang="nb-NO" err="1"/>
              <a:t>mentalStatus</a:t>
            </a:r>
            <a:endParaRPr lang="nb-NO"/>
          </a:p>
          <a:p>
            <a:r>
              <a:rPr lang="nb-NO"/>
              <a:t>OBS demens – Kartlegging og planlegging og igangsetting av miljøbehandling</a:t>
            </a:r>
          </a:p>
          <a:p>
            <a:r>
              <a:rPr lang="nb-NO"/>
              <a:t>PADL – Fysisk </a:t>
            </a:r>
            <a:r>
              <a:rPr lang="nb-NO" err="1"/>
              <a:t>selvopprttholdelsesskala</a:t>
            </a:r>
            <a:r>
              <a:rPr lang="nb-NO"/>
              <a:t> (Kunne vært ivaretatt av OBS demens)</a:t>
            </a:r>
          </a:p>
          <a:p>
            <a:r>
              <a:rPr lang="nb-NO"/>
              <a:t>BARS – The </a:t>
            </a:r>
            <a:r>
              <a:rPr lang="nb-NO" err="1"/>
              <a:t>Brief</a:t>
            </a:r>
            <a:r>
              <a:rPr lang="nb-NO"/>
              <a:t> </a:t>
            </a:r>
            <a:r>
              <a:rPr lang="nb-NO" err="1"/>
              <a:t>Agitation</a:t>
            </a:r>
            <a:r>
              <a:rPr lang="nb-NO"/>
              <a:t> </a:t>
            </a:r>
            <a:r>
              <a:rPr lang="nb-NO" err="1"/>
              <a:t>Rating</a:t>
            </a:r>
            <a:r>
              <a:rPr lang="nb-NO"/>
              <a:t> </a:t>
            </a:r>
            <a:r>
              <a:rPr lang="nb-NO" err="1"/>
              <a:t>Scale</a:t>
            </a: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1AED0-EBAE-4519-9E06-35FE99EA1510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69842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/>
              <a:t>Bruk av «Min livshistorie» og samarbeid med pårørende</a:t>
            </a:r>
          </a:p>
          <a:p>
            <a:r>
              <a:rPr lang="nb-NO"/>
              <a:t>Uten struktur</a:t>
            </a:r>
            <a:r>
              <a:rPr lang="nb-NO" baseline="0"/>
              <a:t> kan det bli kaos/Bruk av retningslinjen «Forebygge uro»</a:t>
            </a:r>
          </a:p>
          <a:p>
            <a:r>
              <a:rPr lang="nb-NO"/>
              <a:t>Lover og regler kan hjelpe oss i det å styre ressurser</a:t>
            </a:r>
          </a:p>
          <a:p>
            <a:r>
              <a:rPr lang="nb-NO"/>
              <a:t>Helsesektoren og demensomsorgen har umettelige behov. Evne til å tenke positivt og å utnytte tilgjengelige ressurser maksimalt blir viktig for at vi ikke skal sløse knappe ressurser. Det er et stort ansvar å skulle skille</a:t>
            </a:r>
            <a:r>
              <a:rPr lang="nb-NO" baseline="0"/>
              <a:t> mellom hva som kan kuttes</a:t>
            </a:r>
            <a:endParaRPr lang="nb-NO"/>
          </a:p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1AED0-EBAE-4519-9E06-35FE99EA1510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950637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/>
              <a:t>Bare vi klarer å gå noen</a:t>
            </a:r>
            <a:r>
              <a:rPr lang="nb-NO" baseline="0"/>
              <a:t> </a:t>
            </a:r>
            <a:r>
              <a:rPr lang="nb-NO"/>
              <a:t>skritt videre kommer vi til lysning, nye muligheter og mestringsmetoder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1AED0-EBAE-4519-9E06-35FE99EA1510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52736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143E7-8111-4B75-8528-A0E8461D8F68}" type="datetimeFigureOut">
              <a:rPr lang="nb-NO" smtClean="0"/>
              <a:t>22.11.2021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93BF0-26E5-401F-A201-3629730778E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51514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143E7-8111-4B75-8528-A0E8461D8F68}" type="datetimeFigureOut">
              <a:rPr lang="nb-NO" smtClean="0"/>
              <a:t>22.11.2021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93BF0-26E5-401F-A201-3629730778E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96893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143E7-8111-4B75-8528-A0E8461D8F68}" type="datetimeFigureOut">
              <a:rPr lang="nb-NO" smtClean="0"/>
              <a:t>22.11.2021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93BF0-26E5-401F-A201-3629730778E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55134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143E7-8111-4B75-8528-A0E8461D8F68}" type="datetimeFigureOut">
              <a:rPr lang="nb-NO" smtClean="0"/>
              <a:t>22.11.2021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93BF0-26E5-401F-A201-3629730778E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87926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143E7-8111-4B75-8528-A0E8461D8F68}" type="datetimeFigureOut">
              <a:rPr lang="nb-NO" smtClean="0"/>
              <a:t>22.11.2021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93BF0-26E5-401F-A201-3629730778E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15183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143E7-8111-4B75-8528-A0E8461D8F68}" type="datetimeFigureOut">
              <a:rPr lang="nb-NO" smtClean="0"/>
              <a:t>22.11.2021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93BF0-26E5-401F-A201-3629730778E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32616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143E7-8111-4B75-8528-A0E8461D8F68}" type="datetimeFigureOut">
              <a:rPr lang="nb-NO" smtClean="0"/>
              <a:t>22.11.2021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93BF0-26E5-401F-A201-3629730778E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95113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143E7-8111-4B75-8528-A0E8461D8F68}" type="datetimeFigureOut">
              <a:rPr lang="nb-NO" smtClean="0"/>
              <a:t>22.11.2021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93BF0-26E5-401F-A201-3629730778E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34214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143E7-8111-4B75-8528-A0E8461D8F68}" type="datetimeFigureOut">
              <a:rPr lang="nb-NO" smtClean="0"/>
              <a:t>22.11.2021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93BF0-26E5-401F-A201-3629730778E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24897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143E7-8111-4B75-8528-A0E8461D8F68}" type="datetimeFigureOut">
              <a:rPr lang="nb-NO" smtClean="0"/>
              <a:t>22.11.2021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93BF0-26E5-401F-A201-3629730778E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82452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143E7-8111-4B75-8528-A0E8461D8F68}" type="datetimeFigureOut">
              <a:rPr lang="nb-NO" smtClean="0"/>
              <a:t>22.11.2021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93BF0-26E5-401F-A201-3629730778E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95974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9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D143E7-8111-4B75-8528-A0E8461D8F68}" type="datetimeFigureOut">
              <a:rPr lang="nb-NO" smtClean="0"/>
              <a:t>22.11.2021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93BF0-26E5-401F-A201-3629730778E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08101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tel 1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nb-NO">
                <a:solidFill>
                  <a:schemeClr val="tx1"/>
                </a:solidFill>
              </a:rPr>
              <a:t>Viktige forutsetninger for god omsorg</a:t>
            </a:r>
            <a:br>
              <a:rPr lang="nb-NO">
                <a:solidFill>
                  <a:schemeClr val="tx1"/>
                </a:solidFill>
              </a:rPr>
            </a:br>
            <a:endParaRPr lang="nb-NO">
              <a:solidFill>
                <a:schemeClr val="tx1"/>
              </a:solidFill>
            </a:endParaRPr>
          </a:p>
        </p:txBody>
      </p:sp>
      <p:sp>
        <p:nvSpPr>
          <p:cNvPr id="16" name="Undertittel 15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>
            <a:normAutofit/>
          </a:bodyPr>
          <a:lstStyle/>
          <a:p>
            <a:endParaRPr lang="nb-NO"/>
          </a:p>
          <a:p>
            <a:r>
              <a:rPr lang="nb-NO" err="1"/>
              <a:t>Likepersonssamling</a:t>
            </a:r>
            <a:r>
              <a:rPr lang="nb-NO"/>
              <a:t> i Lillestrøm 6.november 2021</a:t>
            </a:r>
          </a:p>
          <a:p>
            <a:r>
              <a:rPr lang="nb-NO"/>
              <a:t>Gro Østmoe Granholt – Rådgiver demens/Psykiatrisk sykepleier/veileder</a:t>
            </a:r>
          </a:p>
        </p:txBody>
      </p:sp>
      <p:pic>
        <p:nvPicPr>
          <p:cNvPr id="2" name="Bild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3720" y="1825625"/>
            <a:ext cx="3798559" cy="4351338"/>
          </a:xfrm>
          <a:prstGeom prst="rect">
            <a:avLst/>
          </a:prstGeom>
          <a:noFill/>
        </p:spPr>
      </p:pic>
      <p:sp>
        <p:nvSpPr>
          <p:cNvPr id="3" name="Rektangel 2"/>
          <p:cNvSpPr/>
          <p:nvPr/>
        </p:nvSpPr>
        <p:spPr>
          <a:xfrm>
            <a:off x="0" y="6184669"/>
            <a:ext cx="12192000" cy="673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278669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Legge til rette for gode øyeblikk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b-NO"/>
              <a:t>Det viktigste</a:t>
            </a:r>
          </a:p>
          <a:p>
            <a:pPr lvl="1"/>
            <a:r>
              <a:rPr lang="nb-NO"/>
              <a:t>I stell</a:t>
            </a:r>
          </a:p>
          <a:p>
            <a:pPr lvl="1"/>
            <a:r>
              <a:rPr lang="nb-NO"/>
              <a:t>Under måltider</a:t>
            </a:r>
          </a:p>
          <a:p>
            <a:pPr lvl="1"/>
            <a:r>
              <a:rPr lang="nb-NO"/>
              <a:t>I tilfeldige møter</a:t>
            </a:r>
          </a:p>
          <a:p>
            <a:pPr marL="457200" lvl="1" indent="0">
              <a:buNone/>
            </a:pPr>
            <a:endParaRPr lang="nb-NO"/>
          </a:p>
          <a:p>
            <a:pPr marL="457200" lvl="1" indent="0">
              <a:buNone/>
            </a:pPr>
            <a:r>
              <a:rPr lang="nb-NO"/>
              <a:t>Sykdommen, eller livet, legger ikke til rette for gode øyeblikk i ett og alt</a:t>
            </a:r>
          </a:p>
          <a:p>
            <a:pPr marL="457200" lvl="1" indent="0">
              <a:buNone/>
            </a:pPr>
            <a:endParaRPr lang="nb-NO"/>
          </a:p>
          <a:p>
            <a:pPr marL="457200" lvl="1" indent="0">
              <a:buNone/>
            </a:pPr>
            <a:r>
              <a:rPr lang="nb-NO"/>
              <a:t>Disse øyeblikkene er ikke alltid synlige for pårørende</a:t>
            </a:r>
          </a:p>
          <a:p>
            <a:pPr marL="914400" lvl="2" indent="0">
              <a:buNone/>
            </a:pP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844062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Møter med pasientene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/>
              <a:t>Hele tiden….</a:t>
            </a:r>
          </a:p>
          <a:p>
            <a:r>
              <a:rPr lang="nb-NO"/>
              <a:t>Pasienten skal gis en opplevelse av å være verdifull og at vi vil være sammen med han</a:t>
            </a:r>
          </a:p>
          <a:p>
            <a:pPr marL="685800" lvl="2">
              <a:spcBef>
                <a:spcPts val="1000"/>
              </a:spcBef>
            </a:pPr>
            <a:r>
              <a:rPr lang="nb-NO"/>
              <a:t>…om de ikke lenger mestrer så mye av egen fungering i hverdagen, skal de gis en opplevelse av å ha en verdifull rolle i et sosialt fellesskap </a:t>
            </a:r>
          </a:p>
          <a:p>
            <a:r>
              <a:rPr lang="nb-NO"/>
              <a:t>Kontinuerlig vurdering av dagsform og mestringsevne</a:t>
            </a:r>
          </a:p>
          <a:p>
            <a:pPr lvl="1"/>
            <a:r>
              <a:rPr lang="nb-NO"/>
              <a:t>Legge til rette for mestring, ikke nederlag</a:t>
            </a:r>
          </a:p>
          <a:p>
            <a:pPr lvl="2"/>
            <a:r>
              <a:rPr lang="nb-NO"/>
              <a:t>Mestring skal være synlig og kunne oppleves. Tilrettelegging skal være usynlig eller nedtones.</a:t>
            </a:r>
          </a:p>
          <a:p>
            <a:pPr lvl="2"/>
            <a:r>
              <a:rPr lang="nb-NO"/>
              <a:t>Det å mestre virker positivt inn på selvtillit og opplevd livskvalitet</a:t>
            </a:r>
          </a:p>
          <a:p>
            <a:pPr marL="914400" lvl="2" indent="0">
              <a:buNone/>
            </a:pPr>
            <a:endParaRPr lang="nb-NO"/>
          </a:p>
          <a:p>
            <a:pPr marL="914400" lvl="2" indent="0">
              <a:buNone/>
            </a:pPr>
            <a:r>
              <a:rPr lang="nb-NO"/>
              <a:t>Alle pasienter må møtes med respekt uansett atferd. Vi selv kan ikke forvente å bli møtt slik av pasientene.</a:t>
            </a:r>
          </a:p>
        </p:txBody>
      </p:sp>
    </p:spTree>
    <p:extLst>
      <p:ext uri="{BB962C8B-B14F-4D97-AF65-F5344CB8AC3E}">
        <p14:creationId xmlns:p14="http://schemas.microsoft.com/office/powerpoint/2010/main" val="14179485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Taus kunnskap og modellæring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nb-NO"/>
              <a:t>Erfaring</a:t>
            </a:r>
          </a:p>
          <a:p>
            <a:endParaRPr lang="nb-NO"/>
          </a:p>
          <a:p>
            <a:r>
              <a:rPr lang="nb-NO"/>
              <a:t>Ingen fasitløsninger</a:t>
            </a:r>
          </a:p>
          <a:p>
            <a:endParaRPr lang="nb-NO"/>
          </a:p>
          <a:p>
            <a:r>
              <a:rPr lang="nb-NO"/>
              <a:t>Kontinuerlig vurdering av situasjonen og handle (tverrfaglig) </a:t>
            </a:r>
          </a:p>
          <a:p>
            <a:endParaRPr lang="nb-NO"/>
          </a:p>
          <a:p>
            <a:r>
              <a:rPr lang="nb-NO"/>
              <a:t>Taus kunnskap er ikke riktig før den kan settes ord på og etterprøves</a:t>
            </a:r>
          </a:p>
          <a:p>
            <a:endParaRPr lang="nb-NO"/>
          </a:p>
          <a:p>
            <a:r>
              <a:rPr lang="nb-NO"/>
              <a:t>Sett av tid til refleksjon</a:t>
            </a:r>
          </a:p>
        </p:txBody>
      </p:sp>
    </p:spTree>
    <p:extLst>
      <p:ext uri="{BB962C8B-B14F-4D97-AF65-F5344CB8AC3E}">
        <p14:creationId xmlns:p14="http://schemas.microsoft.com/office/powerpoint/2010/main" val="18384439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Fagkunnskap og gode holdninger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  <a:p>
            <a:r>
              <a:rPr lang="nb-NO"/>
              <a:t>Fagkunnskap</a:t>
            </a:r>
          </a:p>
          <a:p>
            <a:endParaRPr lang="nb-NO"/>
          </a:p>
          <a:p>
            <a:r>
              <a:rPr lang="nb-NO"/>
              <a:t>Likeverdig menneskesyn</a:t>
            </a:r>
          </a:p>
          <a:p>
            <a:pPr lvl="1"/>
            <a:endParaRPr lang="nb-NO"/>
          </a:p>
          <a:p>
            <a:pPr lvl="1"/>
            <a:r>
              <a:rPr lang="nb-NO"/>
              <a:t>Ulike roller, men menneskeverdet er likt (</a:t>
            </a:r>
            <a:r>
              <a:rPr lang="nb-NO" err="1"/>
              <a:t>jfr</a:t>
            </a:r>
            <a:r>
              <a:rPr lang="nb-NO"/>
              <a:t>: bilde)</a:t>
            </a:r>
          </a:p>
          <a:p>
            <a:pPr lvl="1"/>
            <a:endParaRPr lang="nb-NO"/>
          </a:p>
          <a:p>
            <a:pPr lvl="1"/>
            <a:r>
              <a:rPr lang="nb-NO"/>
              <a:t>Grunnleggende respekt for det enkelte mennesket</a:t>
            </a:r>
          </a:p>
        </p:txBody>
      </p:sp>
    </p:spTree>
    <p:extLst>
      <p:ext uri="{BB962C8B-B14F-4D97-AF65-F5344CB8AC3E}">
        <p14:creationId xmlns:p14="http://schemas.microsoft.com/office/powerpoint/2010/main" val="10875505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Ingen er like gode på alt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/>
              <a:t>Alle må tåle å ikke være like gode på alt</a:t>
            </a:r>
          </a:p>
          <a:p>
            <a:pPr lvl="1"/>
            <a:r>
              <a:rPr lang="nb-NO"/>
              <a:t>Helheten består av en sterk stamme og mange små deler (</a:t>
            </a:r>
            <a:r>
              <a:rPr lang="nb-NO" err="1"/>
              <a:t>jfr</a:t>
            </a:r>
            <a:r>
              <a:rPr lang="nb-NO"/>
              <a:t> den skjøre kvisten som bærer snøbyrden </a:t>
            </a:r>
            <a:r>
              <a:rPr lang="nb-NO" err="1"/>
              <a:t>pga</a:t>
            </a:r>
            <a:r>
              <a:rPr lang="nb-NO"/>
              <a:t> feste til stammen)</a:t>
            </a:r>
          </a:p>
          <a:p>
            <a:pPr lvl="1"/>
            <a:endParaRPr lang="nb-NO"/>
          </a:p>
          <a:p>
            <a:pPr marL="457200" lvl="1" indent="0" algn="ctr">
              <a:buNone/>
            </a:pPr>
            <a:r>
              <a:rPr lang="nb-NO"/>
              <a:t>Tenke alt personale som</a:t>
            </a:r>
          </a:p>
          <a:p>
            <a:pPr marL="457200" lvl="1" indent="0" algn="ctr">
              <a:buNone/>
            </a:pPr>
            <a:r>
              <a:rPr lang="nb-NO"/>
              <a:t>deler av en helhet.</a:t>
            </a:r>
          </a:p>
          <a:p>
            <a:pPr marL="457200" lvl="1" indent="0" algn="ctr">
              <a:buNone/>
            </a:pPr>
            <a:r>
              <a:rPr lang="nb-NO"/>
              <a:t>Alle med ulike kvaliteter,</a:t>
            </a:r>
          </a:p>
          <a:p>
            <a:pPr marL="457200" lvl="1" indent="0" algn="ctr">
              <a:buNone/>
            </a:pPr>
            <a:r>
              <a:rPr lang="nb-NO"/>
              <a:t>men som med god ledelse og godt</a:t>
            </a:r>
          </a:p>
          <a:p>
            <a:pPr marL="457200" lvl="1" indent="0" algn="ctr">
              <a:buNone/>
            </a:pPr>
            <a:r>
              <a:rPr lang="nb-NO"/>
              <a:t>samarbeid, blir en sterk</a:t>
            </a:r>
          </a:p>
          <a:p>
            <a:pPr marL="457200" lvl="1" indent="0" algn="ctr">
              <a:buNone/>
            </a:pPr>
            <a:r>
              <a:rPr lang="nb-NO"/>
              <a:t>enhet som mester</a:t>
            </a:r>
          </a:p>
          <a:p>
            <a:pPr marL="457200" lvl="1" indent="0" algn="ctr">
              <a:buNone/>
            </a:pPr>
            <a:r>
              <a:rPr lang="nb-NO"/>
              <a:t>nødvendige utfordringer</a:t>
            </a:r>
          </a:p>
          <a:p>
            <a:pPr marL="457200" lvl="1" indent="0" algn="ctr">
              <a:buNone/>
            </a:pPr>
            <a:r>
              <a:rPr lang="nb-NO"/>
              <a:t>i hverdagen på skjermet enhet</a:t>
            </a:r>
          </a:p>
          <a:p>
            <a:pPr marL="457200" lvl="1" indent="0" algn="ctr">
              <a:buNone/>
            </a:pP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373301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Støttetiltak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/>
              <a:t>Veiledning</a:t>
            </a:r>
          </a:p>
          <a:p>
            <a:pPr lvl="1"/>
            <a:r>
              <a:rPr lang="nb-NO"/>
              <a:t>Individuelt og</a:t>
            </a:r>
          </a:p>
          <a:p>
            <a:pPr lvl="1"/>
            <a:r>
              <a:rPr lang="nb-NO"/>
              <a:t>I grupper</a:t>
            </a:r>
          </a:p>
          <a:p>
            <a:r>
              <a:rPr lang="nb-NO"/>
              <a:t>Opplæring</a:t>
            </a:r>
          </a:p>
          <a:p>
            <a:r>
              <a:rPr lang="nb-NO"/>
              <a:t>Turnusplanlegging </a:t>
            </a:r>
          </a:p>
          <a:p>
            <a:r>
              <a:rPr lang="nb-NO"/>
              <a:t>Rapport/overlapping</a:t>
            </a:r>
          </a:p>
          <a:p>
            <a:r>
              <a:rPr lang="nb-NO"/>
              <a:t>«Stuevakt»</a:t>
            </a:r>
          </a:p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871597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En hverdag i den skjermede enheten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/>
              <a:t>Kvalitetsforskriften</a:t>
            </a:r>
          </a:p>
          <a:p>
            <a:r>
              <a:rPr lang="nb-NO"/>
              <a:t>Visjoner for nystartet enhet</a:t>
            </a:r>
          </a:p>
          <a:p>
            <a:r>
              <a:rPr lang="nb-NO"/>
              <a:t>Struktur og fleksibilitet</a:t>
            </a:r>
          </a:p>
          <a:p>
            <a:r>
              <a:rPr lang="nb-NO"/>
              <a:t>Måltider, tilrettelegging og skjerming</a:t>
            </a:r>
          </a:p>
          <a:p>
            <a:r>
              <a:rPr lang="nb-NO"/>
              <a:t>Medisinering</a:t>
            </a:r>
          </a:p>
          <a:p>
            <a:r>
              <a:rPr lang="nb-NO"/>
              <a:t>Aktiviteter</a:t>
            </a:r>
          </a:p>
          <a:p>
            <a:r>
              <a:rPr lang="nb-NO"/>
              <a:t>Takling av uro</a:t>
            </a:r>
          </a:p>
          <a:p>
            <a:r>
              <a:rPr lang="nb-NO"/>
              <a:t>Rapport mellom vaktskift</a:t>
            </a:r>
          </a:p>
          <a:p>
            <a:r>
              <a:rPr lang="nb-NO"/>
              <a:t>Dokumentasjon</a:t>
            </a:r>
          </a:p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544839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D6194-FDBC-4480-AB8F-93D3E19EE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>
                <a:cs typeface="Arial"/>
              </a:rPr>
              <a:t>Møte</a:t>
            </a:r>
            <a:r>
              <a:rPr lang="en-US">
                <a:cs typeface="Arial"/>
              </a:rPr>
              <a:t> </a:t>
            </a:r>
            <a:r>
              <a:rPr lang="en-US" err="1">
                <a:cs typeface="Arial"/>
              </a:rPr>
              <a:t>pasientene</a:t>
            </a:r>
            <a:r>
              <a:rPr lang="en-US">
                <a:cs typeface="Arial"/>
              </a:rPr>
              <a:t> </a:t>
            </a:r>
            <a:r>
              <a:rPr lang="en-US" err="1">
                <a:cs typeface="Arial"/>
              </a:rPr>
              <a:t>på</a:t>
            </a:r>
            <a:r>
              <a:rPr lang="en-US">
                <a:cs typeface="Arial"/>
              </a:rPr>
              <a:t> </a:t>
            </a:r>
            <a:r>
              <a:rPr lang="en-US" err="1">
                <a:cs typeface="Arial"/>
              </a:rPr>
              <a:t>en</a:t>
            </a:r>
            <a:r>
              <a:rPr lang="en-US">
                <a:cs typeface="Arial"/>
              </a:rPr>
              <a:t> </a:t>
            </a:r>
            <a:r>
              <a:rPr lang="en-US" err="1">
                <a:cs typeface="Arial"/>
              </a:rPr>
              <a:t>slik</a:t>
            </a:r>
            <a:r>
              <a:rPr lang="en-US">
                <a:cs typeface="Arial"/>
              </a:rPr>
              <a:t> </a:t>
            </a:r>
            <a:r>
              <a:rPr lang="en-US" err="1">
                <a:cs typeface="Arial"/>
              </a:rPr>
              <a:t>måte</a:t>
            </a:r>
            <a:r>
              <a:rPr lang="en-US">
                <a:cs typeface="Arial"/>
              </a:rPr>
              <a:t> at de: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786543-2409-4982-8D80-09D364F7F8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/>
          </a:p>
          <a:p>
            <a:r>
              <a:rPr lang="en-US" err="1"/>
              <a:t>Opplever</a:t>
            </a:r>
            <a:r>
              <a:rPr lang="en-US"/>
              <a:t> seg </a:t>
            </a:r>
            <a:r>
              <a:rPr lang="en-US" err="1"/>
              <a:t>verdsatt</a:t>
            </a:r>
            <a:r>
              <a:rPr lang="en-US"/>
              <a:t> </a:t>
            </a:r>
            <a:r>
              <a:rPr lang="en-US" err="1"/>
              <a:t>og</a:t>
            </a:r>
            <a:r>
              <a:rPr lang="en-US"/>
              <a:t> </a:t>
            </a:r>
            <a:r>
              <a:rPr lang="en-US" err="1"/>
              <a:t>respektert</a:t>
            </a:r>
            <a:endParaRPr lang="en-US"/>
          </a:p>
          <a:p>
            <a:endParaRPr lang="en-US"/>
          </a:p>
          <a:p>
            <a:r>
              <a:rPr lang="en-US" err="1"/>
              <a:t>Opplever</a:t>
            </a:r>
            <a:r>
              <a:rPr lang="en-US"/>
              <a:t> seg </a:t>
            </a:r>
            <a:r>
              <a:rPr lang="en-US" err="1"/>
              <a:t>som</a:t>
            </a:r>
            <a:r>
              <a:rPr lang="en-US"/>
              <a:t> et </a:t>
            </a:r>
            <a:r>
              <a:rPr lang="en-US" err="1"/>
              <a:t>likeverdig</a:t>
            </a:r>
            <a:r>
              <a:rPr lang="en-US"/>
              <a:t> </a:t>
            </a:r>
            <a:r>
              <a:rPr lang="en-US" err="1"/>
              <a:t>medlem</a:t>
            </a:r>
            <a:r>
              <a:rPr lang="en-US"/>
              <a:t> </a:t>
            </a:r>
            <a:r>
              <a:rPr lang="en-US" err="1"/>
              <a:t>i</a:t>
            </a:r>
            <a:r>
              <a:rPr lang="en-US"/>
              <a:t> et </a:t>
            </a:r>
            <a:r>
              <a:rPr lang="en-US" err="1"/>
              <a:t>sosialt</a:t>
            </a:r>
            <a:r>
              <a:rPr lang="en-US"/>
              <a:t> </a:t>
            </a:r>
            <a:r>
              <a:rPr lang="en-US" err="1"/>
              <a:t>fellesskap</a:t>
            </a:r>
            <a:endParaRPr lang="en-US"/>
          </a:p>
          <a:p>
            <a:endParaRPr lang="en-US"/>
          </a:p>
          <a:p>
            <a:r>
              <a:rPr lang="en-US" err="1"/>
              <a:t>Opplever</a:t>
            </a:r>
            <a:r>
              <a:rPr lang="en-US"/>
              <a:t> </a:t>
            </a:r>
            <a:r>
              <a:rPr lang="en-US" err="1"/>
              <a:t>mestring</a:t>
            </a:r>
            <a:r>
              <a:rPr lang="en-US"/>
              <a:t> </a:t>
            </a:r>
            <a:r>
              <a:rPr lang="en-US" err="1"/>
              <a:t>gjennom</a:t>
            </a:r>
            <a:r>
              <a:rPr lang="en-US"/>
              <a:t> </a:t>
            </a:r>
            <a:r>
              <a:rPr lang="en-US" err="1"/>
              <a:t>tilpasset</a:t>
            </a:r>
            <a:r>
              <a:rPr lang="en-US"/>
              <a:t> </a:t>
            </a:r>
            <a:r>
              <a:rPr lang="en-US" err="1"/>
              <a:t>tilrettelegging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9406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Tre lys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nb-NO"/>
              <a:t>I dag tidlig</a:t>
            </a:r>
          </a:p>
          <a:p>
            <a:pPr marL="0" indent="0">
              <a:buNone/>
            </a:pPr>
            <a:r>
              <a:rPr lang="nb-NO"/>
              <a:t>sto en liten fakkelbærer</a:t>
            </a:r>
          </a:p>
          <a:p>
            <a:pPr marL="0" indent="0">
              <a:buNone/>
            </a:pPr>
            <a:r>
              <a:rPr lang="nb-NO"/>
              <a:t>ved inngangen til avdelingen.</a:t>
            </a:r>
          </a:p>
          <a:p>
            <a:pPr marL="0" indent="0">
              <a:buNone/>
            </a:pPr>
            <a:r>
              <a:rPr lang="nb-NO"/>
              <a:t>Han ba meg inntrengende</a:t>
            </a:r>
          </a:p>
          <a:p>
            <a:pPr marL="0" indent="0">
              <a:buNone/>
            </a:pPr>
            <a:r>
              <a:rPr lang="nb-NO"/>
              <a:t>om å ta med tre lys inn.</a:t>
            </a:r>
          </a:p>
          <a:p>
            <a:pPr marL="0" indent="0">
              <a:buNone/>
            </a:pPr>
            <a:r>
              <a:rPr lang="nb-NO"/>
              <a:t>Det var nettopp disse lysene, sa han,</a:t>
            </a:r>
          </a:p>
          <a:p>
            <a:pPr marL="0" indent="0">
              <a:buNone/>
            </a:pPr>
            <a:r>
              <a:rPr lang="nb-NO"/>
              <a:t>som måtte til</a:t>
            </a:r>
          </a:p>
          <a:p>
            <a:pPr marL="0" indent="0">
              <a:buNone/>
            </a:pPr>
            <a:r>
              <a:rPr lang="nb-NO"/>
              <a:t>for å gi fullverdig liv i stuen:</a:t>
            </a:r>
          </a:p>
          <a:p>
            <a:pPr marL="0" indent="0">
              <a:buNone/>
            </a:pPr>
            <a:r>
              <a:rPr lang="nb-NO"/>
              <a:t>	Ett lys for respekt og verdighet</a:t>
            </a:r>
          </a:p>
          <a:p>
            <a:pPr marL="0" indent="0">
              <a:buNone/>
            </a:pPr>
            <a:r>
              <a:rPr lang="nb-NO"/>
              <a:t>	Ett lys for gode rutiner</a:t>
            </a:r>
          </a:p>
          <a:p>
            <a:pPr marL="0" indent="0">
              <a:buNone/>
            </a:pPr>
            <a:r>
              <a:rPr lang="nb-NO"/>
              <a:t>	Ett lys for de små gleder.</a:t>
            </a:r>
          </a:p>
          <a:p>
            <a:pPr marL="0" indent="0">
              <a:buNone/>
            </a:pPr>
            <a:r>
              <a:rPr lang="nb-NO"/>
              <a:t>		</a:t>
            </a:r>
            <a:r>
              <a:rPr lang="nb-NO" sz="1200" i="1"/>
              <a:t>Karin Helseth </a:t>
            </a:r>
            <a:r>
              <a:rPr lang="nb-NO" sz="1200" i="1" err="1"/>
              <a:t>Ingberg</a:t>
            </a:r>
            <a:endParaRPr lang="nb-NO" i="1"/>
          </a:p>
        </p:txBody>
      </p:sp>
    </p:spTree>
    <p:extLst>
      <p:ext uri="{BB962C8B-B14F-4D97-AF65-F5344CB8AC3E}">
        <p14:creationId xmlns:p14="http://schemas.microsoft.com/office/powerpoint/2010/main" val="3606750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anchor="ctr">
            <a:normAutofit/>
          </a:bodyPr>
          <a:lstStyle/>
          <a:p>
            <a:r>
              <a:rPr lang="nb-NO"/>
              <a:t>Erfaringer fra oppstart og drift av skjermet enhet for personer med demens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/>
          <a:p>
            <a:endParaRPr lang="nb-NO" sz="1500"/>
          </a:p>
          <a:p>
            <a:r>
              <a:rPr lang="nb-NO" sz="1500"/>
              <a:t>Historikk og litt om samarbeidet med Aldring og Helse</a:t>
            </a:r>
          </a:p>
          <a:p>
            <a:endParaRPr lang="nb-NO" sz="1500"/>
          </a:p>
          <a:p>
            <a:endParaRPr lang="nb-NO" sz="1500"/>
          </a:p>
          <a:p>
            <a:r>
              <a:rPr lang="nb-NO" sz="1500"/>
              <a:t>Erfaringer fra kartlegging om hva flytting gjør med personer med demens, -forekomst av demens i sykehjem</a:t>
            </a:r>
          </a:p>
          <a:p>
            <a:pPr lvl="1"/>
            <a:r>
              <a:rPr lang="nb-NO" sz="1500"/>
              <a:t>Kartleggingsverktøy: (MMSE, OBS-demens, PADL, BARS)</a:t>
            </a:r>
          </a:p>
          <a:p>
            <a:pPr lvl="1"/>
            <a:endParaRPr lang="nb-NO" sz="1500"/>
          </a:p>
          <a:p>
            <a:pPr marL="457200" lvl="1" indent="0">
              <a:buNone/>
            </a:pPr>
            <a:r>
              <a:rPr lang="nb-NO" sz="1500"/>
              <a:t>Resultater:</a:t>
            </a:r>
          </a:p>
          <a:p>
            <a:pPr marL="457200" lvl="1" indent="0">
              <a:buNone/>
            </a:pPr>
            <a:r>
              <a:rPr lang="nb-NO" sz="1500"/>
              <a:t>Nedgang i mental kapasitet i begge grupper</a:t>
            </a:r>
          </a:p>
          <a:p>
            <a:pPr marL="457200" lvl="1" indent="0">
              <a:buNone/>
            </a:pPr>
            <a:r>
              <a:rPr lang="nb-NO" sz="1500"/>
              <a:t>Til skjermet: Bedret atferd</a:t>
            </a:r>
          </a:p>
          <a:p>
            <a:pPr marL="457200" lvl="1" indent="0">
              <a:buNone/>
            </a:pPr>
            <a:r>
              <a:rPr lang="nb-NO" sz="1500"/>
              <a:t>Dagsenterplass gjør flytting til sykehjem enklere</a:t>
            </a:r>
          </a:p>
          <a:p>
            <a:pPr marL="457200" lvl="1" indent="0">
              <a:buNone/>
            </a:pPr>
            <a:r>
              <a:rPr lang="nb-NO" sz="1500"/>
              <a:t>Ingen døde i </a:t>
            </a:r>
            <a:r>
              <a:rPr lang="nb-NO" sz="1500" err="1"/>
              <a:t>fbm</a:t>
            </a:r>
            <a:r>
              <a:rPr lang="nb-NO" sz="1500"/>
              <a:t> flytting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83B7F64B-247F-450E-A13C-D76D9061C2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456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Hvordan bevare håpet om gode muligheter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  <a:p>
            <a:r>
              <a:rPr lang="nb-NO"/>
              <a:t>Metaforer</a:t>
            </a:r>
          </a:p>
          <a:p>
            <a:endParaRPr lang="nb-NO"/>
          </a:p>
          <a:p>
            <a:r>
              <a:rPr lang="nb-NO"/>
              <a:t>Naturen som hjelpemiddel</a:t>
            </a:r>
          </a:p>
        </p:txBody>
      </p:sp>
    </p:spTree>
    <p:extLst>
      <p:ext uri="{BB962C8B-B14F-4D97-AF65-F5344CB8AC3E}">
        <p14:creationId xmlns:p14="http://schemas.microsoft.com/office/powerpoint/2010/main" val="1028795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Gjør dagens utfordringer oss motløse?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i="1"/>
              <a:t>Dele «bilder» fra naturen</a:t>
            </a:r>
          </a:p>
          <a:p>
            <a:pPr marL="0" indent="0">
              <a:buNone/>
            </a:pPr>
            <a:endParaRPr lang="nb-NO"/>
          </a:p>
          <a:p>
            <a:pPr marL="0" indent="0">
              <a:buNone/>
            </a:pPr>
            <a:r>
              <a:rPr lang="nb-NO"/>
              <a:t>Tross mørke og en tett skog av nye utfordringer, finnes det løsninger og muligheter. </a:t>
            </a:r>
          </a:p>
          <a:p>
            <a:pPr marL="0" indent="0">
              <a:buNone/>
            </a:pPr>
            <a:endParaRPr lang="nb-NO"/>
          </a:p>
          <a:p>
            <a:pPr marL="0" indent="0">
              <a:buNone/>
            </a:pPr>
            <a:r>
              <a:rPr lang="nb-NO"/>
              <a:t>Det er lys og håp i sikte, bare vi får nok støtte og hjelp slik at vi klarer </a:t>
            </a:r>
          </a:p>
          <a:p>
            <a:pPr marL="0" indent="0">
              <a:buNone/>
            </a:pPr>
            <a:r>
              <a:rPr lang="nb-NO"/>
              <a:t>	</a:t>
            </a:r>
          </a:p>
          <a:p>
            <a:pPr marL="0" indent="0">
              <a:buNone/>
            </a:pPr>
            <a:r>
              <a:rPr lang="nb-NO" i="1"/>
              <a:t>	å heve blikket for å se lysningene og løsningene</a:t>
            </a:r>
          </a:p>
        </p:txBody>
      </p:sp>
    </p:spTree>
    <p:extLst>
      <p:ext uri="{BB962C8B-B14F-4D97-AF65-F5344CB8AC3E}">
        <p14:creationId xmlns:p14="http://schemas.microsoft.com/office/powerpoint/2010/main" val="3503394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Hva må vi se?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/>
              <a:t>I naturen?</a:t>
            </a:r>
          </a:p>
          <a:p>
            <a:pPr marL="0" indent="0">
              <a:buNone/>
            </a:pPr>
            <a:endParaRPr lang="nb-NO"/>
          </a:p>
          <a:p>
            <a:pPr marL="0" indent="0">
              <a:buNone/>
            </a:pPr>
            <a:r>
              <a:rPr lang="nb-NO"/>
              <a:t>I omsorgssituasjonen?</a:t>
            </a:r>
          </a:p>
          <a:p>
            <a:pPr marL="0" indent="0">
              <a:buNone/>
            </a:pPr>
            <a:endParaRPr lang="nb-NO"/>
          </a:p>
          <a:p>
            <a:pPr marL="0" indent="0">
              <a:buNone/>
            </a:pPr>
            <a:r>
              <a:rPr lang="nb-NO"/>
              <a:t>…..vi har valgmuligheter….</a:t>
            </a:r>
          </a:p>
        </p:txBody>
      </p:sp>
    </p:spTree>
    <p:extLst>
      <p:ext uri="{BB962C8B-B14F-4D97-AF65-F5344CB8AC3E}">
        <p14:creationId xmlns:p14="http://schemas.microsoft.com/office/powerpoint/2010/main" val="7164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Kompetansebehov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/>
              <a:t>Kompetanse innen faget demens</a:t>
            </a:r>
          </a:p>
          <a:p>
            <a:pPr lvl="1"/>
            <a:r>
              <a:rPr lang="nb-NO"/>
              <a:t>Særlig innen området «Hvordan opprette samspill og kontakt med personen som er rammet og hans pårørende».</a:t>
            </a:r>
          </a:p>
          <a:p>
            <a:pPr lvl="1"/>
            <a:r>
              <a:rPr lang="nb-NO"/>
              <a:t>Betydningen av å hjelpe pasienten til å bevare sin identitet er sentral</a:t>
            </a:r>
          </a:p>
          <a:p>
            <a:pPr marL="457200" lvl="1" indent="0">
              <a:buNone/>
            </a:pPr>
            <a:endParaRPr lang="nb-NO"/>
          </a:p>
          <a:p>
            <a:pPr marL="457200" lvl="1" indent="0">
              <a:buNone/>
            </a:pPr>
            <a:r>
              <a:rPr lang="nb-NO"/>
              <a:t>Evne til struktur og systematikk og også evne til å åpne for å være fleksibel og tilpasse tilnærmingen til pasientens dagsform</a:t>
            </a:r>
          </a:p>
          <a:p>
            <a:pPr marL="457200" lvl="1" indent="0">
              <a:buNone/>
            </a:pPr>
            <a:endParaRPr lang="nb-NO"/>
          </a:p>
          <a:p>
            <a:pPr marL="457200" lvl="1" indent="0">
              <a:buNone/>
            </a:pPr>
            <a:r>
              <a:rPr lang="nb-NO"/>
              <a:t>Kjennskap til lover, retningslinjer og forskrifter</a:t>
            </a:r>
          </a:p>
        </p:txBody>
      </p:sp>
    </p:spTree>
    <p:extLst>
      <p:ext uri="{BB962C8B-B14F-4D97-AF65-F5344CB8AC3E}">
        <p14:creationId xmlns:p14="http://schemas.microsoft.com/office/powerpoint/2010/main" val="29804951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Møte mennesket der det 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nb-NO"/>
          </a:p>
          <a:p>
            <a:r>
              <a:rPr lang="nb-NO"/>
              <a:t>Få tak i pasientens ståsted</a:t>
            </a:r>
          </a:p>
          <a:p>
            <a:pPr lvl="1"/>
            <a:endParaRPr lang="nb-NO"/>
          </a:p>
          <a:p>
            <a:pPr lvl="1"/>
            <a:r>
              <a:rPr lang="nb-NO"/>
              <a:t>Skaffe opplysninger om fortid og personlighet («Min livshistorie» kan forklare mye atferd)</a:t>
            </a:r>
          </a:p>
          <a:p>
            <a:pPr lvl="1"/>
            <a:endParaRPr lang="nb-NO"/>
          </a:p>
          <a:p>
            <a:pPr lvl="1"/>
            <a:r>
              <a:rPr lang="nb-NO"/>
              <a:t>Hjelpere må fysisk og mentalt være tilstede (organisering av dagen)</a:t>
            </a:r>
          </a:p>
          <a:p>
            <a:pPr lvl="1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02046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Tre likeverdige parter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/>
              <a:t>Pasienten</a:t>
            </a:r>
          </a:p>
          <a:p>
            <a:r>
              <a:rPr lang="nb-NO"/>
              <a:t>Pårørende</a:t>
            </a:r>
          </a:p>
          <a:p>
            <a:r>
              <a:rPr lang="nb-NO"/>
              <a:t>Personalet</a:t>
            </a:r>
          </a:p>
          <a:p>
            <a:endParaRPr lang="nb-NO"/>
          </a:p>
          <a:p>
            <a:pPr marL="0" indent="0">
              <a:buNone/>
            </a:pPr>
            <a:r>
              <a:rPr lang="nb-NO"/>
              <a:t>De tre </a:t>
            </a:r>
            <a:r>
              <a:rPr lang="nb-NO" err="1"/>
              <a:t>P’er</a:t>
            </a:r>
            <a:r>
              <a:rPr lang="nb-NO"/>
              <a:t>!</a:t>
            </a:r>
          </a:p>
          <a:p>
            <a:pPr marL="0" indent="0">
              <a:buNone/>
            </a:pPr>
            <a:endParaRPr lang="nb-NO"/>
          </a:p>
          <a:p>
            <a:pPr marL="0" indent="0">
              <a:buNone/>
            </a:pPr>
            <a:r>
              <a:rPr lang="nb-NO"/>
              <a:t>Alle disse er avhengige av å samarbeide for å få til best mulig mestring av eget liv for pasienten, mestring av livssituasjonen for de pårørende og mestring av arbeidet for personalet.</a:t>
            </a:r>
          </a:p>
          <a:p>
            <a:pPr marL="0" indent="0">
              <a:buNone/>
            </a:pPr>
            <a:r>
              <a:rPr lang="nb-NO"/>
              <a:t>Mestring er et viktig grunnlag for opplevelsen av egenverd og ivaretagelse av selvbildet</a:t>
            </a:r>
          </a:p>
        </p:txBody>
      </p:sp>
    </p:spTree>
    <p:extLst>
      <p:ext uri="{BB962C8B-B14F-4D97-AF65-F5344CB8AC3E}">
        <p14:creationId xmlns:p14="http://schemas.microsoft.com/office/powerpoint/2010/main" val="3372205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God omsorg er mange gode øyeblikk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b-NO"/>
              <a:t>Betydningen av </a:t>
            </a:r>
            <a:r>
              <a:rPr lang="nb-NO" err="1"/>
              <a:t>gjenkjennbarhet</a:t>
            </a:r>
            <a:r>
              <a:rPr lang="nb-NO"/>
              <a:t> og trygghet; identitetsbevarende</a:t>
            </a:r>
          </a:p>
          <a:p>
            <a:r>
              <a:rPr lang="nb-NO"/>
              <a:t>«pasienthistorie»</a:t>
            </a:r>
          </a:p>
          <a:p>
            <a:pPr marL="457200" lvl="1" indent="0">
              <a:buNone/>
            </a:pPr>
            <a:endParaRPr lang="nb-NO"/>
          </a:p>
          <a:p>
            <a:pPr marL="457200" lvl="1" indent="0" algn="ctr">
              <a:buNone/>
            </a:pPr>
            <a:r>
              <a:rPr lang="nb-NO"/>
              <a:t>Medmennesker må våge å gå sammen</a:t>
            </a:r>
          </a:p>
          <a:p>
            <a:pPr marL="457200" lvl="1" indent="0" algn="ctr">
              <a:buNone/>
            </a:pPr>
            <a:r>
              <a:rPr lang="nb-NO"/>
              <a:t>	med pasienten i hans</a:t>
            </a:r>
          </a:p>
          <a:p>
            <a:pPr marL="457200" lvl="1" indent="0" algn="ctr">
              <a:buNone/>
            </a:pPr>
            <a:r>
              <a:rPr lang="nb-NO"/>
              <a:t>	lidelse. Så vil pasienten</a:t>
            </a:r>
          </a:p>
          <a:p>
            <a:pPr marL="457200" lvl="1" indent="0" algn="ctr">
              <a:buNone/>
            </a:pPr>
            <a:r>
              <a:rPr lang="nb-NO"/>
              <a:t>	oppleve lindring og</a:t>
            </a:r>
          </a:p>
          <a:p>
            <a:pPr marL="457200" lvl="1" indent="0" algn="ctr">
              <a:buNone/>
            </a:pPr>
            <a:r>
              <a:rPr lang="nb-NO"/>
              <a:t>	øyeblikks velvære</a:t>
            </a:r>
          </a:p>
          <a:p>
            <a:pPr marL="457200" lvl="1" indent="0">
              <a:buNone/>
            </a:pP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25829441"/>
      </p:ext>
    </p:extLst>
  </p:cSld>
  <p:clrMapOvr>
    <a:masterClrMapping/>
  </p:clrMapOvr>
</p:sld>
</file>

<file path=ppt/theme/theme1.xml><?xml version="1.0" encoding="utf-8"?>
<a:theme xmlns:a="http://schemas.openxmlformats.org/drawingml/2006/main" name="Generell mal med Bunntekst bred">
  <a:themeElements>
    <a:clrScheme name="Nasjo1Farge">
      <a:dk1>
        <a:sysClr val="windowText" lastClr="000000"/>
      </a:dk1>
      <a:lt1>
        <a:srgbClr val="FFFFFF"/>
      </a:lt1>
      <a:dk2>
        <a:srgbClr val="B0C5CE"/>
      </a:dk2>
      <a:lt2>
        <a:srgbClr val="FFFFFF"/>
      </a:lt2>
      <a:accent1>
        <a:srgbClr val="B0C5CE"/>
      </a:accent1>
      <a:accent2>
        <a:srgbClr val="C00000"/>
      </a:accent2>
      <a:accent3>
        <a:srgbClr val="A5A5A5"/>
      </a:accent3>
      <a:accent4>
        <a:srgbClr val="FFFFFF"/>
      </a:accent4>
      <a:accent5>
        <a:srgbClr val="4472C4"/>
      </a:accent5>
      <a:accent6>
        <a:srgbClr val="B0C5CE"/>
      </a:accent6>
      <a:hlink>
        <a:srgbClr val="0563C1"/>
      </a:hlink>
      <a:folHlink>
        <a:srgbClr val="954F72"/>
      </a:folHlink>
    </a:clrScheme>
    <a:fontScheme name="Nasjo1Fonter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asjo [Skrivebeskyttet]" id="{54D41030-26C3-4641-8612-AECAC33FCDA7}" vid="{6343CCCF-DE43-4CB8-94B1-471449EEE115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0952954E6D5544182F989C5C915F98E" ma:contentTypeVersion="13" ma:contentTypeDescription="Opprett et nytt dokument." ma:contentTypeScope="" ma:versionID="7382c7599a1172304dcdba14c66c7907">
  <xsd:schema xmlns:xsd="http://www.w3.org/2001/XMLSchema" xmlns:xs="http://www.w3.org/2001/XMLSchema" xmlns:p="http://schemas.microsoft.com/office/2006/metadata/properties" xmlns:ns2="9496680b-516b-4bb2-95ca-dbf3fa1f634b" xmlns:ns3="042c1d49-8a0b-4f62-bc9f-9627e898214b" targetNamespace="http://schemas.microsoft.com/office/2006/metadata/properties" ma:root="true" ma:fieldsID="4a625e50f648a30a8e9612347134bd51" ns2:_="" ns3:_="">
    <xsd:import namespace="9496680b-516b-4bb2-95ca-dbf3fa1f634b"/>
    <xsd:import namespace="042c1d49-8a0b-4f62-bc9f-9627e898214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96680b-516b-4bb2-95ca-dbf3fa1f634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2c1d49-8a0b-4f62-bc9f-9627e898214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13BA4FB-DA00-4C28-87F2-EA8E3EA16D3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82B4F7C-DC79-4DB6-BD1F-F5533B1BD0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496680b-516b-4bb2-95ca-dbf3fa1f634b"/>
    <ds:schemaRef ds:uri="042c1d49-8a0b-4f62-bc9f-9627e898214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5069C8C-C24E-4228-853F-B0AD79BC4434}">
  <ds:schemaRefs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microsoft.com/office/2006/documentManagement/types"/>
    <ds:schemaRef ds:uri="042c1d49-8a0b-4f62-bc9f-9627e898214b"/>
    <ds:schemaRef ds:uri="9496680b-516b-4bb2-95ca-dbf3fa1f634b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Generell bred - egen forside</Template>
  <TotalTime>0</TotalTime>
  <Words>896</Words>
  <Application>Microsoft Office PowerPoint</Application>
  <PresentationFormat>Widescreen</PresentationFormat>
  <Paragraphs>170</Paragraphs>
  <Slides>18</Slides>
  <Notes>3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18</vt:i4>
      </vt:variant>
    </vt:vector>
  </HeadingPairs>
  <TitlesOfParts>
    <vt:vector size="22" baseType="lpstr">
      <vt:lpstr>Arial</vt:lpstr>
      <vt:lpstr>Calibri</vt:lpstr>
      <vt:lpstr>Georgia</vt:lpstr>
      <vt:lpstr>Generell mal med Bunntekst bred</vt:lpstr>
      <vt:lpstr>Viktige forutsetninger for god omsorg </vt:lpstr>
      <vt:lpstr>Erfaringer fra oppstart og drift av skjermet enhet for personer med demens</vt:lpstr>
      <vt:lpstr>Hvordan bevare håpet om gode muligheter</vt:lpstr>
      <vt:lpstr>Gjør dagens utfordringer oss motløse?</vt:lpstr>
      <vt:lpstr>Hva må vi se?</vt:lpstr>
      <vt:lpstr>Kompetansebehov</vt:lpstr>
      <vt:lpstr>Møte mennesket der det er</vt:lpstr>
      <vt:lpstr>Tre likeverdige parter</vt:lpstr>
      <vt:lpstr>God omsorg er mange gode øyeblikk</vt:lpstr>
      <vt:lpstr>Legge til rette for gode øyeblikk</vt:lpstr>
      <vt:lpstr>Møter med pasientene</vt:lpstr>
      <vt:lpstr>Taus kunnskap og modellæring</vt:lpstr>
      <vt:lpstr>Fagkunnskap og gode holdninger</vt:lpstr>
      <vt:lpstr>Ingen er like gode på alt</vt:lpstr>
      <vt:lpstr>Støttetiltak</vt:lpstr>
      <vt:lpstr>En hverdag i den skjermede enheten</vt:lpstr>
      <vt:lpstr>Møte pasientene på en slik måte at de:</vt:lpstr>
      <vt:lpstr>Tre lys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Viktige forutsetninger for god omsorg</dc:title>
  <dc:creator>Gro Østmoe Granholt</dc:creator>
  <cp:lastModifiedBy>Edith de Linde</cp:lastModifiedBy>
  <cp:revision>18</cp:revision>
  <dcterms:created xsi:type="dcterms:W3CDTF">2021-10-18T08:43:23Z</dcterms:created>
  <dcterms:modified xsi:type="dcterms:W3CDTF">2021-11-22T08:52:43Z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0x010100D0952954E6D5544182F989C5C915F98E</vt:lpwstr>
  </property>
</Properties>
</file>