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6" r:id="rId5"/>
    <p:sldId id="262" r:id="rId6"/>
    <p:sldId id="261" r:id="rId7"/>
    <p:sldId id="260" r:id="rId8"/>
    <p:sldId id="264" r:id="rId9"/>
    <p:sldId id="313" r:id="rId10"/>
    <p:sldId id="289" r:id="rId11"/>
    <p:sldId id="315" r:id="rId12"/>
    <p:sldId id="259" r:id="rId13"/>
    <p:sldId id="314" r:id="rId14"/>
    <p:sldId id="316" r:id="rId15"/>
    <p:sldId id="263" r:id="rId16"/>
    <p:sldId id="266" r:id="rId17"/>
    <p:sldId id="272" r:id="rId18"/>
    <p:sldId id="274" r:id="rId19"/>
    <p:sldId id="277" r:id="rId20"/>
    <p:sldId id="268" r:id="rId21"/>
    <p:sldId id="320" r:id="rId22"/>
    <p:sldId id="310" r:id="rId23"/>
    <p:sldId id="269" r:id="rId24"/>
    <p:sldId id="311" r:id="rId25"/>
    <p:sldId id="280" r:id="rId26"/>
    <p:sldId id="284" r:id="rId27"/>
    <p:sldId id="292" r:id="rId28"/>
    <p:sldId id="290" r:id="rId29"/>
    <p:sldId id="287" r:id="rId30"/>
    <p:sldId id="318" r:id="rId31"/>
    <p:sldId id="286" r:id="rId32"/>
    <p:sldId id="296" r:id="rId33"/>
    <p:sldId id="303" r:id="rId34"/>
    <p:sldId id="295" r:id="rId35"/>
    <p:sldId id="304" r:id="rId36"/>
    <p:sldId id="305" r:id="rId37"/>
    <p:sldId id="297" r:id="rId38"/>
    <p:sldId id="306" r:id="rId39"/>
    <p:sldId id="293" r:id="rId40"/>
    <p:sldId id="301" r:id="rId41"/>
    <p:sldId id="307" r:id="rId42"/>
    <p:sldId id="300" r:id="rId43"/>
    <p:sldId id="299" r:id="rId44"/>
    <p:sldId id="308" r:id="rId45"/>
    <p:sldId id="288" r:id="rId46"/>
    <p:sldId id="312" r:id="rId4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1DC530-304B-4ABB-A0F1-38F575A68802}" v="16" dt="2021-11-03T06:57:44.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69" d="100"/>
          <a:sy n="69" d="100"/>
        </p:scale>
        <p:origin x="564"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nete Nygaard" userId="20c61f54-6286-46d9-be9a-bf23604f52c0" providerId="ADAL" clId="{401DC530-304B-4ABB-A0F1-38F575A68802}"/>
    <pc:docChg chg="custSel addSld delSld modSld sldOrd">
      <pc:chgData name="Agnete Nygaard" userId="20c61f54-6286-46d9-be9a-bf23604f52c0" providerId="ADAL" clId="{401DC530-304B-4ABB-A0F1-38F575A68802}" dt="2021-11-03T06:58:46.687" v="163" actId="27636"/>
      <pc:docMkLst>
        <pc:docMk/>
      </pc:docMkLst>
      <pc:sldChg chg="modSp mod">
        <pc:chgData name="Agnete Nygaard" userId="20c61f54-6286-46d9-be9a-bf23604f52c0" providerId="ADAL" clId="{401DC530-304B-4ABB-A0F1-38F575A68802}" dt="2021-11-03T06:58:46.687" v="163" actId="27636"/>
        <pc:sldMkLst>
          <pc:docMk/>
          <pc:sldMk cId="2227892555" sldId="256"/>
        </pc:sldMkLst>
        <pc:spChg chg="mod">
          <ac:chgData name="Agnete Nygaard" userId="20c61f54-6286-46d9-be9a-bf23604f52c0" providerId="ADAL" clId="{401DC530-304B-4ABB-A0F1-38F575A68802}" dt="2021-11-03T06:58:46.687" v="163" actId="27636"/>
          <ac:spMkLst>
            <pc:docMk/>
            <pc:sldMk cId="2227892555" sldId="256"/>
            <ac:spMk id="2" creationId="{263E82F1-E496-457C-B886-6697EA887FF5}"/>
          </ac:spMkLst>
        </pc:spChg>
        <pc:spChg chg="mod">
          <ac:chgData name="Agnete Nygaard" userId="20c61f54-6286-46d9-be9a-bf23604f52c0" providerId="ADAL" clId="{401DC530-304B-4ABB-A0F1-38F575A68802}" dt="2021-11-03T06:45:52.753" v="29" actId="20577"/>
          <ac:spMkLst>
            <pc:docMk/>
            <pc:sldMk cId="2227892555" sldId="256"/>
            <ac:spMk id="3" creationId="{9BB0552C-DDB6-4210-A198-82668769641B}"/>
          </ac:spMkLst>
        </pc:spChg>
      </pc:sldChg>
      <pc:sldChg chg="modSp mod">
        <pc:chgData name="Agnete Nygaard" userId="20c61f54-6286-46d9-be9a-bf23604f52c0" providerId="ADAL" clId="{401DC530-304B-4ABB-A0F1-38F575A68802}" dt="2021-11-03T06:52:06.984" v="127" actId="20577"/>
        <pc:sldMkLst>
          <pc:docMk/>
          <pc:sldMk cId="3731690860" sldId="269"/>
        </pc:sldMkLst>
        <pc:spChg chg="mod">
          <ac:chgData name="Agnete Nygaard" userId="20c61f54-6286-46d9-be9a-bf23604f52c0" providerId="ADAL" clId="{401DC530-304B-4ABB-A0F1-38F575A68802}" dt="2021-11-03T06:52:06.984" v="127" actId="20577"/>
          <ac:spMkLst>
            <pc:docMk/>
            <pc:sldMk cId="3731690860" sldId="269"/>
            <ac:spMk id="3" creationId="{FD728AAA-866E-4720-A3EA-5916F4ADA85A}"/>
          </ac:spMkLst>
        </pc:spChg>
      </pc:sldChg>
      <pc:sldChg chg="delSp add del setBg delDesignElem">
        <pc:chgData name="Agnete Nygaard" userId="20c61f54-6286-46d9-be9a-bf23604f52c0" providerId="ADAL" clId="{401DC530-304B-4ABB-A0F1-38F575A68802}" dt="2021-11-03T06:51:28.301" v="100" actId="2696"/>
        <pc:sldMkLst>
          <pc:docMk/>
          <pc:sldMk cId="2037078398" sldId="271"/>
        </pc:sldMkLst>
        <pc:spChg chg="del">
          <ac:chgData name="Agnete Nygaard" userId="20c61f54-6286-46d9-be9a-bf23604f52c0" providerId="ADAL" clId="{401DC530-304B-4ABB-A0F1-38F575A68802}" dt="2021-11-03T06:51:12.081" v="95"/>
          <ac:spMkLst>
            <pc:docMk/>
            <pc:sldMk cId="2037078398" sldId="271"/>
            <ac:spMk id="8" creationId="{4845A0EE-C4C8-4AE1-B3C6-1261368AC036}"/>
          </ac:spMkLst>
        </pc:spChg>
      </pc:sldChg>
      <pc:sldChg chg="addSp delSp add del setBg delDesignElem">
        <pc:chgData name="Agnete Nygaard" userId="20c61f54-6286-46d9-be9a-bf23604f52c0" providerId="ADAL" clId="{401DC530-304B-4ABB-A0F1-38F575A68802}" dt="2021-11-03T06:51:31.295" v="101" actId="2696"/>
        <pc:sldMkLst>
          <pc:docMk/>
          <pc:sldMk cId="132007623" sldId="282"/>
        </pc:sldMkLst>
        <pc:spChg chg="add del">
          <ac:chgData name="Agnete Nygaard" userId="20c61f54-6286-46d9-be9a-bf23604f52c0" providerId="ADAL" clId="{401DC530-304B-4ABB-A0F1-38F575A68802}" dt="2021-11-03T06:50:13.033" v="93"/>
          <ac:spMkLst>
            <pc:docMk/>
            <pc:sldMk cId="132007623" sldId="282"/>
            <ac:spMk id="14" creationId="{4845A0EE-C4C8-4AE1-B3C6-1261368AC036}"/>
          </ac:spMkLst>
        </pc:spChg>
      </pc:sldChg>
      <pc:sldChg chg="modSp mod">
        <pc:chgData name="Agnete Nygaard" userId="20c61f54-6286-46d9-be9a-bf23604f52c0" providerId="ADAL" clId="{401DC530-304B-4ABB-A0F1-38F575A68802}" dt="2021-11-03T06:52:48.199" v="129" actId="20577"/>
        <pc:sldMkLst>
          <pc:docMk/>
          <pc:sldMk cId="3823689524" sldId="284"/>
        </pc:sldMkLst>
        <pc:spChg chg="mod">
          <ac:chgData name="Agnete Nygaard" userId="20c61f54-6286-46d9-be9a-bf23604f52c0" providerId="ADAL" clId="{401DC530-304B-4ABB-A0F1-38F575A68802}" dt="2021-11-03T06:52:48.199" v="129" actId="20577"/>
          <ac:spMkLst>
            <pc:docMk/>
            <pc:sldMk cId="3823689524" sldId="284"/>
            <ac:spMk id="3" creationId="{FD728AAA-866E-4720-A3EA-5916F4ADA85A}"/>
          </ac:spMkLst>
        </pc:spChg>
      </pc:sldChg>
      <pc:sldChg chg="modSp mod">
        <pc:chgData name="Agnete Nygaard" userId="20c61f54-6286-46d9-be9a-bf23604f52c0" providerId="ADAL" clId="{401DC530-304B-4ABB-A0F1-38F575A68802}" dt="2021-11-03T06:54:23.494" v="135" actId="14100"/>
        <pc:sldMkLst>
          <pc:docMk/>
          <pc:sldMk cId="3538302973" sldId="286"/>
        </pc:sldMkLst>
        <pc:spChg chg="mod">
          <ac:chgData name="Agnete Nygaard" userId="20c61f54-6286-46d9-be9a-bf23604f52c0" providerId="ADAL" clId="{401DC530-304B-4ABB-A0F1-38F575A68802}" dt="2021-11-03T06:54:23.494" v="135" actId="14100"/>
          <ac:spMkLst>
            <pc:docMk/>
            <pc:sldMk cId="3538302973" sldId="286"/>
            <ac:spMk id="3" creationId="{FD728AAA-866E-4720-A3EA-5916F4ADA85A}"/>
          </ac:spMkLst>
        </pc:spChg>
      </pc:sldChg>
      <pc:sldChg chg="delSp">
        <pc:chgData name="Agnete Nygaard" userId="20c61f54-6286-46d9-be9a-bf23604f52c0" providerId="ADAL" clId="{401DC530-304B-4ABB-A0F1-38F575A68802}" dt="2021-11-03T06:56:41.144" v="147"/>
        <pc:sldMkLst>
          <pc:docMk/>
          <pc:sldMk cId="3261486194" sldId="288"/>
        </pc:sldMkLst>
        <pc:picChg chg="del">
          <ac:chgData name="Agnete Nygaard" userId="20c61f54-6286-46d9-be9a-bf23604f52c0" providerId="ADAL" clId="{401DC530-304B-4ABB-A0F1-38F575A68802}" dt="2021-11-03T06:56:41.144" v="147"/>
          <ac:picMkLst>
            <pc:docMk/>
            <pc:sldMk cId="3261486194" sldId="288"/>
            <ac:picMk id="6" creationId="{073A6722-5D88-4B84-AE63-162ECB78A596}"/>
          </ac:picMkLst>
        </pc:picChg>
      </pc:sldChg>
      <pc:sldChg chg="modSp mod">
        <pc:chgData name="Agnete Nygaard" userId="20c61f54-6286-46d9-be9a-bf23604f52c0" providerId="ADAL" clId="{401DC530-304B-4ABB-A0F1-38F575A68802}" dt="2021-11-03T06:53:29.750" v="131" actId="114"/>
        <pc:sldMkLst>
          <pc:docMk/>
          <pc:sldMk cId="641059054" sldId="290"/>
        </pc:sldMkLst>
        <pc:spChg chg="mod">
          <ac:chgData name="Agnete Nygaard" userId="20c61f54-6286-46d9-be9a-bf23604f52c0" providerId="ADAL" clId="{401DC530-304B-4ABB-A0F1-38F575A68802}" dt="2021-11-03T06:53:29.750" v="131" actId="114"/>
          <ac:spMkLst>
            <pc:docMk/>
            <pc:sldMk cId="641059054" sldId="290"/>
            <ac:spMk id="3" creationId="{FD728AAA-866E-4720-A3EA-5916F4ADA85A}"/>
          </ac:spMkLst>
        </pc:spChg>
      </pc:sldChg>
      <pc:sldChg chg="modSp mod">
        <pc:chgData name="Agnete Nygaard" userId="20c61f54-6286-46d9-be9a-bf23604f52c0" providerId="ADAL" clId="{401DC530-304B-4ABB-A0F1-38F575A68802}" dt="2021-11-03T06:55:32.692" v="141" actId="114"/>
        <pc:sldMkLst>
          <pc:docMk/>
          <pc:sldMk cId="756203077" sldId="293"/>
        </pc:sldMkLst>
        <pc:spChg chg="mod">
          <ac:chgData name="Agnete Nygaard" userId="20c61f54-6286-46d9-be9a-bf23604f52c0" providerId="ADAL" clId="{401DC530-304B-4ABB-A0F1-38F575A68802}" dt="2021-11-03T06:55:32.692" v="141" actId="114"/>
          <ac:spMkLst>
            <pc:docMk/>
            <pc:sldMk cId="756203077" sldId="293"/>
            <ac:spMk id="3" creationId="{FD728AAA-866E-4720-A3EA-5916F4ADA85A}"/>
          </ac:spMkLst>
        </pc:spChg>
      </pc:sldChg>
      <pc:sldChg chg="modSp mod">
        <pc:chgData name="Agnete Nygaard" userId="20c61f54-6286-46d9-be9a-bf23604f52c0" providerId="ADAL" clId="{401DC530-304B-4ABB-A0F1-38F575A68802}" dt="2021-11-03T06:54:49.960" v="138" actId="114"/>
        <pc:sldMkLst>
          <pc:docMk/>
          <pc:sldMk cId="1677019357" sldId="295"/>
        </pc:sldMkLst>
        <pc:spChg chg="mod">
          <ac:chgData name="Agnete Nygaard" userId="20c61f54-6286-46d9-be9a-bf23604f52c0" providerId="ADAL" clId="{401DC530-304B-4ABB-A0F1-38F575A68802}" dt="2021-11-03T06:54:49.960" v="138" actId="114"/>
          <ac:spMkLst>
            <pc:docMk/>
            <pc:sldMk cId="1677019357" sldId="295"/>
            <ac:spMk id="3" creationId="{FD728AAA-866E-4720-A3EA-5916F4ADA85A}"/>
          </ac:spMkLst>
        </pc:spChg>
      </pc:sldChg>
      <pc:sldChg chg="modSp mod">
        <pc:chgData name="Agnete Nygaard" userId="20c61f54-6286-46d9-be9a-bf23604f52c0" providerId="ADAL" clId="{401DC530-304B-4ABB-A0F1-38F575A68802}" dt="2021-11-03T06:54:32.871" v="136" actId="114"/>
        <pc:sldMkLst>
          <pc:docMk/>
          <pc:sldMk cId="3392741540" sldId="296"/>
        </pc:sldMkLst>
        <pc:spChg chg="mod">
          <ac:chgData name="Agnete Nygaard" userId="20c61f54-6286-46d9-be9a-bf23604f52c0" providerId="ADAL" clId="{401DC530-304B-4ABB-A0F1-38F575A68802}" dt="2021-11-03T06:54:32.871" v="136" actId="114"/>
          <ac:spMkLst>
            <pc:docMk/>
            <pc:sldMk cId="3392741540" sldId="296"/>
            <ac:spMk id="3" creationId="{FD728AAA-866E-4720-A3EA-5916F4ADA85A}"/>
          </ac:spMkLst>
        </pc:spChg>
      </pc:sldChg>
      <pc:sldChg chg="modSp mod">
        <pc:chgData name="Agnete Nygaard" userId="20c61f54-6286-46d9-be9a-bf23604f52c0" providerId="ADAL" clId="{401DC530-304B-4ABB-A0F1-38F575A68802}" dt="2021-11-03T06:55:57.400" v="145" actId="114"/>
        <pc:sldMkLst>
          <pc:docMk/>
          <pc:sldMk cId="3740909860" sldId="299"/>
        </pc:sldMkLst>
        <pc:spChg chg="mod">
          <ac:chgData name="Agnete Nygaard" userId="20c61f54-6286-46d9-be9a-bf23604f52c0" providerId="ADAL" clId="{401DC530-304B-4ABB-A0F1-38F575A68802}" dt="2021-11-03T06:55:57.400" v="145" actId="114"/>
          <ac:spMkLst>
            <pc:docMk/>
            <pc:sldMk cId="3740909860" sldId="299"/>
            <ac:spMk id="3" creationId="{FD728AAA-866E-4720-A3EA-5916F4ADA85A}"/>
          </ac:spMkLst>
        </pc:spChg>
      </pc:sldChg>
      <pc:sldChg chg="modSp mod">
        <pc:chgData name="Agnete Nygaard" userId="20c61f54-6286-46d9-be9a-bf23604f52c0" providerId="ADAL" clId="{401DC530-304B-4ABB-A0F1-38F575A68802}" dt="2021-11-03T06:55:49.697" v="144" actId="114"/>
        <pc:sldMkLst>
          <pc:docMk/>
          <pc:sldMk cId="2653639224" sldId="300"/>
        </pc:sldMkLst>
        <pc:spChg chg="mod">
          <ac:chgData name="Agnete Nygaard" userId="20c61f54-6286-46d9-be9a-bf23604f52c0" providerId="ADAL" clId="{401DC530-304B-4ABB-A0F1-38F575A68802}" dt="2021-11-03T06:55:49.697" v="144" actId="114"/>
          <ac:spMkLst>
            <pc:docMk/>
            <pc:sldMk cId="2653639224" sldId="300"/>
            <ac:spMk id="3" creationId="{FD728AAA-866E-4720-A3EA-5916F4ADA85A}"/>
          </ac:spMkLst>
        </pc:spChg>
      </pc:sldChg>
      <pc:sldChg chg="modSp mod">
        <pc:chgData name="Agnete Nygaard" userId="20c61f54-6286-46d9-be9a-bf23604f52c0" providerId="ADAL" clId="{401DC530-304B-4ABB-A0F1-38F575A68802}" dt="2021-11-03T06:55:38.488" v="142" actId="114"/>
        <pc:sldMkLst>
          <pc:docMk/>
          <pc:sldMk cId="985396399" sldId="301"/>
        </pc:sldMkLst>
        <pc:spChg chg="mod">
          <ac:chgData name="Agnete Nygaard" userId="20c61f54-6286-46d9-be9a-bf23604f52c0" providerId="ADAL" clId="{401DC530-304B-4ABB-A0F1-38F575A68802}" dt="2021-11-03T06:55:38.488" v="142" actId="114"/>
          <ac:spMkLst>
            <pc:docMk/>
            <pc:sldMk cId="985396399" sldId="301"/>
            <ac:spMk id="3" creationId="{FD728AAA-866E-4720-A3EA-5916F4ADA85A}"/>
          </ac:spMkLst>
        </pc:spChg>
      </pc:sldChg>
      <pc:sldChg chg="modSp mod">
        <pc:chgData name="Agnete Nygaard" userId="20c61f54-6286-46d9-be9a-bf23604f52c0" providerId="ADAL" clId="{401DC530-304B-4ABB-A0F1-38F575A68802}" dt="2021-11-03T06:54:40.099" v="137" actId="114"/>
        <pc:sldMkLst>
          <pc:docMk/>
          <pc:sldMk cId="4164156975" sldId="303"/>
        </pc:sldMkLst>
        <pc:spChg chg="mod">
          <ac:chgData name="Agnete Nygaard" userId="20c61f54-6286-46d9-be9a-bf23604f52c0" providerId="ADAL" clId="{401DC530-304B-4ABB-A0F1-38F575A68802}" dt="2021-11-03T06:54:40.099" v="137" actId="114"/>
          <ac:spMkLst>
            <pc:docMk/>
            <pc:sldMk cId="4164156975" sldId="303"/>
            <ac:spMk id="3" creationId="{FD728AAA-866E-4720-A3EA-5916F4ADA85A}"/>
          </ac:spMkLst>
        </pc:spChg>
      </pc:sldChg>
      <pc:sldChg chg="modSp mod">
        <pc:chgData name="Agnete Nygaard" userId="20c61f54-6286-46d9-be9a-bf23604f52c0" providerId="ADAL" clId="{401DC530-304B-4ABB-A0F1-38F575A68802}" dt="2021-11-03T06:55:06.586" v="139" actId="114"/>
        <pc:sldMkLst>
          <pc:docMk/>
          <pc:sldMk cId="2559991979" sldId="304"/>
        </pc:sldMkLst>
        <pc:spChg chg="mod">
          <ac:chgData name="Agnete Nygaard" userId="20c61f54-6286-46d9-be9a-bf23604f52c0" providerId="ADAL" clId="{401DC530-304B-4ABB-A0F1-38F575A68802}" dt="2021-11-03T06:55:06.586" v="139" actId="114"/>
          <ac:spMkLst>
            <pc:docMk/>
            <pc:sldMk cId="2559991979" sldId="304"/>
            <ac:spMk id="3" creationId="{FD728AAA-866E-4720-A3EA-5916F4ADA85A}"/>
          </ac:spMkLst>
        </pc:spChg>
      </pc:sldChg>
      <pc:sldChg chg="modSp mod">
        <pc:chgData name="Agnete Nygaard" userId="20c61f54-6286-46d9-be9a-bf23604f52c0" providerId="ADAL" clId="{401DC530-304B-4ABB-A0F1-38F575A68802}" dt="2021-11-03T06:55:25.026" v="140" actId="114"/>
        <pc:sldMkLst>
          <pc:docMk/>
          <pc:sldMk cId="3365360264" sldId="306"/>
        </pc:sldMkLst>
        <pc:spChg chg="mod">
          <ac:chgData name="Agnete Nygaard" userId="20c61f54-6286-46d9-be9a-bf23604f52c0" providerId="ADAL" clId="{401DC530-304B-4ABB-A0F1-38F575A68802}" dt="2021-11-03T06:55:25.026" v="140" actId="114"/>
          <ac:spMkLst>
            <pc:docMk/>
            <pc:sldMk cId="3365360264" sldId="306"/>
            <ac:spMk id="3" creationId="{FD728AAA-866E-4720-A3EA-5916F4ADA85A}"/>
          </ac:spMkLst>
        </pc:spChg>
      </pc:sldChg>
      <pc:sldChg chg="modSp mod">
        <pc:chgData name="Agnete Nygaard" userId="20c61f54-6286-46d9-be9a-bf23604f52c0" providerId="ADAL" clId="{401DC530-304B-4ABB-A0F1-38F575A68802}" dt="2021-11-03T06:55:44.675" v="143" actId="114"/>
        <pc:sldMkLst>
          <pc:docMk/>
          <pc:sldMk cId="3988292852" sldId="307"/>
        </pc:sldMkLst>
        <pc:spChg chg="mod">
          <ac:chgData name="Agnete Nygaard" userId="20c61f54-6286-46d9-be9a-bf23604f52c0" providerId="ADAL" clId="{401DC530-304B-4ABB-A0F1-38F575A68802}" dt="2021-11-03T06:55:44.675" v="143" actId="114"/>
          <ac:spMkLst>
            <pc:docMk/>
            <pc:sldMk cId="3988292852" sldId="307"/>
            <ac:spMk id="3" creationId="{FD728AAA-866E-4720-A3EA-5916F4ADA85A}"/>
          </ac:spMkLst>
        </pc:spChg>
      </pc:sldChg>
      <pc:sldChg chg="modSp mod">
        <pc:chgData name="Agnete Nygaard" userId="20c61f54-6286-46d9-be9a-bf23604f52c0" providerId="ADAL" clId="{401DC530-304B-4ABB-A0F1-38F575A68802}" dt="2021-11-03T06:56:04.807" v="146" actId="114"/>
        <pc:sldMkLst>
          <pc:docMk/>
          <pc:sldMk cId="832826607" sldId="308"/>
        </pc:sldMkLst>
        <pc:spChg chg="mod">
          <ac:chgData name="Agnete Nygaard" userId="20c61f54-6286-46d9-be9a-bf23604f52c0" providerId="ADAL" clId="{401DC530-304B-4ABB-A0F1-38F575A68802}" dt="2021-11-03T06:56:04.807" v="146" actId="114"/>
          <ac:spMkLst>
            <pc:docMk/>
            <pc:sldMk cId="832826607" sldId="308"/>
            <ac:spMk id="3" creationId="{FD728AAA-866E-4720-A3EA-5916F4ADA85A}"/>
          </ac:spMkLst>
        </pc:spChg>
      </pc:sldChg>
      <pc:sldChg chg="addSp delSp add del ord setBg delDesignElem">
        <pc:chgData name="Agnete Nygaard" userId="20c61f54-6286-46d9-be9a-bf23604f52c0" providerId="ADAL" clId="{401DC530-304B-4ABB-A0F1-38F575A68802}" dt="2021-11-03T06:57:47.706" v="160"/>
        <pc:sldMkLst>
          <pc:docMk/>
          <pc:sldMk cId="2412359140" sldId="312"/>
        </pc:sldMkLst>
        <pc:spChg chg="add del">
          <ac:chgData name="Agnete Nygaard" userId="20c61f54-6286-46d9-be9a-bf23604f52c0" providerId="ADAL" clId="{401DC530-304B-4ABB-A0F1-38F575A68802}" dt="2021-11-03T06:57:41.402" v="157"/>
          <ac:spMkLst>
            <pc:docMk/>
            <pc:sldMk cId="2412359140" sldId="312"/>
            <ac:spMk id="8" creationId="{04812C46-200A-4DEB-A05E-3ED6C68C2387}"/>
          </ac:spMkLst>
        </pc:spChg>
        <pc:spChg chg="add del">
          <ac:chgData name="Agnete Nygaard" userId="20c61f54-6286-46d9-be9a-bf23604f52c0" providerId="ADAL" clId="{401DC530-304B-4ABB-A0F1-38F575A68802}" dt="2021-11-03T06:57:41.402" v="157"/>
          <ac:spMkLst>
            <pc:docMk/>
            <pc:sldMk cId="2412359140" sldId="312"/>
            <ac:spMk id="9" creationId="{D1EA859B-E555-4109-94F3-6700E046E008}"/>
          </ac:spMkLst>
        </pc:spChg>
      </pc:sldChg>
      <pc:sldChg chg="new del">
        <pc:chgData name="Agnete Nygaard" userId="20c61f54-6286-46d9-be9a-bf23604f52c0" providerId="ADAL" clId="{401DC530-304B-4ABB-A0F1-38F575A68802}" dt="2021-11-03T06:51:23.739" v="99" actId="2696"/>
        <pc:sldMkLst>
          <pc:docMk/>
          <pc:sldMk cId="3721177639" sldId="319"/>
        </pc:sldMkLst>
      </pc:sldChg>
      <pc:sldChg chg="modSp add mod ord">
        <pc:chgData name="Agnete Nygaard" userId="20c61f54-6286-46d9-be9a-bf23604f52c0" providerId="ADAL" clId="{401DC530-304B-4ABB-A0F1-38F575A68802}" dt="2021-11-03T06:51:48.775" v="123" actId="20577"/>
        <pc:sldMkLst>
          <pc:docMk/>
          <pc:sldMk cId="2520400941" sldId="320"/>
        </pc:sldMkLst>
        <pc:spChg chg="mod">
          <ac:chgData name="Agnete Nygaard" userId="20c61f54-6286-46d9-be9a-bf23604f52c0" providerId="ADAL" clId="{401DC530-304B-4ABB-A0F1-38F575A68802}" dt="2021-11-03T06:51:48.775" v="123" actId="20577"/>
          <ac:spMkLst>
            <pc:docMk/>
            <pc:sldMk cId="2520400941" sldId="320"/>
            <ac:spMk id="2" creationId="{1928F89C-0C59-40DE-A8F6-6D5A651321EF}"/>
          </ac:spMkLst>
        </pc:spChg>
      </pc:sldChg>
      <pc:sldChg chg="addSp delSp modSp new del">
        <pc:chgData name="Agnete Nygaard" userId="20c61f54-6286-46d9-be9a-bf23604f52c0" providerId="ADAL" clId="{401DC530-304B-4ABB-A0F1-38F575A68802}" dt="2021-11-03T06:57:50.608" v="161" actId="2696"/>
        <pc:sldMkLst>
          <pc:docMk/>
          <pc:sldMk cId="1201076764" sldId="321"/>
        </pc:sldMkLst>
        <pc:spChg chg="add del">
          <ac:chgData name="Agnete Nygaard" userId="20c61f54-6286-46d9-be9a-bf23604f52c0" providerId="ADAL" clId="{401DC530-304B-4ABB-A0F1-38F575A68802}" dt="2021-11-03T06:57:31.428" v="154"/>
          <ac:spMkLst>
            <pc:docMk/>
            <pc:sldMk cId="1201076764" sldId="321"/>
            <ac:spMk id="3" creationId="{65CDE9F6-949A-495B-BC04-611D469F939C}"/>
          </ac:spMkLst>
        </pc:spChg>
        <pc:picChg chg="add del mod">
          <ac:chgData name="Agnete Nygaard" userId="20c61f54-6286-46d9-be9a-bf23604f52c0" providerId="ADAL" clId="{401DC530-304B-4ABB-A0F1-38F575A68802}" dt="2021-11-03T06:56:55.697" v="150"/>
          <ac:picMkLst>
            <pc:docMk/>
            <pc:sldMk cId="1201076764" sldId="321"/>
            <ac:picMk id="4" creationId="{0433F198-8FF4-40BD-8DEC-98F5D9FE7789}"/>
          </ac:picMkLst>
        </pc:picChg>
        <pc:picChg chg="add del">
          <ac:chgData name="Agnete Nygaard" userId="20c61f54-6286-46d9-be9a-bf23604f52c0" providerId="ADAL" clId="{401DC530-304B-4ABB-A0F1-38F575A68802}" dt="2021-11-03T06:57:10.384" v="152"/>
          <ac:picMkLst>
            <pc:docMk/>
            <pc:sldMk cId="1201076764" sldId="321"/>
            <ac:picMk id="5" creationId="{B74BB190-4134-48C0-BBA4-0E41B683B2D2}"/>
          </ac:picMkLst>
        </pc:picChg>
        <pc:picChg chg="add del mod">
          <ac:chgData name="Agnete Nygaard" userId="20c61f54-6286-46d9-be9a-bf23604f52c0" providerId="ADAL" clId="{401DC530-304B-4ABB-A0F1-38F575A68802}" dt="2021-11-03T06:57:31.428" v="154"/>
          <ac:picMkLst>
            <pc:docMk/>
            <pc:sldMk cId="1201076764" sldId="321"/>
            <ac:picMk id="6" creationId="{916A2CD9-4241-4A2F-A63F-90D58990186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F52E4F-E59A-4E19-B0E6-F764E0B936F6}"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8866A9B6-4CDD-43DA-8107-DF3A40A20817}">
      <dgm:prSet/>
      <dgm:spPr/>
      <dgm:t>
        <a:bodyPr/>
        <a:lstStyle/>
        <a:p>
          <a:r>
            <a:rPr lang="nb-NO" dirty="0"/>
            <a:t>Påpekte hvor stort mangfoldet også er blant personer med demens og deres pårørende</a:t>
          </a:r>
          <a:endParaRPr lang="en-US" dirty="0"/>
        </a:p>
      </dgm:t>
    </dgm:pt>
    <dgm:pt modelId="{D1849D66-EF9A-48B4-A639-683F6930EF26}" type="parTrans" cxnId="{EC2F113B-AE8D-41CD-8B4C-2A5BA14FB6F9}">
      <dgm:prSet/>
      <dgm:spPr/>
      <dgm:t>
        <a:bodyPr/>
        <a:lstStyle/>
        <a:p>
          <a:endParaRPr lang="en-US"/>
        </a:p>
      </dgm:t>
    </dgm:pt>
    <dgm:pt modelId="{4D2115E6-BD26-411D-A529-E41E0C0050AF}" type="sibTrans" cxnId="{EC2F113B-AE8D-41CD-8B4C-2A5BA14FB6F9}">
      <dgm:prSet/>
      <dgm:spPr/>
      <dgm:t>
        <a:bodyPr/>
        <a:lstStyle/>
        <a:p>
          <a:endParaRPr lang="en-US"/>
        </a:p>
      </dgm:t>
    </dgm:pt>
    <dgm:pt modelId="{F509215B-FB52-4B35-9F02-EE6FA5F9B97F}">
      <dgm:prSet/>
      <dgm:spPr/>
      <dgm:t>
        <a:bodyPr/>
        <a:lstStyle/>
        <a:p>
          <a:r>
            <a:rPr lang="nb-NO"/>
            <a:t>Viktig med tilrettelegging for deltakelse – tilsyn, lengde på møtene, info før og etter styringsgruppemøter</a:t>
          </a:r>
        </a:p>
        <a:p>
          <a:r>
            <a:rPr lang="nb-NO"/>
            <a:t>Spørreskjema må være lett å forstå</a:t>
          </a:r>
          <a:endParaRPr lang="en-US"/>
        </a:p>
      </dgm:t>
    </dgm:pt>
    <dgm:pt modelId="{DEA8BE72-4DE0-43B8-8995-B15EC464DEEA}" type="parTrans" cxnId="{27817C1F-4B88-4D2B-AFFC-9E0E1B7EF573}">
      <dgm:prSet/>
      <dgm:spPr/>
      <dgm:t>
        <a:bodyPr/>
        <a:lstStyle/>
        <a:p>
          <a:endParaRPr lang="en-US"/>
        </a:p>
      </dgm:t>
    </dgm:pt>
    <dgm:pt modelId="{A14F47AB-F0D0-4D72-A58A-1170FD18FE92}" type="sibTrans" cxnId="{27817C1F-4B88-4D2B-AFFC-9E0E1B7EF573}">
      <dgm:prSet/>
      <dgm:spPr/>
      <dgm:t>
        <a:bodyPr/>
        <a:lstStyle/>
        <a:p>
          <a:endParaRPr lang="en-US"/>
        </a:p>
      </dgm:t>
    </dgm:pt>
    <dgm:pt modelId="{E6499B41-557E-4C92-B8E8-64983B90C4F9}">
      <dgm:prSet/>
      <dgm:spPr/>
      <dgm:t>
        <a:bodyPr/>
        <a:lstStyle/>
        <a:p>
          <a:r>
            <a:rPr lang="nb-NO"/>
            <a:t>Makt/avmakt – ikke være alibi for forskningen, reell brukermedvirkning, forskerne er bevisste på språket</a:t>
          </a:r>
          <a:endParaRPr lang="en-US"/>
        </a:p>
      </dgm:t>
    </dgm:pt>
    <dgm:pt modelId="{A52AFE4B-0333-4EE3-8FBD-29E4F2B0A691}" type="parTrans" cxnId="{0EAF5292-C725-47EA-90F2-AA22BB3C488C}">
      <dgm:prSet/>
      <dgm:spPr/>
      <dgm:t>
        <a:bodyPr/>
        <a:lstStyle/>
        <a:p>
          <a:endParaRPr lang="en-US"/>
        </a:p>
      </dgm:t>
    </dgm:pt>
    <dgm:pt modelId="{9A76D052-7E66-4E5C-844F-68AB2B425182}" type="sibTrans" cxnId="{0EAF5292-C725-47EA-90F2-AA22BB3C488C}">
      <dgm:prSet/>
      <dgm:spPr/>
      <dgm:t>
        <a:bodyPr/>
        <a:lstStyle/>
        <a:p>
          <a:endParaRPr lang="en-US"/>
        </a:p>
      </dgm:t>
    </dgm:pt>
    <dgm:pt modelId="{5F2EEFA8-3562-407D-A455-963B5C34BCC5}" type="pres">
      <dgm:prSet presAssocID="{24F52E4F-E59A-4E19-B0E6-F764E0B936F6}" presName="diagram" presStyleCnt="0">
        <dgm:presLayoutVars>
          <dgm:dir/>
          <dgm:resizeHandles val="exact"/>
        </dgm:presLayoutVars>
      </dgm:prSet>
      <dgm:spPr/>
      <dgm:t>
        <a:bodyPr/>
        <a:lstStyle/>
        <a:p>
          <a:endParaRPr lang="nb-NO"/>
        </a:p>
      </dgm:t>
    </dgm:pt>
    <dgm:pt modelId="{49870720-5045-4416-BE6F-128EA1E577B0}" type="pres">
      <dgm:prSet presAssocID="{8866A9B6-4CDD-43DA-8107-DF3A40A20817}" presName="node" presStyleLbl="node1" presStyleIdx="0" presStyleCnt="3">
        <dgm:presLayoutVars>
          <dgm:bulletEnabled val="1"/>
        </dgm:presLayoutVars>
      </dgm:prSet>
      <dgm:spPr/>
      <dgm:t>
        <a:bodyPr/>
        <a:lstStyle/>
        <a:p>
          <a:endParaRPr lang="nb-NO"/>
        </a:p>
      </dgm:t>
    </dgm:pt>
    <dgm:pt modelId="{D7F6AFFA-2311-400A-860A-4458168E0F7D}" type="pres">
      <dgm:prSet presAssocID="{4D2115E6-BD26-411D-A529-E41E0C0050AF}" presName="sibTrans" presStyleCnt="0"/>
      <dgm:spPr/>
    </dgm:pt>
    <dgm:pt modelId="{71AF7AB3-3FB3-4132-9817-1EE04F3B998D}" type="pres">
      <dgm:prSet presAssocID="{F509215B-FB52-4B35-9F02-EE6FA5F9B97F}" presName="node" presStyleLbl="node1" presStyleIdx="1" presStyleCnt="3">
        <dgm:presLayoutVars>
          <dgm:bulletEnabled val="1"/>
        </dgm:presLayoutVars>
      </dgm:prSet>
      <dgm:spPr/>
      <dgm:t>
        <a:bodyPr/>
        <a:lstStyle/>
        <a:p>
          <a:endParaRPr lang="nb-NO"/>
        </a:p>
      </dgm:t>
    </dgm:pt>
    <dgm:pt modelId="{8FD99E86-2B20-4A6C-A964-FAD43530D0DD}" type="pres">
      <dgm:prSet presAssocID="{A14F47AB-F0D0-4D72-A58A-1170FD18FE92}" presName="sibTrans" presStyleCnt="0"/>
      <dgm:spPr/>
    </dgm:pt>
    <dgm:pt modelId="{BB777130-5CDA-427A-B127-93B630683DA5}" type="pres">
      <dgm:prSet presAssocID="{E6499B41-557E-4C92-B8E8-64983B90C4F9}" presName="node" presStyleLbl="node1" presStyleIdx="2" presStyleCnt="3">
        <dgm:presLayoutVars>
          <dgm:bulletEnabled val="1"/>
        </dgm:presLayoutVars>
      </dgm:prSet>
      <dgm:spPr/>
      <dgm:t>
        <a:bodyPr/>
        <a:lstStyle/>
        <a:p>
          <a:endParaRPr lang="nb-NO"/>
        </a:p>
      </dgm:t>
    </dgm:pt>
  </dgm:ptLst>
  <dgm:cxnLst>
    <dgm:cxn modelId="{1B411541-CD6A-484B-A724-9F26C74BB183}" type="presOf" srcId="{E6499B41-557E-4C92-B8E8-64983B90C4F9}" destId="{BB777130-5CDA-427A-B127-93B630683DA5}" srcOrd="0" destOrd="0" presId="urn:microsoft.com/office/officeart/2005/8/layout/default"/>
    <dgm:cxn modelId="{EC2F113B-AE8D-41CD-8B4C-2A5BA14FB6F9}" srcId="{24F52E4F-E59A-4E19-B0E6-F764E0B936F6}" destId="{8866A9B6-4CDD-43DA-8107-DF3A40A20817}" srcOrd="0" destOrd="0" parTransId="{D1849D66-EF9A-48B4-A639-683F6930EF26}" sibTransId="{4D2115E6-BD26-411D-A529-E41E0C0050AF}"/>
    <dgm:cxn modelId="{0EAF5292-C725-47EA-90F2-AA22BB3C488C}" srcId="{24F52E4F-E59A-4E19-B0E6-F764E0B936F6}" destId="{E6499B41-557E-4C92-B8E8-64983B90C4F9}" srcOrd="2" destOrd="0" parTransId="{A52AFE4B-0333-4EE3-8FBD-29E4F2B0A691}" sibTransId="{9A76D052-7E66-4E5C-844F-68AB2B425182}"/>
    <dgm:cxn modelId="{9949A1FE-8B07-4EA8-B87C-D58BED83FC31}" type="presOf" srcId="{F509215B-FB52-4B35-9F02-EE6FA5F9B97F}" destId="{71AF7AB3-3FB3-4132-9817-1EE04F3B998D}" srcOrd="0" destOrd="0" presId="urn:microsoft.com/office/officeart/2005/8/layout/default"/>
    <dgm:cxn modelId="{17638628-4C31-4AFD-81CD-262EFD1BB78E}" type="presOf" srcId="{8866A9B6-4CDD-43DA-8107-DF3A40A20817}" destId="{49870720-5045-4416-BE6F-128EA1E577B0}" srcOrd="0" destOrd="0" presId="urn:microsoft.com/office/officeart/2005/8/layout/default"/>
    <dgm:cxn modelId="{27817C1F-4B88-4D2B-AFFC-9E0E1B7EF573}" srcId="{24F52E4F-E59A-4E19-B0E6-F764E0B936F6}" destId="{F509215B-FB52-4B35-9F02-EE6FA5F9B97F}" srcOrd="1" destOrd="0" parTransId="{DEA8BE72-4DE0-43B8-8995-B15EC464DEEA}" sibTransId="{A14F47AB-F0D0-4D72-A58A-1170FD18FE92}"/>
    <dgm:cxn modelId="{EACCA4C7-7307-4194-8418-59EB170B48FD}" type="presOf" srcId="{24F52E4F-E59A-4E19-B0E6-F764E0B936F6}" destId="{5F2EEFA8-3562-407D-A455-963B5C34BCC5}" srcOrd="0" destOrd="0" presId="urn:microsoft.com/office/officeart/2005/8/layout/default"/>
    <dgm:cxn modelId="{F1AAED82-6281-4F2A-8E7F-A59A90AFC06A}" type="presParOf" srcId="{5F2EEFA8-3562-407D-A455-963B5C34BCC5}" destId="{49870720-5045-4416-BE6F-128EA1E577B0}" srcOrd="0" destOrd="0" presId="urn:microsoft.com/office/officeart/2005/8/layout/default"/>
    <dgm:cxn modelId="{E2A79B31-8D23-410B-85B0-7D9E13C4A59B}" type="presParOf" srcId="{5F2EEFA8-3562-407D-A455-963B5C34BCC5}" destId="{D7F6AFFA-2311-400A-860A-4458168E0F7D}" srcOrd="1" destOrd="0" presId="urn:microsoft.com/office/officeart/2005/8/layout/default"/>
    <dgm:cxn modelId="{A01AC7C9-41A5-4AA7-9E0F-88AF7DD3380B}" type="presParOf" srcId="{5F2EEFA8-3562-407D-A455-963B5C34BCC5}" destId="{71AF7AB3-3FB3-4132-9817-1EE04F3B998D}" srcOrd="2" destOrd="0" presId="urn:microsoft.com/office/officeart/2005/8/layout/default"/>
    <dgm:cxn modelId="{3BE0137E-51C8-4BAA-BE22-B8351249D22E}" type="presParOf" srcId="{5F2EEFA8-3562-407D-A455-963B5C34BCC5}" destId="{8FD99E86-2B20-4A6C-A964-FAD43530D0DD}" srcOrd="3" destOrd="0" presId="urn:microsoft.com/office/officeart/2005/8/layout/default"/>
    <dgm:cxn modelId="{9A0C56B9-846B-4096-97B9-52FF718219B9}" type="presParOf" srcId="{5F2EEFA8-3562-407D-A455-963B5C34BCC5}" destId="{BB777130-5CDA-427A-B127-93B630683DA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0E9B21-9346-4C02-BAB1-4E2AA065E75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75F2E7EA-D8DC-4CD0-A14D-E66688782BE2}">
      <dgm:prSet/>
      <dgm:spPr/>
      <dgm:t>
        <a:bodyPr/>
        <a:lstStyle/>
        <a:p>
          <a:r>
            <a:rPr lang="nb-NO"/>
            <a:t>Rekruttert via avdelingsleder, teamledere</a:t>
          </a:r>
          <a:endParaRPr lang="en-US"/>
        </a:p>
      </dgm:t>
    </dgm:pt>
    <dgm:pt modelId="{8F9619E6-727F-42F2-BA1F-C836E56A8DBC}" type="parTrans" cxnId="{6E0BEA1D-23D4-467F-9A27-1CD0D0F404A6}">
      <dgm:prSet/>
      <dgm:spPr/>
      <dgm:t>
        <a:bodyPr/>
        <a:lstStyle/>
        <a:p>
          <a:endParaRPr lang="en-US"/>
        </a:p>
      </dgm:t>
    </dgm:pt>
    <dgm:pt modelId="{B8ACD856-4A32-4706-A1D7-5EB236F583FC}" type="sibTrans" cxnId="{6E0BEA1D-23D4-467F-9A27-1CD0D0F404A6}">
      <dgm:prSet/>
      <dgm:spPr/>
      <dgm:t>
        <a:bodyPr/>
        <a:lstStyle/>
        <a:p>
          <a:endParaRPr lang="en-US"/>
        </a:p>
      </dgm:t>
    </dgm:pt>
    <dgm:pt modelId="{A048004D-602F-419B-A01E-0117F776F453}">
      <dgm:prSet/>
      <dgm:spPr/>
      <dgm:t>
        <a:bodyPr/>
        <a:lstStyle/>
        <a:p>
          <a:r>
            <a:rPr lang="nb-NO"/>
            <a:t>Pårørende kontaktet </a:t>
          </a:r>
          <a:endParaRPr lang="en-US"/>
        </a:p>
      </dgm:t>
    </dgm:pt>
    <dgm:pt modelId="{7C7AAD59-FDE1-46CE-93E7-6EFF571DC9FF}" type="parTrans" cxnId="{EF6051A6-4AC5-478F-8C07-4005CB5FF6C4}">
      <dgm:prSet/>
      <dgm:spPr/>
      <dgm:t>
        <a:bodyPr/>
        <a:lstStyle/>
        <a:p>
          <a:endParaRPr lang="en-US"/>
        </a:p>
      </dgm:t>
    </dgm:pt>
    <dgm:pt modelId="{4A9BC850-84EB-4F8A-A04B-032902B664FB}" type="sibTrans" cxnId="{EF6051A6-4AC5-478F-8C07-4005CB5FF6C4}">
      <dgm:prSet/>
      <dgm:spPr/>
      <dgm:t>
        <a:bodyPr/>
        <a:lstStyle/>
        <a:p>
          <a:endParaRPr lang="en-US"/>
        </a:p>
      </dgm:t>
    </dgm:pt>
    <dgm:pt modelId="{422107A9-0829-4BDA-A042-48FA7ABAE4ED}">
      <dgm:prSet/>
      <dgm:spPr/>
      <dgm:t>
        <a:bodyPr/>
        <a:lstStyle/>
        <a:p>
          <a:r>
            <a:rPr lang="nb-NO"/>
            <a:t>Samtykke</a:t>
          </a:r>
          <a:endParaRPr lang="en-US"/>
        </a:p>
      </dgm:t>
    </dgm:pt>
    <dgm:pt modelId="{322FDEDF-49D9-428B-8811-8CE30ECEE4D7}" type="parTrans" cxnId="{7D0AAFD8-7D7C-419D-BBA3-2A3DEDCFD593}">
      <dgm:prSet/>
      <dgm:spPr/>
      <dgm:t>
        <a:bodyPr/>
        <a:lstStyle/>
        <a:p>
          <a:endParaRPr lang="en-US"/>
        </a:p>
      </dgm:t>
    </dgm:pt>
    <dgm:pt modelId="{F1429938-D8FB-4503-AFE2-D9E6628796A8}" type="sibTrans" cxnId="{7D0AAFD8-7D7C-419D-BBA3-2A3DEDCFD593}">
      <dgm:prSet/>
      <dgm:spPr/>
      <dgm:t>
        <a:bodyPr/>
        <a:lstStyle/>
        <a:p>
          <a:endParaRPr lang="en-US"/>
        </a:p>
      </dgm:t>
    </dgm:pt>
    <dgm:pt modelId="{E2E8C6A7-2687-48CB-A074-B28328E17EC5}">
      <dgm:prSet/>
      <dgm:spPr/>
      <dgm:t>
        <a:bodyPr/>
        <a:lstStyle/>
        <a:p>
          <a:r>
            <a:rPr lang="nb-NO" dirty="0"/>
            <a:t>Inklusjon kriteria – måtte ha en demensdiagnose, langtidsplass og ha en viss forståelse av de bor på sykehjem</a:t>
          </a:r>
          <a:endParaRPr lang="en-US" dirty="0"/>
        </a:p>
      </dgm:t>
    </dgm:pt>
    <dgm:pt modelId="{D2BA5C11-6F87-433E-98EA-100C9F1F67CC}" type="parTrans" cxnId="{7840317E-9AFA-4C92-8306-D4494A7A3A91}">
      <dgm:prSet/>
      <dgm:spPr/>
      <dgm:t>
        <a:bodyPr/>
        <a:lstStyle/>
        <a:p>
          <a:endParaRPr lang="en-US"/>
        </a:p>
      </dgm:t>
    </dgm:pt>
    <dgm:pt modelId="{A4921875-1097-465D-BE56-03B6D7826900}" type="sibTrans" cxnId="{7840317E-9AFA-4C92-8306-D4494A7A3A91}">
      <dgm:prSet/>
      <dgm:spPr/>
      <dgm:t>
        <a:bodyPr/>
        <a:lstStyle/>
        <a:p>
          <a:endParaRPr lang="en-US"/>
        </a:p>
      </dgm:t>
    </dgm:pt>
    <dgm:pt modelId="{D5CA48B8-569E-4689-ABE8-44606A2DBAFC}">
      <dgm:prSet/>
      <dgm:spPr/>
      <dgm:t>
        <a:bodyPr/>
        <a:lstStyle/>
        <a:p>
          <a:r>
            <a:rPr lang="nb-NO"/>
            <a:t>Samtale/ intervjuet på rommet med kaffekopp</a:t>
          </a:r>
          <a:endParaRPr lang="en-US"/>
        </a:p>
      </dgm:t>
    </dgm:pt>
    <dgm:pt modelId="{B37753E1-47C3-426B-880D-593F217AE1B0}" type="parTrans" cxnId="{F275083B-8515-4580-963A-2A24958B8A9E}">
      <dgm:prSet/>
      <dgm:spPr/>
      <dgm:t>
        <a:bodyPr/>
        <a:lstStyle/>
        <a:p>
          <a:endParaRPr lang="en-US"/>
        </a:p>
      </dgm:t>
    </dgm:pt>
    <dgm:pt modelId="{3DDC52BC-FAF0-410A-A296-36D1E4D3212E}" type="sibTrans" cxnId="{F275083B-8515-4580-963A-2A24958B8A9E}">
      <dgm:prSet/>
      <dgm:spPr/>
      <dgm:t>
        <a:bodyPr/>
        <a:lstStyle/>
        <a:p>
          <a:endParaRPr lang="en-US"/>
        </a:p>
      </dgm:t>
    </dgm:pt>
    <dgm:pt modelId="{B609FEF1-36B5-43F7-B174-170710928DC7}">
      <dgm:prSet/>
      <dgm:spPr/>
      <dgm:t>
        <a:bodyPr/>
        <a:lstStyle/>
        <a:p>
          <a:r>
            <a:rPr lang="nb-NO"/>
            <a:t>Åpne spørsmål om hvordan de opplever hverdagen </a:t>
          </a:r>
          <a:endParaRPr lang="en-US"/>
        </a:p>
      </dgm:t>
    </dgm:pt>
    <dgm:pt modelId="{12008E74-EA6E-4168-9997-CBF1A2313A2C}" type="parTrans" cxnId="{DED7660C-34B5-4644-9DEC-FFCD4CE8A011}">
      <dgm:prSet/>
      <dgm:spPr/>
      <dgm:t>
        <a:bodyPr/>
        <a:lstStyle/>
        <a:p>
          <a:endParaRPr lang="en-US"/>
        </a:p>
      </dgm:t>
    </dgm:pt>
    <dgm:pt modelId="{D2364DD6-1843-438F-88C9-EA701A64D89D}" type="sibTrans" cxnId="{DED7660C-34B5-4644-9DEC-FFCD4CE8A011}">
      <dgm:prSet/>
      <dgm:spPr/>
      <dgm:t>
        <a:bodyPr/>
        <a:lstStyle/>
        <a:p>
          <a:endParaRPr lang="en-US"/>
        </a:p>
      </dgm:t>
    </dgm:pt>
    <dgm:pt modelId="{A8367B95-7CFB-4157-9978-7232FF781AB8}">
      <dgm:prSet/>
      <dgm:spPr/>
      <dgm:t>
        <a:bodyPr/>
        <a:lstStyle/>
        <a:p>
          <a:r>
            <a:rPr lang="nb-NO" dirty="0"/>
            <a:t>Takket etterpå og spurte om jeg ikke kunne komme tilbake å snakke mere med dem</a:t>
          </a:r>
          <a:endParaRPr lang="en-US" dirty="0"/>
        </a:p>
      </dgm:t>
    </dgm:pt>
    <dgm:pt modelId="{E6C74C91-849A-451D-9BB1-5CC7DC9EE0E7}" type="parTrans" cxnId="{23422650-A4E0-46D4-A0FA-D4CDCCE9B741}">
      <dgm:prSet/>
      <dgm:spPr/>
      <dgm:t>
        <a:bodyPr/>
        <a:lstStyle/>
        <a:p>
          <a:endParaRPr lang="en-US"/>
        </a:p>
      </dgm:t>
    </dgm:pt>
    <dgm:pt modelId="{8380DA4E-FC7C-479C-907D-A212186CDA2E}" type="sibTrans" cxnId="{23422650-A4E0-46D4-A0FA-D4CDCCE9B741}">
      <dgm:prSet/>
      <dgm:spPr/>
      <dgm:t>
        <a:bodyPr/>
        <a:lstStyle/>
        <a:p>
          <a:endParaRPr lang="en-US"/>
        </a:p>
      </dgm:t>
    </dgm:pt>
    <dgm:pt modelId="{BE15FB9E-4BCC-440B-8B93-2EA055B71794}" type="pres">
      <dgm:prSet presAssocID="{CC0E9B21-9346-4C02-BAB1-4E2AA065E75D}" presName="diagram" presStyleCnt="0">
        <dgm:presLayoutVars>
          <dgm:dir/>
          <dgm:resizeHandles val="exact"/>
        </dgm:presLayoutVars>
      </dgm:prSet>
      <dgm:spPr/>
      <dgm:t>
        <a:bodyPr/>
        <a:lstStyle/>
        <a:p>
          <a:endParaRPr lang="nb-NO"/>
        </a:p>
      </dgm:t>
    </dgm:pt>
    <dgm:pt modelId="{EC75E37B-09B9-4D7E-B6F6-917AC6CD89D8}" type="pres">
      <dgm:prSet presAssocID="{75F2E7EA-D8DC-4CD0-A14D-E66688782BE2}" presName="node" presStyleLbl="node1" presStyleIdx="0" presStyleCnt="7">
        <dgm:presLayoutVars>
          <dgm:bulletEnabled val="1"/>
        </dgm:presLayoutVars>
      </dgm:prSet>
      <dgm:spPr/>
      <dgm:t>
        <a:bodyPr/>
        <a:lstStyle/>
        <a:p>
          <a:endParaRPr lang="nb-NO"/>
        </a:p>
      </dgm:t>
    </dgm:pt>
    <dgm:pt modelId="{591971A4-7FF9-431B-B087-53192300BB15}" type="pres">
      <dgm:prSet presAssocID="{B8ACD856-4A32-4706-A1D7-5EB236F583FC}" presName="sibTrans" presStyleCnt="0"/>
      <dgm:spPr/>
    </dgm:pt>
    <dgm:pt modelId="{64EA26A4-4184-4D8B-BD31-ABEDB77AAC18}" type="pres">
      <dgm:prSet presAssocID="{A048004D-602F-419B-A01E-0117F776F453}" presName="node" presStyleLbl="node1" presStyleIdx="1" presStyleCnt="7">
        <dgm:presLayoutVars>
          <dgm:bulletEnabled val="1"/>
        </dgm:presLayoutVars>
      </dgm:prSet>
      <dgm:spPr/>
      <dgm:t>
        <a:bodyPr/>
        <a:lstStyle/>
        <a:p>
          <a:endParaRPr lang="nb-NO"/>
        </a:p>
      </dgm:t>
    </dgm:pt>
    <dgm:pt modelId="{0E8DC2D9-B6BB-48C7-ACE0-E66BF5E9FDE0}" type="pres">
      <dgm:prSet presAssocID="{4A9BC850-84EB-4F8A-A04B-032902B664FB}" presName="sibTrans" presStyleCnt="0"/>
      <dgm:spPr/>
    </dgm:pt>
    <dgm:pt modelId="{B3CF8CFF-E549-4178-9822-9BB19EC39879}" type="pres">
      <dgm:prSet presAssocID="{422107A9-0829-4BDA-A042-48FA7ABAE4ED}" presName="node" presStyleLbl="node1" presStyleIdx="2" presStyleCnt="7">
        <dgm:presLayoutVars>
          <dgm:bulletEnabled val="1"/>
        </dgm:presLayoutVars>
      </dgm:prSet>
      <dgm:spPr/>
      <dgm:t>
        <a:bodyPr/>
        <a:lstStyle/>
        <a:p>
          <a:endParaRPr lang="nb-NO"/>
        </a:p>
      </dgm:t>
    </dgm:pt>
    <dgm:pt modelId="{A4941E1C-5BCC-4BAD-ACBF-202A5D7380A0}" type="pres">
      <dgm:prSet presAssocID="{F1429938-D8FB-4503-AFE2-D9E6628796A8}" presName="sibTrans" presStyleCnt="0"/>
      <dgm:spPr/>
    </dgm:pt>
    <dgm:pt modelId="{66C3F7AC-D1F6-43D7-934C-24E2F3B65D86}" type="pres">
      <dgm:prSet presAssocID="{E2E8C6A7-2687-48CB-A074-B28328E17EC5}" presName="node" presStyleLbl="node1" presStyleIdx="3" presStyleCnt="7">
        <dgm:presLayoutVars>
          <dgm:bulletEnabled val="1"/>
        </dgm:presLayoutVars>
      </dgm:prSet>
      <dgm:spPr/>
      <dgm:t>
        <a:bodyPr/>
        <a:lstStyle/>
        <a:p>
          <a:endParaRPr lang="nb-NO"/>
        </a:p>
      </dgm:t>
    </dgm:pt>
    <dgm:pt modelId="{FA644BEA-EE85-416C-8183-74FDA964F586}" type="pres">
      <dgm:prSet presAssocID="{A4921875-1097-465D-BE56-03B6D7826900}" presName="sibTrans" presStyleCnt="0"/>
      <dgm:spPr/>
    </dgm:pt>
    <dgm:pt modelId="{F31FEDB4-5F5E-425C-AF22-728E7FD1CB33}" type="pres">
      <dgm:prSet presAssocID="{D5CA48B8-569E-4689-ABE8-44606A2DBAFC}" presName="node" presStyleLbl="node1" presStyleIdx="4" presStyleCnt="7">
        <dgm:presLayoutVars>
          <dgm:bulletEnabled val="1"/>
        </dgm:presLayoutVars>
      </dgm:prSet>
      <dgm:spPr/>
      <dgm:t>
        <a:bodyPr/>
        <a:lstStyle/>
        <a:p>
          <a:endParaRPr lang="nb-NO"/>
        </a:p>
      </dgm:t>
    </dgm:pt>
    <dgm:pt modelId="{E1A4D226-1E8D-46F4-8775-95B160DCF6DA}" type="pres">
      <dgm:prSet presAssocID="{3DDC52BC-FAF0-410A-A296-36D1E4D3212E}" presName="sibTrans" presStyleCnt="0"/>
      <dgm:spPr/>
    </dgm:pt>
    <dgm:pt modelId="{86185F90-C0D6-4865-95D8-DC424AF1AF89}" type="pres">
      <dgm:prSet presAssocID="{B609FEF1-36B5-43F7-B174-170710928DC7}" presName="node" presStyleLbl="node1" presStyleIdx="5" presStyleCnt="7">
        <dgm:presLayoutVars>
          <dgm:bulletEnabled val="1"/>
        </dgm:presLayoutVars>
      </dgm:prSet>
      <dgm:spPr/>
      <dgm:t>
        <a:bodyPr/>
        <a:lstStyle/>
        <a:p>
          <a:endParaRPr lang="nb-NO"/>
        </a:p>
      </dgm:t>
    </dgm:pt>
    <dgm:pt modelId="{19C27ABE-7133-4144-8E52-29F7765BC34D}" type="pres">
      <dgm:prSet presAssocID="{D2364DD6-1843-438F-88C9-EA701A64D89D}" presName="sibTrans" presStyleCnt="0"/>
      <dgm:spPr/>
    </dgm:pt>
    <dgm:pt modelId="{515CAA94-B0AA-46BB-8F0C-F8C0BA2FDD13}" type="pres">
      <dgm:prSet presAssocID="{A8367B95-7CFB-4157-9978-7232FF781AB8}" presName="node" presStyleLbl="node1" presStyleIdx="6" presStyleCnt="7">
        <dgm:presLayoutVars>
          <dgm:bulletEnabled val="1"/>
        </dgm:presLayoutVars>
      </dgm:prSet>
      <dgm:spPr/>
      <dgm:t>
        <a:bodyPr/>
        <a:lstStyle/>
        <a:p>
          <a:endParaRPr lang="nb-NO"/>
        </a:p>
      </dgm:t>
    </dgm:pt>
  </dgm:ptLst>
  <dgm:cxnLst>
    <dgm:cxn modelId="{6B56DBB0-0251-4566-8C8C-EAAE4AE21259}" type="presOf" srcId="{D5CA48B8-569E-4689-ABE8-44606A2DBAFC}" destId="{F31FEDB4-5F5E-425C-AF22-728E7FD1CB33}" srcOrd="0" destOrd="0" presId="urn:microsoft.com/office/officeart/2005/8/layout/default"/>
    <dgm:cxn modelId="{880E5F15-32C7-4BB0-B0DD-1C28FC6E108A}" type="presOf" srcId="{75F2E7EA-D8DC-4CD0-A14D-E66688782BE2}" destId="{EC75E37B-09B9-4D7E-B6F6-917AC6CD89D8}" srcOrd="0" destOrd="0" presId="urn:microsoft.com/office/officeart/2005/8/layout/default"/>
    <dgm:cxn modelId="{DED7660C-34B5-4644-9DEC-FFCD4CE8A011}" srcId="{CC0E9B21-9346-4C02-BAB1-4E2AA065E75D}" destId="{B609FEF1-36B5-43F7-B174-170710928DC7}" srcOrd="5" destOrd="0" parTransId="{12008E74-EA6E-4168-9997-CBF1A2313A2C}" sibTransId="{D2364DD6-1843-438F-88C9-EA701A64D89D}"/>
    <dgm:cxn modelId="{607F1185-CFED-4E74-8D36-A2CF6854187A}" type="presOf" srcId="{B609FEF1-36B5-43F7-B174-170710928DC7}" destId="{86185F90-C0D6-4865-95D8-DC424AF1AF89}" srcOrd="0" destOrd="0" presId="urn:microsoft.com/office/officeart/2005/8/layout/default"/>
    <dgm:cxn modelId="{7840317E-9AFA-4C92-8306-D4494A7A3A91}" srcId="{CC0E9B21-9346-4C02-BAB1-4E2AA065E75D}" destId="{E2E8C6A7-2687-48CB-A074-B28328E17EC5}" srcOrd="3" destOrd="0" parTransId="{D2BA5C11-6F87-433E-98EA-100C9F1F67CC}" sibTransId="{A4921875-1097-465D-BE56-03B6D7826900}"/>
    <dgm:cxn modelId="{6E0BEA1D-23D4-467F-9A27-1CD0D0F404A6}" srcId="{CC0E9B21-9346-4C02-BAB1-4E2AA065E75D}" destId="{75F2E7EA-D8DC-4CD0-A14D-E66688782BE2}" srcOrd="0" destOrd="0" parTransId="{8F9619E6-727F-42F2-BA1F-C836E56A8DBC}" sibTransId="{B8ACD856-4A32-4706-A1D7-5EB236F583FC}"/>
    <dgm:cxn modelId="{E9C5DA6D-8EC5-41F6-A2E8-3DEF44514ABF}" type="presOf" srcId="{A048004D-602F-419B-A01E-0117F776F453}" destId="{64EA26A4-4184-4D8B-BD31-ABEDB77AAC18}" srcOrd="0" destOrd="0" presId="urn:microsoft.com/office/officeart/2005/8/layout/default"/>
    <dgm:cxn modelId="{7D0AAFD8-7D7C-419D-BBA3-2A3DEDCFD593}" srcId="{CC0E9B21-9346-4C02-BAB1-4E2AA065E75D}" destId="{422107A9-0829-4BDA-A042-48FA7ABAE4ED}" srcOrd="2" destOrd="0" parTransId="{322FDEDF-49D9-428B-8811-8CE30ECEE4D7}" sibTransId="{F1429938-D8FB-4503-AFE2-D9E6628796A8}"/>
    <dgm:cxn modelId="{EF6051A6-4AC5-478F-8C07-4005CB5FF6C4}" srcId="{CC0E9B21-9346-4C02-BAB1-4E2AA065E75D}" destId="{A048004D-602F-419B-A01E-0117F776F453}" srcOrd="1" destOrd="0" parTransId="{7C7AAD59-FDE1-46CE-93E7-6EFF571DC9FF}" sibTransId="{4A9BC850-84EB-4F8A-A04B-032902B664FB}"/>
    <dgm:cxn modelId="{33D3016B-6483-4344-80A0-2A3B2F6E1A32}" type="presOf" srcId="{CC0E9B21-9346-4C02-BAB1-4E2AA065E75D}" destId="{BE15FB9E-4BCC-440B-8B93-2EA055B71794}" srcOrd="0" destOrd="0" presId="urn:microsoft.com/office/officeart/2005/8/layout/default"/>
    <dgm:cxn modelId="{A66C74A6-3760-4143-BD09-24216EF166EB}" type="presOf" srcId="{422107A9-0829-4BDA-A042-48FA7ABAE4ED}" destId="{B3CF8CFF-E549-4178-9822-9BB19EC39879}" srcOrd="0" destOrd="0" presId="urn:microsoft.com/office/officeart/2005/8/layout/default"/>
    <dgm:cxn modelId="{23422650-A4E0-46D4-A0FA-D4CDCCE9B741}" srcId="{CC0E9B21-9346-4C02-BAB1-4E2AA065E75D}" destId="{A8367B95-7CFB-4157-9978-7232FF781AB8}" srcOrd="6" destOrd="0" parTransId="{E6C74C91-849A-451D-9BB1-5CC7DC9EE0E7}" sibTransId="{8380DA4E-FC7C-479C-907D-A212186CDA2E}"/>
    <dgm:cxn modelId="{F275083B-8515-4580-963A-2A24958B8A9E}" srcId="{CC0E9B21-9346-4C02-BAB1-4E2AA065E75D}" destId="{D5CA48B8-569E-4689-ABE8-44606A2DBAFC}" srcOrd="4" destOrd="0" parTransId="{B37753E1-47C3-426B-880D-593F217AE1B0}" sibTransId="{3DDC52BC-FAF0-410A-A296-36D1E4D3212E}"/>
    <dgm:cxn modelId="{26519B45-4E4D-416F-BD26-01D2DF2EFF1B}" type="presOf" srcId="{E2E8C6A7-2687-48CB-A074-B28328E17EC5}" destId="{66C3F7AC-D1F6-43D7-934C-24E2F3B65D86}" srcOrd="0" destOrd="0" presId="urn:microsoft.com/office/officeart/2005/8/layout/default"/>
    <dgm:cxn modelId="{0DE85EDC-F5E7-4E39-8A55-92767637FA2E}" type="presOf" srcId="{A8367B95-7CFB-4157-9978-7232FF781AB8}" destId="{515CAA94-B0AA-46BB-8F0C-F8C0BA2FDD13}" srcOrd="0" destOrd="0" presId="urn:microsoft.com/office/officeart/2005/8/layout/default"/>
    <dgm:cxn modelId="{1D596A82-B152-4CD0-9C8E-7ACAA47F266B}" type="presParOf" srcId="{BE15FB9E-4BCC-440B-8B93-2EA055B71794}" destId="{EC75E37B-09B9-4D7E-B6F6-917AC6CD89D8}" srcOrd="0" destOrd="0" presId="urn:microsoft.com/office/officeart/2005/8/layout/default"/>
    <dgm:cxn modelId="{23075769-D9B0-4216-BDDD-FEF9509C27D4}" type="presParOf" srcId="{BE15FB9E-4BCC-440B-8B93-2EA055B71794}" destId="{591971A4-7FF9-431B-B087-53192300BB15}" srcOrd="1" destOrd="0" presId="urn:microsoft.com/office/officeart/2005/8/layout/default"/>
    <dgm:cxn modelId="{0366C018-1B91-4B74-9A1A-15D0A3672FFB}" type="presParOf" srcId="{BE15FB9E-4BCC-440B-8B93-2EA055B71794}" destId="{64EA26A4-4184-4D8B-BD31-ABEDB77AAC18}" srcOrd="2" destOrd="0" presId="urn:microsoft.com/office/officeart/2005/8/layout/default"/>
    <dgm:cxn modelId="{D83F949B-6F61-4256-8869-DE9A133FD6CD}" type="presParOf" srcId="{BE15FB9E-4BCC-440B-8B93-2EA055B71794}" destId="{0E8DC2D9-B6BB-48C7-ACE0-E66BF5E9FDE0}" srcOrd="3" destOrd="0" presId="urn:microsoft.com/office/officeart/2005/8/layout/default"/>
    <dgm:cxn modelId="{DC0401DA-354A-468A-AEC7-C4CE1C6572C2}" type="presParOf" srcId="{BE15FB9E-4BCC-440B-8B93-2EA055B71794}" destId="{B3CF8CFF-E549-4178-9822-9BB19EC39879}" srcOrd="4" destOrd="0" presId="urn:microsoft.com/office/officeart/2005/8/layout/default"/>
    <dgm:cxn modelId="{6D47A427-B07B-4063-9866-B4E531207301}" type="presParOf" srcId="{BE15FB9E-4BCC-440B-8B93-2EA055B71794}" destId="{A4941E1C-5BCC-4BAD-ACBF-202A5D7380A0}" srcOrd="5" destOrd="0" presId="urn:microsoft.com/office/officeart/2005/8/layout/default"/>
    <dgm:cxn modelId="{1498E0C4-27AF-476F-BA72-A9FF833512E1}" type="presParOf" srcId="{BE15FB9E-4BCC-440B-8B93-2EA055B71794}" destId="{66C3F7AC-D1F6-43D7-934C-24E2F3B65D86}" srcOrd="6" destOrd="0" presId="urn:microsoft.com/office/officeart/2005/8/layout/default"/>
    <dgm:cxn modelId="{907BB91C-57D5-47FB-AD77-90D9CEC2F6F9}" type="presParOf" srcId="{BE15FB9E-4BCC-440B-8B93-2EA055B71794}" destId="{FA644BEA-EE85-416C-8183-74FDA964F586}" srcOrd="7" destOrd="0" presId="urn:microsoft.com/office/officeart/2005/8/layout/default"/>
    <dgm:cxn modelId="{7EEC7BA6-E5D5-43C3-8F41-24B0BCA24619}" type="presParOf" srcId="{BE15FB9E-4BCC-440B-8B93-2EA055B71794}" destId="{F31FEDB4-5F5E-425C-AF22-728E7FD1CB33}" srcOrd="8" destOrd="0" presId="urn:microsoft.com/office/officeart/2005/8/layout/default"/>
    <dgm:cxn modelId="{EF4BF6D6-51C0-48DD-8AA6-45AE627C0EC7}" type="presParOf" srcId="{BE15FB9E-4BCC-440B-8B93-2EA055B71794}" destId="{E1A4D226-1E8D-46F4-8775-95B160DCF6DA}" srcOrd="9" destOrd="0" presId="urn:microsoft.com/office/officeart/2005/8/layout/default"/>
    <dgm:cxn modelId="{3C482264-E93F-4BA9-B348-968BC54A43D4}" type="presParOf" srcId="{BE15FB9E-4BCC-440B-8B93-2EA055B71794}" destId="{86185F90-C0D6-4865-95D8-DC424AF1AF89}" srcOrd="10" destOrd="0" presId="urn:microsoft.com/office/officeart/2005/8/layout/default"/>
    <dgm:cxn modelId="{EBB14E3E-A069-44AB-ABF0-7C063DD48337}" type="presParOf" srcId="{BE15FB9E-4BCC-440B-8B93-2EA055B71794}" destId="{19C27ABE-7133-4144-8E52-29F7765BC34D}" srcOrd="11" destOrd="0" presId="urn:microsoft.com/office/officeart/2005/8/layout/default"/>
    <dgm:cxn modelId="{C9CFE876-7D59-4ED7-983C-C373907AC1AE}" type="presParOf" srcId="{BE15FB9E-4BCC-440B-8B93-2EA055B71794}" destId="{515CAA94-B0AA-46BB-8F0C-F8C0BA2FDD13}"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C3D54D-A96F-423C-96CD-32652EDBBC5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E4D972A-38CB-495C-AD32-C30209CDDDFA}">
      <dgm:prSet/>
      <dgm:spPr/>
      <dgm:t>
        <a:bodyPr/>
        <a:lstStyle/>
        <a:p>
          <a:r>
            <a:rPr lang="nb-NO"/>
            <a:t>Betydningen av enerom</a:t>
          </a:r>
          <a:endParaRPr lang="en-US"/>
        </a:p>
      </dgm:t>
    </dgm:pt>
    <dgm:pt modelId="{60CB097D-F85E-4C84-AE8D-3115CFA70681}" type="parTrans" cxnId="{68EFC848-0066-47D4-88F4-04E1A1004AFD}">
      <dgm:prSet/>
      <dgm:spPr/>
      <dgm:t>
        <a:bodyPr/>
        <a:lstStyle/>
        <a:p>
          <a:endParaRPr lang="en-US"/>
        </a:p>
      </dgm:t>
    </dgm:pt>
    <dgm:pt modelId="{70317863-C05E-49C7-999E-1F44163FFAA3}" type="sibTrans" cxnId="{68EFC848-0066-47D4-88F4-04E1A1004AFD}">
      <dgm:prSet/>
      <dgm:spPr/>
      <dgm:t>
        <a:bodyPr/>
        <a:lstStyle/>
        <a:p>
          <a:endParaRPr lang="en-US"/>
        </a:p>
      </dgm:t>
    </dgm:pt>
    <dgm:pt modelId="{4CF65B55-8DC1-44E8-9962-2E2E2A529961}">
      <dgm:prSet/>
      <dgm:spPr/>
      <dgm:t>
        <a:bodyPr/>
        <a:lstStyle/>
        <a:p>
          <a:r>
            <a:rPr lang="nb-NO"/>
            <a:t>Overgangen mellom eget hjem og sykehjem</a:t>
          </a:r>
          <a:endParaRPr lang="en-US"/>
        </a:p>
      </dgm:t>
    </dgm:pt>
    <dgm:pt modelId="{39FAAD09-3636-4288-82F4-8DADAEF24A19}" type="parTrans" cxnId="{17130200-0BE3-4EC9-84B1-7D0788921154}">
      <dgm:prSet/>
      <dgm:spPr/>
      <dgm:t>
        <a:bodyPr/>
        <a:lstStyle/>
        <a:p>
          <a:endParaRPr lang="en-US"/>
        </a:p>
      </dgm:t>
    </dgm:pt>
    <dgm:pt modelId="{FC678F85-FCF1-43F7-8CC0-18122169C5A3}" type="sibTrans" cxnId="{17130200-0BE3-4EC9-84B1-7D0788921154}">
      <dgm:prSet/>
      <dgm:spPr/>
      <dgm:t>
        <a:bodyPr/>
        <a:lstStyle/>
        <a:p>
          <a:endParaRPr lang="en-US"/>
        </a:p>
      </dgm:t>
    </dgm:pt>
    <dgm:pt modelId="{2AC86BBE-BFAC-4FC3-9689-040D3E5D9F15}">
      <dgm:prSet/>
      <dgm:spPr/>
      <dgm:t>
        <a:bodyPr/>
        <a:lstStyle/>
        <a:p>
          <a:r>
            <a:rPr lang="nb-NO"/>
            <a:t>Forholdet til medbeboere</a:t>
          </a:r>
          <a:endParaRPr lang="en-US"/>
        </a:p>
      </dgm:t>
    </dgm:pt>
    <dgm:pt modelId="{2FE93799-6C98-451A-886D-70712414D6C2}" type="parTrans" cxnId="{63C3F598-9095-42BB-8434-FDFC0B3404DC}">
      <dgm:prSet/>
      <dgm:spPr/>
      <dgm:t>
        <a:bodyPr/>
        <a:lstStyle/>
        <a:p>
          <a:endParaRPr lang="en-US"/>
        </a:p>
      </dgm:t>
    </dgm:pt>
    <dgm:pt modelId="{B0B8E47D-465D-46D3-A81D-D5E1A50191D9}" type="sibTrans" cxnId="{63C3F598-9095-42BB-8434-FDFC0B3404DC}">
      <dgm:prSet/>
      <dgm:spPr/>
      <dgm:t>
        <a:bodyPr/>
        <a:lstStyle/>
        <a:p>
          <a:endParaRPr lang="en-US"/>
        </a:p>
      </dgm:t>
    </dgm:pt>
    <dgm:pt modelId="{5F7188F2-1A98-48EA-AA3E-98A7C92B6B2A}">
      <dgm:prSet/>
      <dgm:spPr/>
      <dgm:t>
        <a:bodyPr/>
        <a:lstStyle/>
        <a:p>
          <a:r>
            <a:rPr lang="nb-NO"/>
            <a:t>Aktivitet eller mangel på</a:t>
          </a:r>
          <a:endParaRPr lang="en-US"/>
        </a:p>
      </dgm:t>
    </dgm:pt>
    <dgm:pt modelId="{A53D5A23-06BE-4CE5-852F-5A365B5BCA88}" type="parTrans" cxnId="{177913CB-4A9E-426A-9962-FC555055B542}">
      <dgm:prSet/>
      <dgm:spPr/>
      <dgm:t>
        <a:bodyPr/>
        <a:lstStyle/>
        <a:p>
          <a:endParaRPr lang="en-US"/>
        </a:p>
      </dgm:t>
    </dgm:pt>
    <dgm:pt modelId="{D237781B-813C-45C6-897E-C3E84EED5F30}" type="sibTrans" cxnId="{177913CB-4A9E-426A-9962-FC555055B542}">
      <dgm:prSet/>
      <dgm:spPr/>
      <dgm:t>
        <a:bodyPr/>
        <a:lstStyle/>
        <a:p>
          <a:endParaRPr lang="en-US"/>
        </a:p>
      </dgm:t>
    </dgm:pt>
    <dgm:pt modelId="{07A7121C-CBE6-41CC-A79B-1F2E53723346}">
      <dgm:prSet/>
      <dgm:spPr/>
      <dgm:t>
        <a:bodyPr/>
        <a:lstStyle/>
        <a:p>
          <a:r>
            <a:rPr lang="nb-NO"/>
            <a:t>Deltakelse i hverdagen på egne premisser</a:t>
          </a:r>
          <a:endParaRPr lang="en-US"/>
        </a:p>
      </dgm:t>
    </dgm:pt>
    <dgm:pt modelId="{423A290F-6288-4A51-82F4-CC950D4EC830}" type="parTrans" cxnId="{EDDDC5A6-C54C-4447-915B-05EC212D5D76}">
      <dgm:prSet/>
      <dgm:spPr/>
      <dgm:t>
        <a:bodyPr/>
        <a:lstStyle/>
        <a:p>
          <a:endParaRPr lang="en-US"/>
        </a:p>
      </dgm:t>
    </dgm:pt>
    <dgm:pt modelId="{679BB477-6009-4326-B25A-65512BB747D8}" type="sibTrans" cxnId="{EDDDC5A6-C54C-4447-915B-05EC212D5D76}">
      <dgm:prSet/>
      <dgm:spPr/>
      <dgm:t>
        <a:bodyPr/>
        <a:lstStyle/>
        <a:p>
          <a:endParaRPr lang="en-US"/>
        </a:p>
      </dgm:t>
    </dgm:pt>
    <dgm:pt modelId="{D3DC793A-AD6F-4DA9-9640-DA20DCB4D376}">
      <dgm:prSet/>
      <dgm:spPr/>
      <dgm:t>
        <a:bodyPr/>
        <a:lstStyle/>
        <a:p>
          <a:r>
            <a:rPr lang="nb-NO"/>
            <a:t>Samspillet mellom beboerne og personalet</a:t>
          </a:r>
          <a:endParaRPr lang="en-US"/>
        </a:p>
      </dgm:t>
    </dgm:pt>
    <dgm:pt modelId="{1714621E-7E70-4DA0-8482-02F2F42A6A34}" type="parTrans" cxnId="{24F80814-C6E4-4382-9A13-1B77BFF11847}">
      <dgm:prSet/>
      <dgm:spPr/>
      <dgm:t>
        <a:bodyPr/>
        <a:lstStyle/>
        <a:p>
          <a:endParaRPr lang="en-US"/>
        </a:p>
      </dgm:t>
    </dgm:pt>
    <dgm:pt modelId="{0EAD1744-D148-4442-8B41-95F738398856}" type="sibTrans" cxnId="{24F80814-C6E4-4382-9A13-1B77BFF11847}">
      <dgm:prSet/>
      <dgm:spPr/>
      <dgm:t>
        <a:bodyPr/>
        <a:lstStyle/>
        <a:p>
          <a:endParaRPr lang="en-US"/>
        </a:p>
      </dgm:t>
    </dgm:pt>
    <dgm:pt modelId="{5D6029CE-6F30-4D4C-8701-26B362F719E7}">
      <dgm:prSet/>
      <dgm:spPr/>
      <dgm:t>
        <a:bodyPr/>
        <a:lstStyle/>
        <a:p>
          <a:r>
            <a:rPr lang="nb-NO"/>
            <a:t>Misforhold mellom egne behov og støtte fra personalet</a:t>
          </a:r>
          <a:endParaRPr lang="en-US"/>
        </a:p>
      </dgm:t>
    </dgm:pt>
    <dgm:pt modelId="{F21A2D80-AD92-4FCE-B7C5-BD6E6D9E0E9D}" type="parTrans" cxnId="{EEBCF7C5-B06F-4B92-A290-FD76DFB7A245}">
      <dgm:prSet/>
      <dgm:spPr/>
      <dgm:t>
        <a:bodyPr/>
        <a:lstStyle/>
        <a:p>
          <a:endParaRPr lang="en-US"/>
        </a:p>
      </dgm:t>
    </dgm:pt>
    <dgm:pt modelId="{C2808F4E-77D6-431A-9C7D-51002B7A8602}" type="sibTrans" cxnId="{EEBCF7C5-B06F-4B92-A290-FD76DFB7A245}">
      <dgm:prSet/>
      <dgm:spPr/>
      <dgm:t>
        <a:bodyPr/>
        <a:lstStyle/>
        <a:p>
          <a:endParaRPr lang="en-US"/>
        </a:p>
      </dgm:t>
    </dgm:pt>
    <dgm:pt modelId="{9BED52AD-412B-403C-A2AA-6BAAF67319E1}" type="pres">
      <dgm:prSet presAssocID="{49C3D54D-A96F-423C-96CD-32652EDBBC5C}" presName="linear" presStyleCnt="0">
        <dgm:presLayoutVars>
          <dgm:animLvl val="lvl"/>
          <dgm:resizeHandles val="exact"/>
        </dgm:presLayoutVars>
      </dgm:prSet>
      <dgm:spPr/>
      <dgm:t>
        <a:bodyPr/>
        <a:lstStyle/>
        <a:p>
          <a:endParaRPr lang="nb-NO"/>
        </a:p>
      </dgm:t>
    </dgm:pt>
    <dgm:pt modelId="{D4ADB929-57E7-43A2-94A5-D6901B0E995B}" type="pres">
      <dgm:prSet presAssocID="{7E4D972A-38CB-495C-AD32-C30209CDDDFA}" presName="parentText" presStyleLbl="node1" presStyleIdx="0" presStyleCnt="7">
        <dgm:presLayoutVars>
          <dgm:chMax val="0"/>
          <dgm:bulletEnabled val="1"/>
        </dgm:presLayoutVars>
      </dgm:prSet>
      <dgm:spPr/>
      <dgm:t>
        <a:bodyPr/>
        <a:lstStyle/>
        <a:p>
          <a:endParaRPr lang="nb-NO"/>
        </a:p>
      </dgm:t>
    </dgm:pt>
    <dgm:pt modelId="{7CDB2624-28B9-4378-926A-D93BE3A31F05}" type="pres">
      <dgm:prSet presAssocID="{70317863-C05E-49C7-999E-1F44163FFAA3}" presName="spacer" presStyleCnt="0"/>
      <dgm:spPr/>
    </dgm:pt>
    <dgm:pt modelId="{6309423D-4BD4-46EB-84E1-93519947E4D7}" type="pres">
      <dgm:prSet presAssocID="{4CF65B55-8DC1-44E8-9962-2E2E2A529961}" presName="parentText" presStyleLbl="node1" presStyleIdx="1" presStyleCnt="7">
        <dgm:presLayoutVars>
          <dgm:chMax val="0"/>
          <dgm:bulletEnabled val="1"/>
        </dgm:presLayoutVars>
      </dgm:prSet>
      <dgm:spPr/>
      <dgm:t>
        <a:bodyPr/>
        <a:lstStyle/>
        <a:p>
          <a:endParaRPr lang="nb-NO"/>
        </a:p>
      </dgm:t>
    </dgm:pt>
    <dgm:pt modelId="{F387C2E0-42B1-4A05-B480-1BEEDDB04D9B}" type="pres">
      <dgm:prSet presAssocID="{FC678F85-FCF1-43F7-8CC0-18122169C5A3}" presName="spacer" presStyleCnt="0"/>
      <dgm:spPr/>
    </dgm:pt>
    <dgm:pt modelId="{378A7609-C624-4CDE-97CC-09C1662737B8}" type="pres">
      <dgm:prSet presAssocID="{2AC86BBE-BFAC-4FC3-9689-040D3E5D9F15}" presName="parentText" presStyleLbl="node1" presStyleIdx="2" presStyleCnt="7">
        <dgm:presLayoutVars>
          <dgm:chMax val="0"/>
          <dgm:bulletEnabled val="1"/>
        </dgm:presLayoutVars>
      </dgm:prSet>
      <dgm:spPr/>
      <dgm:t>
        <a:bodyPr/>
        <a:lstStyle/>
        <a:p>
          <a:endParaRPr lang="nb-NO"/>
        </a:p>
      </dgm:t>
    </dgm:pt>
    <dgm:pt modelId="{4B4D6F58-FE76-4CB7-85DF-A795D7DE5F82}" type="pres">
      <dgm:prSet presAssocID="{B0B8E47D-465D-46D3-A81D-D5E1A50191D9}" presName="spacer" presStyleCnt="0"/>
      <dgm:spPr/>
    </dgm:pt>
    <dgm:pt modelId="{11744065-28E9-4864-814C-267F1E647ECD}" type="pres">
      <dgm:prSet presAssocID="{5F7188F2-1A98-48EA-AA3E-98A7C92B6B2A}" presName="parentText" presStyleLbl="node1" presStyleIdx="3" presStyleCnt="7">
        <dgm:presLayoutVars>
          <dgm:chMax val="0"/>
          <dgm:bulletEnabled val="1"/>
        </dgm:presLayoutVars>
      </dgm:prSet>
      <dgm:spPr/>
      <dgm:t>
        <a:bodyPr/>
        <a:lstStyle/>
        <a:p>
          <a:endParaRPr lang="nb-NO"/>
        </a:p>
      </dgm:t>
    </dgm:pt>
    <dgm:pt modelId="{1DFF29C0-49A4-4849-823B-1540E208F1DE}" type="pres">
      <dgm:prSet presAssocID="{D237781B-813C-45C6-897E-C3E84EED5F30}" presName="spacer" presStyleCnt="0"/>
      <dgm:spPr/>
    </dgm:pt>
    <dgm:pt modelId="{3903748B-DC0E-41DE-B8C4-0E12DF7B2384}" type="pres">
      <dgm:prSet presAssocID="{07A7121C-CBE6-41CC-A79B-1F2E53723346}" presName="parentText" presStyleLbl="node1" presStyleIdx="4" presStyleCnt="7">
        <dgm:presLayoutVars>
          <dgm:chMax val="0"/>
          <dgm:bulletEnabled val="1"/>
        </dgm:presLayoutVars>
      </dgm:prSet>
      <dgm:spPr/>
      <dgm:t>
        <a:bodyPr/>
        <a:lstStyle/>
        <a:p>
          <a:endParaRPr lang="nb-NO"/>
        </a:p>
      </dgm:t>
    </dgm:pt>
    <dgm:pt modelId="{704BA82B-816B-4E5F-B93C-B7C46DD02240}" type="pres">
      <dgm:prSet presAssocID="{679BB477-6009-4326-B25A-65512BB747D8}" presName="spacer" presStyleCnt="0"/>
      <dgm:spPr/>
    </dgm:pt>
    <dgm:pt modelId="{24C04DB4-25E8-412E-9C8C-9FB5224E30AA}" type="pres">
      <dgm:prSet presAssocID="{D3DC793A-AD6F-4DA9-9640-DA20DCB4D376}" presName="parentText" presStyleLbl="node1" presStyleIdx="5" presStyleCnt="7">
        <dgm:presLayoutVars>
          <dgm:chMax val="0"/>
          <dgm:bulletEnabled val="1"/>
        </dgm:presLayoutVars>
      </dgm:prSet>
      <dgm:spPr/>
      <dgm:t>
        <a:bodyPr/>
        <a:lstStyle/>
        <a:p>
          <a:endParaRPr lang="nb-NO"/>
        </a:p>
      </dgm:t>
    </dgm:pt>
    <dgm:pt modelId="{55F321B6-6264-4233-93ED-9FC732EF6BBE}" type="pres">
      <dgm:prSet presAssocID="{0EAD1744-D148-4442-8B41-95F738398856}" presName="spacer" presStyleCnt="0"/>
      <dgm:spPr/>
    </dgm:pt>
    <dgm:pt modelId="{F90608EF-479E-4E38-9672-97D2906AEAAF}" type="pres">
      <dgm:prSet presAssocID="{5D6029CE-6F30-4D4C-8701-26B362F719E7}" presName="parentText" presStyleLbl="node1" presStyleIdx="6" presStyleCnt="7">
        <dgm:presLayoutVars>
          <dgm:chMax val="0"/>
          <dgm:bulletEnabled val="1"/>
        </dgm:presLayoutVars>
      </dgm:prSet>
      <dgm:spPr/>
      <dgm:t>
        <a:bodyPr/>
        <a:lstStyle/>
        <a:p>
          <a:endParaRPr lang="nb-NO"/>
        </a:p>
      </dgm:t>
    </dgm:pt>
  </dgm:ptLst>
  <dgm:cxnLst>
    <dgm:cxn modelId="{3F008802-3AA1-4216-9B8E-C894C0BC04A0}" type="presOf" srcId="{4CF65B55-8DC1-44E8-9962-2E2E2A529961}" destId="{6309423D-4BD4-46EB-84E1-93519947E4D7}" srcOrd="0" destOrd="0" presId="urn:microsoft.com/office/officeart/2005/8/layout/vList2"/>
    <dgm:cxn modelId="{91286EBD-CEC5-4C2D-A8E2-21C2693711E3}" type="presOf" srcId="{2AC86BBE-BFAC-4FC3-9689-040D3E5D9F15}" destId="{378A7609-C624-4CDE-97CC-09C1662737B8}" srcOrd="0" destOrd="0" presId="urn:microsoft.com/office/officeart/2005/8/layout/vList2"/>
    <dgm:cxn modelId="{5108A760-8C26-4040-9974-2CC0DF791608}" type="presOf" srcId="{49C3D54D-A96F-423C-96CD-32652EDBBC5C}" destId="{9BED52AD-412B-403C-A2AA-6BAAF67319E1}" srcOrd="0" destOrd="0" presId="urn:microsoft.com/office/officeart/2005/8/layout/vList2"/>
    <dgm:cxn modelId="{EDDDC5A6-C54C-4447-915B-05EC212D5D76}" srcId="{49C3D54D-A96F-423C-96CD-32652EDBBC5C}" destId="{07A7121C-CBE6-41CC-A79B-1F2E53723346}" srcOrd="4" destOrd="0" parTransId="{423A290F-6288-4A51-82F4-CC950D4EC830}" sibTransId="{679BB477-6009-4326-B25A-65512BB747D8}"/>
    <dgm:cxn modelId="{68EFC848-0066-47D4-88F4-04E1A1004AFD}" srcId="{49C3D54D-A96F-423C-96CD-32652EDBBC5C}" destId="{7E4D972A-38CB-495C-AD32-C30209CDDDFA}" srcOrd="0" destOrd="0" parTransId="{60CB097D-F85E-4C84-AE8D-3115CFA70681}" sibTransId="{70317863-C05E-49C7-999E-1F44163FFAA3}"/>
    <dgm:cxn modelId="{EEBCF7C5-B06F-4B92-A290-FD76DFB7A245}" srcId="{49C3D54D-A96F-423C-96CD-32652EDBBC5C}" destId="{5D6029CE-6F30-4D4C-8701-26B362F719E7}" srcOrd="6" destOrd="0" parTransId="{F21A2D80-AD92-4FCE-B7C5-BD6E6D9E0E9D}" sibTransId="{C2808F4E-77D6-431A-9C7D-51002B7A8602}"/>
    <dgm:cxn modelId="{17130200-0BE3-4EC9-84B1-7D0788921154}" srcId="{49C3D54D-A96F-423C-96CD-32652EDBBC5C}" destId="{4CF65B55-8DC1-44E8-9962-2E2E2A529961}" srcOrd="1" destOrd="0" parTransId="{39FAAD09-3636-4288-82F4-8DADAEF24A19}" sibTransId="{FC678F85-FCF1-43F7-8CC0-18122169C5A3}"/>
    <dgm:cxn modelId="{24F80814-C6E4-4382-9A13-1B77BFF11847}" srcId="{49C3D54D-A96F-423C-96CD-32652EDBBC5C}" destId="{D3DC793A-AD6F-4DA9-9640-DA20DCB4D376}" srcOrd="5" destOrd="0" parTransId="{1714621E-7E70-4DA0-8482-02F2F42A6A34}" sibTransId="{0EAD1744-D148-4442-8B41-95F738398856}"/>
    <dgm:cxn modelId="{6F9E0B05-2196-44D2-932B-C03A3FDA452A}" type="presOf" srcId="{5F7188F2-1A98-48EA-AA3E-98A7C92B6B2A}" destId="{11744065-28E9-4864-814C-267F1E647ECD}" srcOrd="0" destOrd="0" presId="urn:microsoft.com/office/officeart/2005/8/layout/vList2"/>
    <dgm:cxn modelId="{965BDB39-5318-413C-A5DF-8E74F0AF3ABA}" type="presOf" srcId="{D3DC793A-AD6F-4DA9-9640-DA20DCB4D376}" destId="{24C04DB4-25E8-412E-9C8C-9FB5224E30AA}" srcOrd="0" destOrd="0" presId="urn:microsoft.com/office/officeart/2005/8/layout/vList2"/>
    <dgm:cxn modelId="{F6A527D5-7483-41D7-8FB6-8A0E7A78421F}" type="presOf" srcId="{5D6029CE-6F30-4D4C-8701-26B362F719E7}" destId="{F90608EF-479E-4E38-9672-97D2906AEAAF}" srcOrd="0" destOrd="0" presId="urn:microsoft.com/office/officeart/2005/8/layout/vList2"/>
    <dgm:cxn modelId="{5B3B188F-E64F-4719-92DE-45D19EF9B7EF}" type="presOf" srcId="{7E4D972A-38CB-495C-AD32-C30209CDDDFA}" destId="{D4ADB929-57E7-43A2-94A5-D6901B0E995B}" srcOrd="0" destOrd="0" presId="urn:microsoft.com/office/officeart/2005/8/layout/vList2"/>
    <dgm:cxn modelId="{177913CB-4A9E-426A-9962-FC555055B542}" srcId="{49C3D54D-A96F-423C-96CD-32652EDBBC5C}" destId="{5F7188F2-1A98-48EA-AA3E-98A7C92B6B2A}" srcOrd="3" destOrd="0" parTransId="{A53D5A23-06BE-4CE5-852F-5A365B5BCA88}" sibTransId="{D237781B-813C-45C6-897E-C3E84EED5F30}"/>
    <dgm:cxn modelId="{C48397DD-43C8-4993-917A-9C0E750BFF80}" type="presOf" srcId="{07A7121C-CBE6-41CC-A79B-1F2E53723346}" destId="{3903748B-DC0E-41DE-B8C4-0E12DF7B2384}" srcOrd="0" destOrd="0" presId="urn:microsoft.com/office/officeart/2005/8/layout/vList2"/>
    <dgm:cxn modelId="{63C3F598-9095-42BB-8434-FDFC0B3404DC}" srcId="{49C3D54D-A96F-423C-96CD-32652EDBBC5C}" destId="{2AC86BBE-BFAC-4FC3-9689-040D3E5D9F15}" srcOrd="2" destOrd="0" parTransId="{2FE93799-6C98-451A-886D-70712414D6C2}" sibTransId="{B0B8E47D-465D-46D3-A81D-D5E1A50191D9}"/>
    <dgm:cxn modelId="{2246F586-E4F2-41F6-936D-F39F15DC6C75}" type="presParOf" srcId="{9BED52AD-412B-403C-A2AA-6BAAF67319E1}" destId="{D4ADB929-57E7-43A2-94A5-D6901B0E995B}" srcOrd="0" destOrd="0" presId="urn:microsoft.com/office/officeart/2005/8/layout/vList2"/>
    <dgm:cxn modelId="{0938DAC9-0D7E-47E0-BAAE-70C58B718526}" type="presParOf" srcId="{9BED52AD-412B-403C-A2AA-6BAAF67319E1}" destId="{7CDB2624-28B9-4378-926A-D93BE3A31F05}" srcOrd="1" destOrd="0" presId="urn:microsoft.com/office/officeart/2005/8/layout/vList2"/>
    <dgm:cxn modelId="{07455733-4808-4034-9FC3-67C0420649FC}" type="presParOf" srcId="{9BED52AD-412B-403C-A2AA-6BAAF67319E1}" destId="{6309423D-4BD4-46EB-84E1-93519947E4D7}" srcOrd="2" destOrd="0" presId="urn:microsoft.com/office/officeart/2005/8/layout/vList2"/>
    <dgm:cxn modelId="{0AB2E673-C0AD-40DC-B660-51A47396E9A6}" type="presParOf" srcId="{9BED52AD-412B-403C-A2AA-6BAAF67319E1}" destId="{F387C2E0-42B1-4A05-B480-1BEEDDB04D9B}" srcOrd="3" destOrd="0" presId="urn:microsoft.com/office/officeart/2005/8/layout/vList2"/>
    <dgm:cxn modelId="{C5CD6D5F-0F92-42BD-A447-1442778EC8E2}" type="presParOf" srcId="{9BED52AD-412B-403C-A2AA-6BAAF67319E1}" destId="{378A7609-C624-4CDE-97CC-09C1662737B8}" srcOrd="4" destOrd="0" presId="urn:microsoft.com/office/officeart/2005/8/layout/vList2"/>
    <dgm:cxn modelId="{5C7180B6-8BC1-409E-A3F6-17D54D090DDE}" type="presParOf" srcId="{9BED52AD-412B-403C-A2AA-6BAAF67319E1}" destId="{4B4D6F58-FE76-4CB7-85DF-A795D7DE5F82}" srcOrd="5" destOrd="0" presId="urn:microsoft.com/office/officeart/2005/8/layout/vList2"/>
    <dgm:cxn modelId="{DFF96A98-2FFB-421A-BB79-7D0BBA6035AD}" type="presParOf" srcId="{9BED52AD-412B-403C-A2AA-6BAAF67319E1}" destId="{11744065-28E9-4864-814C-267F1E647ECD}" srcOrd="6" destOrd="0" presId="urn:microsoft.com/office/officeart/2005/8/layout/vList2"/>
    <dgm:cxn modelId="{7D8B5307-DF66-412E-9B16-5D7A9F2DA4D2}" type="presParOf" srcId="{9BED52AD-412B-403C-A2AA-6BAAF67319E1}" destId="{1DFF29C0-49A4-4849-823B-1540E208F1DE}" srcOrd="7" destOrd="0" presId="urn:microsoft.com/office/officeart/2005/8/layout/vList2"/>
    <dgm:cxn modelId="{832D5E79-6304-4287-BFBD-EE5D3980BAB7}" type="presParOf" srcId="{9BED52AD-412B-403C-A2AA-6BAAF67319E1}" destId="{3903748B-DC0E-41DE-B8C4-0E12DF7B2384}" srcOrd="8" destOrd="0" presId="urn:microsoft.com/office/officeart/2005/8/layout/vList2"/>
    <dgm:cxn modelId="{3B32E684-AF9B-4FD1-B186-5AB4A19F0D65}" type="presParOf" srcId="{9BED52AD-412B-403C-A2AA-6BAAF67319E1}" destId="{704BA82B-816B-4E5F-B93C-B7C46DD02240}" srcOrd="9" destOrd="0" presId="urn:microsoft.com/office/officeart/2005/8/layout/vList2"/>
    <dgm:cxn modelId="{4570EC5F-2F0F-484E-B0E5-8AF9FB86EBD8}" type="presParOf" srcId="{9BED52AD-412B-403C-A2AA-6BAAF67319E1}" destId="{24C04DB4-25E8-412E-9C8C-9FB5224E30AA}" srcOrd="10" destOrd="0" presId="urn:microsoft.com/office/officeart/2005/8/layout/vList2"/>
    <dgm:cxn modelId="{EA731500-40A7-4A45-8954-0FB316533382}" type="presParOf" srcId="{9BED52AD-412B-403C-A2AA-6BAAF67319E1}" destId="{55F321B6-6264-4233-93ED-9FC732EF6BBE}" srcOrd="11" destOrd="0" presId="urn:microsoft.com/office/officeart/2005/8/layout/vList2"/>
    <dgm:cxn modelId="{43A5E22B-C6F3-49DF-B0A4-FE8323D86FF4}" type="presParOf" srcId="{9BED52AD-412B-403C-A2AA-6BAAF67319E1}" destId="{F90608EF-479E-4E38-9672-97D2906AEAA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70720-5045-4416-BE6F-128EA1E577B0}">
      <dsp:nvSpPr>
        <dsp:cNvPr id="0" name=""/>
        <dsp:cNvSpPr/>
      </dsp:nvSpPr>
      <dsp:spPr>
        <a:xfrm>
          <a:off x="0" y="542683"/>
          <a:ext cx="3234394" cy="194063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b-NO" sz="2000" kern="1200" dirty="0"/>
            <a:t>Påpekte hvor stort mangfoldet også er blant personer med demens og deres pårørende</a:t>
          </a:r>
          <a:endParaRPr lang="en-US" sz="2000" kern="1200" dirty="0"/>
        </a:p>
      </dsp:txBody>
      <dsp:txXfrm>
        <a:off x="0" y="542683"/>
        <a:ext cx="3234394" cy="1940636"/>
      </dsp:txXfrm>
    </dsp:sp>
    <dsp:sp modelId="{71AF7AB3-3FB3-4132-9817-1EE04F3B998D}">
      <dsp:nvSpPr>
        <dsp:cNvPr id="0" name=""/>
        <dsp:cNvSpPr/>
      </dsp:nvSpPr>
      <dsp:spPr>
        <a:xfrm>
          <a:off x="3557833" y="542683"/>
          <a:ext cx="3234394" cy="1940636"/>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b-NO" sz="2000" kern="1200"/>
            <a:t>Viktig med tilrettelegging for deltakelse – tilsyn, lengde på møtene, info før og etter styringsgruppemøter</a:t>
          </a:r>
        </a:p>
        <a:p>
          <a:pPr lvl="0" algn="ctr" defTabSz="889000">
            <a:lnSpc>
              <a:spcPct val="90000"/>
            </a:lnSpc>
            <a:spcBef>
              <a:spcPct val="0"/>
            </a:spcBef>
            <a:spcAft>
              <a:spcPct val="35000"/>
            </a:spcAft>
          </a:pPr>
          <a:r>
            <a:rPr lang="nb-NO" sz="2000" kern="1200"/>
            <a:t>Spørreskjema må være lett å forstå</a:t>
          </a:r>
          <a:endParaRPr lang="en-US" sz="2000" kern="1200"/>
        </a:p>
      </dsp:txBody>
      <dsp:txXfrm>
        <a:off x="3557833" y="542683"/>
        <a:ext cx="3234394" cy="1940636"/>
      </dsp:txXfrm>
    </dsp:sp>
    <dsp:sp modelId="{BB777130-5CDA-427A-B127-93B630683DA5}">
      <dsp:nvSpPr>
        <dsp:cNvPr id="0" name=""/>
        <dsp:cNvSpPr/>
      </dsp:nvSpPr>
      <dsp:spPr>
        <a:xfrm>
          <a:off x="7115667" y="542683"/>
          <a:ext cx="3234394" cy="1940636"/>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b-NO" sz="2000" kern="1200"/>
            <a:t>Makt/avmakt – ikke være alibi for forskningen, reell brukermedvirkning, forskerne er bevisste på språket</a:t>
          </a:r>
          <a:endParaRPr lang="en-US" sz="2000" kern="1200"/>
        </a:p>
      </dsp:txBody>
      <dsp:txXfrm>
        <a:off x="7115667" y="542683"/>
        <a:ext cx="3234394" cy="1940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5E37B-09B9-4D7E-B6F6-917AC6CD89D8}">
      <dsp:nvSpPr>
        <dsp:cNvPr id="0" name=""/>
        <dsp:cNvSpPr/>
      </dsp:nvSpPr>
      <dsp:spPr>
        <a:xfrm>
          <a:off x="3080"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b-NO" sz="1700" kern="1200"/>
            <a:t>Rekruttert via avdelingsleder, teamledere</a:t>
          </a:r>
          <a:endParaRPr lang="en-US" sz="1700" kern="1200"/>
        </a:p>
      </dsp:txBody>
      <dsp:txXfrm>
        <a:off x="3080" y="587032"/>
        <a:ext cx="2444055" cy="1466433"/>
      </dsp:txXfrm>
    </dsp:sp>
    <dsp:sp modelId="{64EA26A4-4184-4D8B-BD31-ABEDB77AAC18}">
      <dsp:nvSpPr>
        <dsp:cNvPr id="0" name=""/>
        <dsp:cNvSpPr/>
      </dsp:nvSpPr>
      <dsp:spPr>
        <a:xfrm>
          <a:off x="2691541" y="587032"/>
          <a:ext cx="2444055" cy="1466433"/>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b-NO" sz="1700" kern="1200"/>
            <a:t>Pårørende kontaktet </a:t>
          </a:r>
          <a:endParaRPr lang="en-US" sz="1700" kern="1200"/>
        </a:p>
      </dsp:txBody>
      <dsp:txXfrm>
        <a:off x="2691541" y="587032"/>
        <a:ext cx="2444055" cy="1466433"/>
      </dsp:txXfrm>
    </dsp:sp>
    <dsp:sp modelId="{B3CF8CFF-E549-4178-9822-9BB19EC39879}">
      <dsp:nvSpPr>
        <dsp:cNvPr id="0" name=""/>
        <dsp:cNvSpPr/>
      </dsp:nvSpPr>
      <dsp:spPr>
        <a:xfrm>
          <a:off x="5380002" y="587032"/>
          <a:ext cx="2444055" cy="146643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b-NO" sz="1700" kern="1200"/>
            <a:t>Samtykke</a:t>
          </a:r>
          <a:endParaRPr lang="en-US" sz="1700" kern="1200"/>
        </a:p>
      </dsp:txBody>
      <dsp:txXfrm>
        <a:off x="5380002" y="587032"/>
        <a:ext cx="2444055" cy="1466433"/>
      </dsp:txXfrm>
    </dsp:sp>
    <dsp:sp modelId="{66C3F7AC-D1F6-43D7-934C-24E2F3B65D86}">
      <dsp:nvSpPr>
        <dsp:cNvPr id="0" name=""/>
        <dsp:cNvSpPr/>
      </dsp:nvSpPr>
      <dsp:spPr>
        <a:xfrm>
          <a:off x="8068463" y="587032"/>
          <a:ext cx="2444055" cy="146643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b-NO" sz="1700" kern="1200" dirty="0"/>
            <a:t>Inklusjon kriteria – måtte ha en demensdiagnose, langtidsplass og ha en viss forståelse av de bor på sykehjem</a:t>
          </a:r>
          <a:endParaRPr lang="en-US" sz="1700" kern="1200" dirty="0"/>
        </a:p>
      </dsp:txBody>
      <dsp:txXfrm>
        <a:off x="8068463" y="587032"/>
        <a:ext cx="2444055" cy="1466433"/>
      </dsp:txXfrm>
    </dsp:sp>
    <dsp:sp modelId="{F31FEDB4-5F5E-425C-AF22-728E7FD1CB33}">
      <dsp:nvSpPr>
        <dsp:cNvPr id="0" name=""/>
        <dsp:cNvSpPr/>
      </dsp:nvSpPr>
      <dsp:spPr>
        <a:xfrm>
          <a:off x="1347311" y="2297871"/>
          <a:ext cx="2444055" cy="146643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b-NO" sz="1700" kern="1200"/>
            <a:t>Samtale/ intervjuet på rommet med kaffekopp</a:t>
          </a:r>
          <a:endParaRPr lang="en-US" sz="1700" kern="1200"/>
        </a:p>
      </dsp:txBody>
      <dsp:txXfrm>
        <a:off x="1347311" y="2297871"/>
        <a:ext cx="2444055" cy="1466433"/>
      </dsp:txXfrm>
    </dsp:sp>
    <dsp:sp modelId="{86185F90-C0D6-4865-95D8-DC424AF1AF89}">
      <dsp:nvSpPr>
        <dsp:cNvPr id="0" name=""/>
        <dsp:cNvSpPr/>
      </dsp:nvSpPr>
      <dsp:spPr>
        <a:xfrm>
          <a:off x="4035772" y="2297871"/>
          <a:ext cx="2444055" cy="1466433"/>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b-NO" sz="1700" kern="1200"/>
            <a:t>Åpne spørsmål om hvordan de opplever hverdagen </a:t>
          </a:r>
          <a:endParaRPr lang="en-US" sz="1700" kern="1200"/>
        </a:p>
      </dsp:txBody>
      <dsp:txXfrm>
        <a:off x="4035772" y="2297871"/>
        <a:ext cx="2444055" cy="1466433"/>
      </dsp:txXfrm>
    </dsp:sp>
    <dsp:sp modelId="{515CAA94-B0AA-46BB-8F0C-F8C0BA2FDD13}">
      <dsp:nvSpPr>
        <dsp:cNvPr id="0" name=""/>
        <dsp:cNvSpPr/>
      </dsp:nvSpPr>
      <dsp:spPr>
        <a:xfrm>
          <a:off x="6724233" y="2297871"/>
          <a:ext cx="2444055" cy="14664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b-NO" sz="1700" kern="1200" dirty="0"/>
            <a:t>Takket etterpå og spurte om jeg ikke kunne komme tilbake å snakke mere med dem</a:t>
          </a:r>
          <a:endParaRPr lang="en-US" sz="1700" kern="1200" dirty="0"/>
        </a:p>
      </dsp:txBody>
      <dsp:txXfrm>
        <a:off x="6724233" y="2297871"/>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DB929-57E7-43A2-94A5-D6901B0E995B}">
      <dsp:nvSpPr>
        <dsp:cNvPr id="0" name=""/>
        <dsp:cNvSpPr/>
      </dsp:nvSpPr>
      <dsp:spPr>
        <a:xfrm>
          <a:off x="0" y="632456"/>
          <a:ext cx="6651253" cy="527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nb-NO" sz="2200" kern="1200"/>
            <a:t>Betydningen av enerom</a:t>
          </a:r>
          <a:endParaRPr lang="en-US" sz="2200" kern="1200"/>
        </a:p>
      </dsp:txBody>
      <dsp:txXfrm>
        <a:off x="25759" y="658215"/>
        <a:ext cx="6599735" cy="476152"/>
      </dsp:txXfrm>
    </dsp:sp>
    <dsp:sp modelId="{6309423D-4BD4-46EB-84E1-93519947E4D7}">
      <dsp:nvSpPr>
        <dsp:cNvPr id="0" name=""/>
        <dsp:cNvSpPr/>
      </dsp:nvSpPr>
      <dsp:spPr>
        <a:xfrm>
          <a:off x="0" y="1223486"/>
          <a:ext cx="6651253" cy="527670"/>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nb-NO" sz="2200" kern="1200"/>
            <a:t>Overgangen mellom eget hjem og sykehjem</a:t>
          </a:r>
          <a:endParaRPr lang="en-US" sz="2200" kern="1200"/>
        </a:p>
      </dsp:txBody>
      <dsp:txXfrm>
        <a:off x="25759" y="1249245"/>
        <a:ext cx="6599735" cy="476152"/>
      </dsp:txXfrm>
    </dsp:sp>
    <dsp:sp modelId="{378A7609-C624-4CDE-97CC-09C1662737B8}">
      <dsp:nvSpPr>
        <dsp:cNvPr id="0" name=""/>
        <dsp:cNvSpPr/>
      </dsp:nvSpPr>
      <dsp:spPr>
        <a:xfrm>
          <a:off x="0" y="1814517"/>
          <a:ext cx="6651253" cy="52767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nb-NO" sz="2200" kern="1200"/>
            <a:t>Forholdet til medbeboere</a:t>
          </a:r>
          <a:endParaRPr lang="en-US" sz="2200" kern="1200"/>
        </a:p>
      </dsp:txBody>
      <dsp:txXfrm>
        <a:off x="25759" y="1840276"/>
        <a:ext cx="6599735" cy="476152"/>
      </dsp:txXfrm>
    </dsp:sp>
    <dsp:sp modelId="{11744065-28E9-4864-814C-267F1E647ECD}">
      <dsp:nvSpPr>
        <dsp:cNvPr id="0" name=""/>
        <dsp:cNvSpPr/>
      </dsp:nvSpPr>
      <dsp:spPr>
        <a:xfrm>
          <a:off x="0" y="2405547"/>
          <a:ext cx="6651253" cy="5276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nb-NO" sz="2200" kern="1200"/>
            <a:t>Aktivitet eller mangel på</a:t>
          </a:r>
          <a:endParaRPr lang="en-US" sz="2200" kern="1200"/>
        </a:p>
      </dsp:txBody>
      <dsp:txXfrm>
        <a:off x="25759" y="2431306"/>
        <a:ext cx="6599735" cy="476152"/>
      </dsp:txXfrm>
    </dsp:sp>
    <dsp:sp modelId="{3903748B-DC0E-41DE-B8C4-0E12DF7B2384}">
      <dsp:nvSpPr>
        <dsp:cNvPr id="0" name=""/>
        <dsp:cNvSpPr/>
      </dsp:nvSpPr>
      <dsp:spPr>
        <a:xfrm>
          <a:off x="0" y="2996577"/>
          <a:ext cx="6651253" cy="52767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nb-NO" sz="2200" kern="1200"/>
            <a:t>Deltakelse i hverdagen på egne premisser</a:t>
          </a:r>
          <a:endParaRPr lang="en-US" sz="2200" kern="1200"/>
        </a:p>
      </dsp:txBody>
      <dsp:txXfrm>
        <a:off x="25759" y="3022336"/>
        <a:ext cx="6599735" cy="476152"/>
      </dsp:txXfrm>
    </dsp:sp>
    <dsp:sp modelId="{24C04DB4-25E8-412E-9C8C-9FB5224E30AA}">
      <dsp:nvSpPr>
        <dsp:cNvPr id="0" name=""/>
        <dsp:cNvSpPr/>
      </dsp:nvSpPr>
      <dsp:spPr>
        <a:xfrm>
          <a:off x="0" y="3587607"/>
          <a:ext cx="6651253" cy="527670"/>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nb-NO" sz="2200" kern="1200"/>
            <a:t>Samspillet mellom beboerne og personalet</a:t>
          </a:r>
          <a:endParaRPr lang="en-US" sz="2200" kern="1200"/>
        </a:p>
      </dsp:txBody>
      <dsp:txXfrm>
        <a:off x="25759" y="3613366"/>
        <a:ext cx="6599735" cy="476152"/>
      </dsp:txXfrm>
    </dsp:sp>
    <dsp:sp modelId="{F90608EF-479E-4E38-9672-97D2906AEAAF}">
      <dsp:nvSpPr>
        <dsp:cNvPr id="0" name=""/>
        <dsp:cNvSpPr/>
      </dsp:nvSpPr>
      <dsp:spPr>
        <a:xfrm>
          <a:off x="0" y="4178637"/>
          <a:ext cx="6651253" cy="5276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nb-NO" sz="2200" kern="1200"/>
            <a:t>Misforhold mellom egne behov og støtte fra personalet</a:t>
          </a:r>
          <a:endParaRPr lang="en-US" sz="2200" kern="1200"/>
        </a:p>
      </dsp:txBody>
      <dsp:txXfrm>
        <a:off x="25759" y="4204396"/>
        <a:ext cx="6599735"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25722-0458-430B-A012-2755571427AF}" type="datetimeFigureOut">
              <a:rPr lang="nb-NO" smtClean="0"/>
              <a:t>22.11.2021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70BA1-6AD2-4928-8888-09F96A2C26B6}" type="slidenum">
              <a:rPr lang="nb-NO" smtClean="0"/>
              <a:t>‹#›</a:t>
            </a:fld>
            <a:endParaRPr lang="nb-NO"/>
          </a:p>
        </p:txBody>
      </p:sp>
    </p:spTree>
    <p:extLst>
      <p:ext uri="{BB962C8B-B14F-4D97-AF65-F5344CB8AC3E}">
        <p14:creationId xmlns:p14="http://schemas.microsoft.com/office/powerpoint/2010/main" val="294417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470BA1-6AD2-4928-8888-09F96A2C26B6}" type="slidenum">
              <a:rPr lang="nb-NO" smtClean="0"/>
              <a:t>2</a:t>
            </a:fld>
            <a:endParaRPr lang="nb-NO"/>
          </a:p>
        </p:txBody>
      </p:sp>
    </p:spTree>
    <p:extLst>
      <p:ext uri="{BB962C8B-B14F-4D97-AF65-F5344CB8AC3E}">
        <p14:creationId xmlns:p14="http://schemas.microsoft.com/office/powerpoint/2010/main" val="378813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1615FA-941B-42B1-95ED-F51BE966FE5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79653709-0927-48BF-AF3A-46CDBA2EBC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AFF1B4BC-BD68-432D-A0BC-A55B116E6B76}"/>
              </a:ext>
            </a:extLst>
          </p:cNvPr>
          <p:cNvSpPr>
            <a:spLocks noGrp="1"/>
          </p:cNvSpPr>
          <p:nvPr>
            <p:ph type="dt" sz="half" idx="10"/>
          </p:nvPr>
        </p:nvSpPr>
        <p:spPr/>
        <p:txBody>
          <a:bodyPr/>
          <a:lstStyle/>
          <a:p>
            <a:fld id="{1B3F5579-5E53-46CD-B44F-71776BE1BBCC}" type="datetimeFigureOut">
              <a:rPr lang="nb-NO" smtClean="0"/>
              <a:t>22.11.2021</a:t>
            </a:fld>
            <a:endParaRPr lang="nb-NO"/>
          </a:p>
        </p:txBody>
      </p:sp>
      <p:sp>
        <p:nvSpPr>
          <p:cNvPr id="5" name="Plassholder for bunntekst 4">
            <a:extLst>
              <a:ext uri="{FF2B5EF4-FFF2-40B4-BE49-F238E27FC236}">
                <a16:creationId xmlns:a16="http://schemas.microsoft.com/office/drawing/2014/main" id="{006A3B83-D4E3-4E60-B9C5-6BB2BD8313E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D7326F0-6BD8-4505-B959-11B420C533C6}"/>
              </a:ext>
            </a:extLst>
          </p:cNvPr>
          <p:cNvSpPr>
            <a:spLocks noGrp="1"/>
          </p:cNvSpPr>
          <p:nvPr>
            <p:ph type="sldNum" sz="quarter" idx="12"/>
          </p:nvPr>
        </p:nvSpPr>
        <p:spPr/>
        <p:txBody>
          <a:bodyPr/>
          <a:lstStyle/>
          <a:p>
            <a:fld id="{BF4CB8E5-F987-446A-AE56-92BE2DB57A49}" type="slidenum">
              <a:rPr lang="nb-NO" smtClean="0"/>
              <a:t>‹#›</a:t>
            </a:fld>
            <a:endParaRPr lang="nb-NO"/>
          </a:p>
        </p:txBody>
      </p:sp>
    </p:spTree>
    <p:extLst>
      <p:ext uri="{BB962C8B-B14F-4D97-AF65-F5344CB8AC3E}">
        <p14:creationId xmlns:p14="http://schemas.microsoft.com/office/powerpoint/2010/main" val="27884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8DA10D-AC1A-4880-9ABF-228C11F16DF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0688BA1-392B-4CB3-B535-937B9F73BD6F}"/>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D0DF77F-CFB1-4C92-BB57-AC61F223C2D1}"/>
              </a:ext>
            </a:extLst>
          </p:cNvPr>
          <p:cNvSpPr>
            <a:spLocks noGrp="1"/>
          </p:cNvSpPr>
          <p:nvPr>
            <p:ph type="dt" sz="half" idx="10"/>
          </p:nvPr>
        </p:nvSpPr>
        <p:spPr/>
        <p:txBody>
          <a:bodyPr/>
          <a:lstStyle/>
          <a:p>
            <a:fld id="{1B3F5579-5E53-46CD-B44F-71776BE1BBCC}" type="datetimeFigureOut">
              <a:rPr lang="nb-NO" smtClean="0"/>
              <a:t>22.11.2021</a:t>
            </a:fld>
            <a:endParaRPr lang="nb-NO"/>
          </a:p>
        </p:txBody>
      </p:sp>
      <p:sp>
        <p:nvSpPr>
          <p:cNvPr id="5" name="Plassholder for bunntekst 4">
            <a:extLst>
              <a:ext uri="{FF2B5EF4-FFF2-40B4-BE49-F238E27FC236}">
                <a16:creationId xmlns:a16="http://schemas.microsoft.com/office/drawing/2014/main" id="{BACFC740-6C9D-4BC3-9EEF-FFAEB97D405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F949C23-F6E2-4521-868D-D4F3C933C169}"/>
              </a:ext>
            </a:extLst>
          </p:cNvPr>
          <p:cNvSpPr>
            <a:spLocks noGrp="1"/>
          </p:cNvSpPr>
          <p:nvPr>
            <p:ph type="sldNum" sz="quarter" idx="12"/>
          </p:nvPr>
        </p:nvSpPr>
        <p:spPr/>
        <p:txBody>
          <a:bodyPr/>
          <a:lstStyle/>
          <a:p>
            <a:fld id="{BF4CB8E5-F987-446A-AE56-92BE2DB57A49}" type="slidenum">
              <a:rPr lang="nb-NO" smtClean="0"/>
              <a:t>‹#›</a:t>
            </a:fld>
            <a:endParaRPr lang="nb-NO"/>
          </a:p>
        </p:txBody>
      </p:sp>
    </p:spTree>
    <p:extLst>
      <p:ext uri="{BB962C8B-B14F-4D97-AF65-F5344CB8AC3E}">
        <p14:creationId xmlns:p14="http://schemas.microsoft.com/office/powerpoint/2010/main" val="400888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296FBFB-1B13-4D1C-9C9E-7E2033B9D23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4BB2048-D161-4B80-BE93-E07D3DE887E7}"/>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057317A-F64E-45F4-A3C8-D2030FC94796}"/>
              </a:ext>
            </a:extLst>
          </p:cNvPr>
          <p:cNvSpPr>
            <a:spLocks noGrp="1"/>
          </p:cNvSpPr>
          <p:nvPr>
            <p:ph type="dt" sz="half" idx="10"/>
          </p:nvPr>
        </p:nvSpPr>
        <p:spPr/>
        <p:txBody>
          <a:bodyPr/>
          <a:lstStyle/>
          <a:p>
            <a:fld id="{1B3F5579-5E53-46CD-B44F-71776BE1BBCC}" type="datetimeFigureOut">
              <a:rPr lang="nb-NO" smtClean="0"/>
              <a:t>22.11.2021</a:t>
            </a:fld>
            <a:endParaRPr lang="nb-NO"/>
          </a:p>
        </p:txBody>
      </p:sp>
      <p:sp>
        <p:nvSpPr>
          <p:cNvPr id="5" name="Plassholder for bunntekst 4">
            <a:extLst>
              <a:ext uri="{FF2B5EF4-FFF2-40B4-BE49-F238E27FC236}">
                <a16:creationId xmlns:a16="http://schemas.microsoft.com/office/drawing/2014/main" id="{37DDB465-1950-441E-927B-795CB5F162D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38118BF-4708-455A-90A1-96158BF00269}"/>
              </a:ext>
            </a:extLst>
          </p:cNvPr>
          <p:cNvSpPr>
            <a:spLocks noGrp="1"/>
          </p:cNvSpPr>
          <p:nvPr>
            <p:ph type="sldNum" sz="quarter" idx="12"/>
          </p:nvPr>
        </p:nvSpPr>
        <p:spPr/>
        <p:txBody>
          <a:bodyPr/>
          <a:lstStyle/>
          <a:p>
            <a:fld id="{BF4CB8E5-F987-446A-AE56-92BE2DB57A49}" type="slidenum">
              <a:rPr lang="nb-NO" smtClean="0"/>
              <a:t>‹#›</a:t>
            </a:fld>
            <a:endParaRPr lang="nb-NO"/>
          </a:p>
        </p:txBody>
      </p:sp>
    </p:spTree>
    <p:extLst>
      <p:ext uri="{BB962C8B-B14F-4D97-AF65-F5344CB8AC3E}">
        <p14:creationId xmlns:p14="http://schemas.microsoft.com/office/powerpoint/2010/main" val="58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555F35-B99A-4DFA-AB18-8413C76DC78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5BA3CC-FF1A-4163-8D57-1EC7A65D496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4BAD2F0-7E5C-4892-A345-610BE93607DD}"/>
              </a:ext>
            </a:extLst>
          </p:cNvPr>
          <p:cNvSpPr>
            <a:spLocks noGrp="1"/>
          </p:cNvSpPr>
          <p:nvPr>
            <p:ph type="dt" sz="half" idx="10"/>
          </p:nvPr>
        </p:nvSpPr>
        <p:spPr/>
        <p:txBody>
          <a:bodyPr/>
          <a:lstStyle/>
          <a:p>
            <a:fld id="{1B3F5579-5E53-46CD-B44F-71776BE1BBCC}" type="datetimeFigureOut">
              <a:rPr lang="nb-NO" smtClean="0"/>
              <a:t>22.11.2021</a:t>
            </a:fld>
            <a:endParaRPr lang="nb-NO"/>
          </a:p>
        </p:txBody>
      </p:sp>
      <p:sp>
        <p:nvSpPr>
          <p:cNvPr id="5" name="Plassholder for bunntekst 4">
            <a:extLst>
              <a:ext uri="{FF2B5EF4-FFF2-40B4-BE49-F238E27FC236}">
                <a16:creationId xmlns:a16="http://schemas.microsoft.com/office/drawing/2014/main" id="{1BD81802-D6E7-47A4-ADDF-4DFB8892FE4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30B2439-8F77-4F3E-B804-55C3D8D2272E}"/>
              </a:ext>
            </a:extLst>
          </p:cNvPr>
          <p:cNvSpPr>
            <a:spLocks noGrp="1"/>
          </p:cNvSpPr>
          <p:nvPr>
            <p:ph type="sldNum" sz="quarter" idx="12"/>
          </p:nvPr>
        </p:nvSpPr>
        <p:spPr/>
        <p:txBody>
          <a:bodyPr/>
          <a:lstStyle/>
          <a:p>
            <a:fld id="{BF4CB8E5-F987-446A-AE56-92BE2DB57A49}" type="slidenum">
              <a:rPr lang="nb-NO" smtClean="0"/>
              <a:t>‹#›</a:t>
            </a:fld>
            <a:endParaRPr lang="nb-NO"/>
          </a:p>
        </p:txBody>
      </p:sp>
    </p:spTree>
    <p:extLst>
      <p:ext uri="{BB962C8B-B14F-4D97-AF65-F5344CB8AC3E}">
        <p14:creationId xmlns:p14="http://schemas.microsoft.com/office/powerpoint/2010/main" val="136798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1B5909-0A91-4CDB-BE50-342CE343929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E55ADE3-EC1D-4969-86D5-3C0C6BE0CC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A4472B2-9A51-4E50-94E4-844BFB42B361}"/>
              </a:ext>
            </a:extLst>
          </p:cNvPr>
          <p:cNvSpPr>
            <a:spLocks noGrp="1"/>
          </p:cNvSpPr>
          <p:nvPr>
            <p:ph type="dt" sz="half" idx="10"/>
          </p:nvPr>
        </p:nvSpPr>
        <p:spPr/>
        <p:txBody>
          <a:bodyPr/>
          <a:lstStyle/>
          <a:p>
            <a:fld id="{1B3F5579-5E53-46CD-B44F-71776BE1BBCC}" type="datetimeFigureOut">
              <a:rPr lang="nb-NO" smtClean="0"/>
              <a:t>22.11.2021</a:t>
            </a:fld>
            <a:endParaRPr lang="nb-NO"/>
          </a:p>
        </p:txBody>
      </p:sp>
      <p:sp>
        <p:nvSpPr>
          <p:cNvPr id="5" name="Plassholder for bunntekst 4">
            <a:extLst>
              <a:ext uri="{FF2B5EF4-FFF2-40B4-BE49-F238E27FC236}">
                <a16:creationId xmlns:a16="http://schemas.microsoft.com/office/drawing/2014/main" id="{9CAB98A6-2364-4C75-ACB0-A05C3B9038E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9A02AB1-1495-4ECF-8DE8-D991E855358D}"/>
              </a:ext>
            </a:extLst>
          </p:cNvPr>
          <p:cNvSpPr>
            <a:spLocks noGrp="1"/>
          </p:cNvSpPr>
          <p:nvPr>
            <p:ph type="sldNum" sz="quarter" idx="12"/>
          </p:nvPr>
        </p:nvSpPr>
        <p:spPr/>
        <p:txBody>
          <a:bodyPr/>
          <a:lstStyle/>
          <a:p>
            <a:fld id="{BF4CB8E5-F987-446A-AE56-92BE2DB57A49}" type="slidenum">
              <a:rPr lang="nb-NO" smtClean="0"/>
              <a:t>‹#›</a:t>
            </a:fld>
            <a:endParaRPr lang="nb-NO"/>
          </a:p>
        </p:txBody>
      </p:sp>
    </p:spTree>
    <p:extLst>
      <p:ext uri="{BB962C8B-B14F-4D97-AF65-F5344CB8AC3E}">
        <p14:creationId xmlns:p14="http://schemas.microsoft.com/office/powerpoint/2010/main" val="258027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FF8C70-0F14-4BD6-9F33-B50D8CB28A2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A544D20-488A-4F7E-B79D-0D1BA31DA3B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D7108A8-96F1-4B0B-8A2D-7BA406CD7C07}"/>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BA43E76-500F-4F43-898C-038F68A970E1}"/>
              </a:ext>
            </a:extLst>
          </p:cNvPr>
          <p:cNvSpPr>
            <a:spLocks noGrp="1"/>
          </p:cNvSpPr>
          <p:nvPr>
            <p:ph type="dt" sz="half" idx="10"/>
          </p:nvPr>
        </p:nvSpPr>
        <p:spPr/>
        <p:txBody>
          <a:bodyPr/>
          <a:lstStyle/>
          <a:p>
            <a:fld id="{1B3F5579-5E53-46CD-B44F-71776BE1BBCC}" type="datetimeFigureOut">
              <a:rPr lang="nb-NO" smtClean="0"/>
              <a:t>22.11.2021</a:t>
            </a:fld>
            <a:endParaRPr lang="nb-NO"/>
          </a:p>
        </p:txBody>
      </p:sp>
      <p:sp>
        <p:nvSpPr>
          <p:cNvPr id="6" name="Plassholder for bunntekst 5">
            <a:extLst>
              <a:ext uri="{FF2B5EF4-FFF2-40B4-BE49-F238E27FC236}">
                <a16:creationId xmlns:a16="http://schemas.microsoft.com/office/drawing/2014/main" id="{297550E2-5961-43B5-B6A8-230967BBE4E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B32309B-9603-4721-A100-C48A47472228}"/>
              </a:ext>
            </a:extLst>
          </p:cNvPr>
          <p:cNvSpPr>
            <a:spLocks noGrp="1"/>
          </p:cNvSpPr>
          <p:nvPr>
            <p:ph type="sldNum" sz="quarter" idx="12"/>
          </p:nvPr>
        </p:nvSpPr>
        <p:spPr/>
        <p:txBody>
          <a:bodyPr/>
          <a:lstStyle/>
          <a:p>
            <a:fld id="{BF4CB8E5-F987-446A-AE56-92BE2DB57A49}" type="slidenum">
              <a:rPr lang="nb-NO" smtClean="0"/>
              <a:t>‹#›</a:t>
            </a:fld>
            <a:endParaRPr lang="nb-NO"/>
          </a:p>
        </p:txBody>
      </p:sp>
    </p:spTree>
    <p:extLst>
      <p:ext uri="{BB962C8B-B14F-4D97-AF65-F5344CB8AC3E}">
        <p14:creationId xmlns:p14="http://schemas.microsoft.com/office/powerpoint/2010/main" val="22414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D8449-6A4C-4505-AB68-F5B158CCDDC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AB387FA9-26F8-410B-AA07-D6F12086B3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55BB698-CCEA-4E6E-9CFA-713C0BEC3E1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B446CFBD-755E-4813-8DD9-5FF818C202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E0AACC7A-3F36-470B-96DB-7FCEC80FCA9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BC82DD6A-B3E6-4582-AE42-BEE10A2C02F2}"/>
              </a:ext>
            </a:extLst>
          </p:cNvPr>
          <p:cNvSpPr>
            <a:spLocks noGrp="1"/>
          </p:cNvSpPr>
          <p:nvPr>
            <p:ph type="dt" sz="half" idx="10"/>
          </p:nvPr>
        </p:nvSpPr>
        <p:spPr/>
        <p:txBody>
          <a:bodyPr/>
          <a:lstStyle/>
          <a:p>
            <a:fld id="{1B3F5579-5E53-46CD-B44F-71776BE1BBCC}" type="datetimeFigureOut">
              <a:rPr lang="nb-NO" smtClean="0"/>
              <a:t>22.11.2021</a:t>
            </a:fld>
            <a:endParaRPr lang="nb-NO"/>
          </a:p>
        </p:txBody>
      </p:sp>
      <p:sp>
        <p:nvSpPr>
          <p:cNvPr id="8" name="Plassholder for bunntekst 7">
            <a:extLst>
              <a:ext uri="{FF2B5EF4-FFF2-40B4-BE49-F238E27FC236}">
                <a16:creationId xmlns:a16="http://schemas.microsoft.com/office/drawing/2014/main" id="{E67684AF-5388-43CC-BD32-8BD1C128FCA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44E5A38-221D-4A17-A679-AC4A51374C79}"/>
              </a:ext>
            </a:extLst>
          </p:cNvPr>
          <p:cNvSpPr>
            <a:spLocks noGrp="1"/>
          </p:cNvSpPr>
          <p:nvPr>
            <p:ph type="sldNum" sz="quarter" idx="12"/>
          </p:nvPr>
        </p:nvSpPr>
        <p:spPr/>
        <p:txBody>
          <a:bodyPr/>
          <a:lstStyle/>
          <a:p>
            <a:fld id="{BF4CB8E5-F987-446A-AE56-92BE2DB57A49}" type="slidenum">
              <a:rPr lang="nb-NO" smtClean="0"/>
              <a:t>‹#›</a:t>
            </a:fld>
            <a:endParaRPr lang="nb-NO"/>
          </a:p>
        </p:txBody>
      </p:sp>
    </p:spTree>
    <p:extLst>
      <p:ext uri="{BB962C8B-B14F-4D97-AF65-F5344CB8AC3E}">
        <p14:creationId xmlns:p14="http://schemas.microsoft.com/office/powerpoint/2010/main" val="407008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431EAA-07A4-45EA-B3D8-C044B6DDDE51}"/>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E1DF3D4-3919-4807-AEAF-36ECE67B9A54}"/>
              </a:ext>
            </a:extLst>
          </p:cNvPr>
          <p:cNvSpPr>
            <a:spLocks noGrp="1"/>
          </p:cNvSpPr>
          <p:nvPr>
            <p:ph type="dt" sz="half" idx="10"/>
          </p:nvPr>
        </p:nvSpPr>
        <p:spPr/>
        <p:txBody>
          <a:bodyPr/>
          <a:lstStyle/>
          <a:p>
            <a:fld id="{1B3F5579-5E53-46CD-B44F-71776BE1BBCC}" type="datetimeFigureOut">
              <a:rPr lang="nb-NO" smtClean="0"/>
              <a:t>22.11.2021</a:t>
            </a:fld>
            <a:endParaRPr lang="nb-NO"/>
          </a:p>
        </p:txBody>
      </p:sp>
      <p:sp>
        <p:nvSpPr>
          <p:cNvPr id="4" name="Plassholder for bunntekst 3">
            <a:extLst>
              <a:ext uri="{FF2B5EF4-FFF2-40B4-BE49-F238E27FC236}">
                <a16:creationId xmlns:a16="http://schemas.microsoft.com/office/drawing/2014/main" id="{9C5356EF-CC34-4E43-8CAD-5266EFE996E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5A0EB9B-E38B-4B20-A072-EF84FA23FD4D}"/>
              </a:ext>
            </a:extLst>
          </p:cNvPr>
          <p:cNvSpPr>
            <a:spLocks noGrp="1"/>
          </p:cNvSpPr>
          <p:nvPr>
            <p:ph type="sldNum" sz="quarter" idx="12"/>
          </p:nvPr>
        </p:nvSpPr>
        <p:spPr/>
        <p:txBody>
          <a:bodyPr/>
          <a:lstStyle/>
          <a:p>
            <a:fld id="{BF4CB8E5-F987-446A-AE56-92BE2DB57A49}" type="slidenum">
              <a:rPr lang="nb-NO" smtClean="0"/>
              <a:t>‹#›</a:t>
            </a:fld>
            <a:endParaRPr lang="nb-NO"/>
          </a:p>
        </p:txBody>
      </p:sp>
    </p:spTree>
    <p:extLst>
      <p:ext uri="{BB962C8B-B14F-4D97-AF65-F5344CB8AC3E}">
        <p14:creationId xmlns:p14="http://schemas.microsoft.com/office/powerpoint/2010/main" val="149867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EC62273-D2A6-417B-BC1A-6A5406371D85}"/>
              </a:ext>
            </a:extLst>
          </p:cNvPr>
          <p:cNvSpPr>
            <a:spLocks noGrp="1"/>
          </p:cNvSpPr>
          <p:nvPr>
            <p:ph type="dt" sz="half" idx="10"/>
          </p:nvPr>
        </p:nvSpPr>
        <p:spPr/>
        <p:txBody>
          <a:bodyPr/>
          <a:lstStyle/>
          <a:p>
            <a:fld id="{1B3F5579-5E53-46CD-B44F-71776BE1BBCC}" type="datetimeFigureOut">
              <a:rPr lang="nb-NO" smtClean="0"/>
              <a:t>22.11.2021</a:t>
            </a:fld>
            <a:endParaRPr lang="nb-NO"/>
          </a:p>
        </p:txBody>
      </p:sp>
      <p:sp>
        <p:nvSpPr>
          <p:cNvPr id="3" name="Plassholder for bunntekst 2">
            <a:extLst>
              <a:ext uri="{FF2B5EF4-FFF2-40B4-BE49-F238E27FC236}">
                <a16:creationId xmlns:a16="http://schemas.microsoft.com/office/drawing/2014/main" id="{00E67084-9ACF-46AD-964A-A23A1C309FB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8E283D9-9A71-4A16-9F40-91F8822B9A35}"/>
              </a:ext>
            </a:extLst>
          </p:cNvPr>
          <p:cNvSpPr>
            <a:spLocks noGrp="1"/>
          </p:cNvSpPr>
          <p:nvPr>
            <p:ph type="sldNum" sz="quarter" idx="12"/>
          </p:nvPr>
        </p:nvSpPr>
        <p:spPr/>
        <p:txBody>
          <a:bodyPr/>
          <a:lstStyle/>
          <a:p>
            <a:fld id="{BF4CB8E5-F987-446A-AE56-92BE2DB57A49}" type="slidenum">
              <a:rPr lang="nb-NO" smtClean="0"/>
              <a:t>‹#›</a:t>
            </a:fld>
            <a:endParaRPr lang="nb-NO"/>
          </a:p>
        </p:txBody>
      </p:sp>
    </p:spTree>
    <p:extLst>
      <p:ext uri="{BB962C8B-B14F-4D97-AF65-F5344CB8AC3E}">
        <p14:creationId xmlns:p14="http://schemas.microsoft.com/office/powerpoint/2010/main" val="282469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F1C1C6-62DD-4CF1-9757-AD2152EB05D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280EEF9-262F-409A-B7A2-9422F00CD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9B8FD5FB-66DE-4533-A255-E3ABEFE6A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CDE88AF-A31D-4A77-B0D5-2034AD3E548B}"/>
              </a:ext>
            </a:extLst>
          </p:cNvPr>
          <p:cNvSpPr>
            <a:spLocks noGrp="1"/>
          </p:cNvSpPr>
          <p:nvPr>
            <p:ph type="dt" sz="half" idx="10"/>
          </p:nvPr>
        </p:nvSpPr>
        <p:spPr/>
        <p:txBody>
          <a:bodyPr/>
          <a:lstStyle/>
          <a:p>
            <a:fld id="{1B3F5579-5E53-46CD-B44F-71776BE1BBCC}" type="datetimeFigureOut">
              <a:rPr lang="nb-NO" smtClean="0"/>
              <a:t>22.11.2021</a:t>
            </a:fld>
            <a:endParaRPr lang="nb-NO"/>
          </a:p>
        </p:txBody>
      </p:sp>
      <p:sp>
        <p:nvSpPr>
          <p:cNvPr id="6" name="Plassholder for bunntekst 5">
            <a:extLst>
              <a:ext uri="{FF2B5EF4-FFF2-40B4-BE49-F238E27FC236}">
                <a16:creationId xmlns:a16="http://schemas.microsoft.com/office/drawing/2014/main" id="{F9796919-1F7A-4BEC-80B2-BE5D8D536D6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EAED040-33B5-4FF5-97BF-FC18D4F2D845}"/>
              </a:ext>
            </a:extLst>
          </p:cNvPr>
          <p:cNvSpPr>
            <a:spLocks noGrp="1"/>
          </p:cNvSpPr>
          <p:nvPr>
            <p:ph type="sldNum" sz="quarter" idx="12"/>
          </p:nvPr>
        </p:nvSpPr>
        <p:spPr/>
        <p:txBody>
          <a:bodyPr/>
          <a:lstStyle/>
          <a:p>
            <a:fld id="{BF4CB8E5-F987-446A-AE56-92BE2DB57A49}" type="slidenum">
              <a:rPr lang="nb-NO" smtClean="0"/>
              <a:t>‹#›</a:t>
            </a:fld>
            <a:endParaRPr lang="nb-NO"/>
          </a:p>
        </p:txBody>
      </p:sp>
    </p:spTree>
    <p:extLst>
      <p:ext uri="{BB962C8B-B14F-4D97-AF65-F5344CB8AC3E}">
        <p14:creationId xmlns:p14="http://schemas.microsoft.com/office/powerpoint/2010/main" val="314040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6A691B-98E5-41E2-8A44-46551ED136D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1465213-5DEB-4393-9A2C-0BDC70358D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6508812-B868-4A10-81FE-48C23D449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7E39BA6-0C83-4FE3-B2E4-E865440351C7}"/>
              </a:ext>
            </a:extLst>
          </p:cNvPr>
          <p:cNvSpPr>
            <a:spLocks noGrp="1"/>
          </p:cNvSpPr>
          <p:nvPr>
            <p:ph type="dt" sz="half" idx="10"/>
          </p:nvPr>
        </p:nvSpPr>
        <p:spPr/>
        <p:txBody>
          <a:bodyPr/>
          <a:lstStyle/>
          <a:p>
            <a:fld id="{1B3F5579-5E53-46CD-B44F-71776BE1BBCC}" type="datetimeFigureOut">
              <a:rPr lang="nb-NO" smtClean="0"/>
              <a:t>22.11.2021</a:t>
            </a:fld>
            <a:endParaRPr lang="nb-NO"/>
          </a:p>
        </p:txBody>
      </p:sp>
      <p:sp>
        <p:nvSpPr>
          <p:cNvPr id="6" name="Plassholder for bunntekst 5">
            <a:extLst>
              <a:ext uri="{FF2B5EF4-FFF2-40B4-BE49-F238E27FC236}">
                <a16:creationId xmlns:a16="http://schemas.microsoft.com/office/drawing/2014/main" id="{DA0F93E1-17F9-4FCA-9976-F8C9B4257C7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6301EC2-BA17-4A7C-971C-9FD0B48BCEEF}"/>
              </a:ext>
            </a:extLst>
          </p:cNvPr>
          <p:cNvSpPr>
            <a:spLocks noGrp="1"/>
          </p:cNvSpPr>
          <p:nvPr>
            <p:ph type="sldNum" sz="quarter" idx="12"/>
          </p:nvPr>
        </p:nvSpPr>
        <p:spPr/>
        <p:txBody>
          <a:bodyPr/>
          <a:lstStyle/>
          <a:p>
            <a:fld id="{BF4CB8E5-F987-446A-AE56-92BE2DB57A49}" type="slidenum">
              <a:rPr lang="nb-NO" smtClean="0"/>
              <a:t>‹#›</a:t>
            </a:fld>
            <a:endParaRPr lang="nb-NO"/>
          </a:p>
        </p:txBody>
      </p:sp>
    </p:spTree>
    <p:extLst>
      <p:ext uri="{BB962C8B-B14F-4D97-AF65-F5344CB8AC3E}">
        <p14:creationId xmlns:p14="http://schemas.microsoft.com/office/powerpoint/2010/main" val="130296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F063C7B-54F6-4D03-81CA-B3A5FC188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878383F-50DA-4FB8-AD6D-A96993D3F0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141785E-4531-44CD-940A-8EFFDE6930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F5579-5E53-46CD-B44F-71776BE1BBCC}" type="datetimeFigureOut">
              <a:rPr lang="nb-NO" smtClean="0"/>
              <a:t>22.11.2021</a:t>
            </a:fld>
            <a:endParaRPr lang="nb-NO"/>
          </a:p>
        </p:txBody>
      </p:sp>
      <p:sp>
        <p:nvSpPr>
          <p:cNvPr id="5" name="Plassholder for bunntekst 4">
            <a:extLst>
              <a:ext uri="{FF2B5EF4-FFF2-40B4-BE49-F238E27FC236}">
                <a16:creationId xmlns:a16="http://schemas.microsoft.com/office/drawing/2014/main" id="{597C2B8B-48EF-41E9-B328-6902675C4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9C34C69-A751-408D-BA37-F44769133B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CB8E5-F987-446A-AE56-92BE2DB57A49}" type="slidenum">
              <a:rPr lang="nb-NO" smtClean="0"/>
              <a:t>‹#›</a:t>
            </a:fld>
            <a:endParaRPr lang="nb-NO"/>
          </a:p>
        </p:txBody>
      </p:sp>
    </p:spTree>
    <p:extLst>
      <p:ext uri="{BB962C8B-B14F-4D97-AF65-F5344CB8AC3E}">
        <p14:creationId xmlns:p14="http://schemas.microsoft.com/office/powerpoint/2010/main" val="3673223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http://revistaindependientes.com/top-10-del-mes-de-marzo/"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sv/kopp-kaffekopp-kaffe-dryck-smiley-877525/"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pixabay.com/de/ausruf-frage-zeichen-491244/"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de.wikipedia.org/wiki/Geschichte_der_Zahnmedizi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de.wikipedia.org/wiki/Geschichte_der_Zahnmedizi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pixabay.com/da/illustrations/venner-tillid-venskab-sammen-1015296/" TargetMode="Externa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pixabay.com/da/illustrations/venner-tillid-venskab-sammen-1015296/"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Et bilde som inneholder tekst&#10;&#10;Automatisk generert beskrivelse">
            <a:extLst>
              <a:ext uri="{FF2B5EF4-FFF2-40B4-BE49-F238E27FC236}">
                <a16:creationId xmlns:a16="http://schemas.microsoft.com/office/drawing/2014/main" id="{CC43F440-C724-4EA7-89FE-6A8EEDB7C904}"/>
              </a:ext>
            </a:extLst>
          </p:cNvPr>
          <p:cNvPicPr>
            <a:picLocks noChangeAspect="1"/>
          </p:cNvPicPr>
          <p:nvPr/>
        </p:nvPicPr>
        <p:blipFill>
          <a:blip r:embed="rId2"/>
          <a:stretch>
            <a:fillRect/>
          </a:stretch>
        </p:blipFill>
        <p:spPr>
          <a:xfrm>
            <a:off x="5714999" y="731838"/>
            <a:ext cx="6151563" cy="1581150"/>
          </a:xfrm>
          <a:prstGeom prst="rect">
            <a:avLst/>
          </a:prstGeom>
        </p:spPr>
      </p:pic>
      <p:sp>
        <p:nvSpPr>
          <p:cNvPr id="2" name="Tittel 1">
            <a:extLst>
              <a:ext uri="{FF2B5EF4-FFF2-40B4-BE49-F238E27FC236}">
                <a16:creationId xmlns:a16="http://schemas.microsoft.com/office/drawing/2014/main" id="{263E82F1-E496-457C-B886-6697EA887FF5}"/>
              </a:ext>
            </a:extLst>
          </p:cNvPr>
          <p:cNvSpPr>
            <a:spLocks noGrp="1"/>
          </p:cNvSpPr>
          <p:nvPr>
            <p:ph type="ctrTitle"/>
          </p:nvPr>
        </p:nvSpPr>
        <p:spPr>
          <a:xfrm>
            <a:off x="638881" y="639193"/>
            <a:ext cx="5314244" cy="3456557"/>
          </a:xfrm>
        </p:spPr>
        <p:txBody>
          <a:bodyPr>
            <a:normAutofit/>
          </a:bodyPr>
          <a:lstStyle/>
          <a:p>
            <a:pPr algn="l"/>
            <a:r>
              <a:rPr lang="nb-NO" sz="4800" b="1" dirty="0"/>
              <a:t>Hva er viktig for deg?</a:t>
            </a:r>
            <a:br>
              <a:rPr lang="nb-NO" sz="4800" b="1" dirty="0"/>
            </a:br>
            <a:r>
              <a:rPr lang="nb-NO" sz="4800" b="1" dirty="0"/>
              <a:t/>
            </a:r>
            <a:br>
              <a:rPr lang="nb-NO" sz="4800" b="1" dirty="0"/>
            </a:br>
            <a:r>
              <a:rPr lang="nb-NO" sz="3200" b="1" dirty="0"/>
              <a:t>Likepersonsamling</a:t>
            </a:r>
            <a:r>
              <a:rPr lang="nb-NO" sz="4800" b="1" dirty="0"/>
              <a:t/>
            </a:r>
            <a:br>
              <a:rPr lang="nb-NO" sz="4800" b="1" dirty="0"/>
            </a:br>
            <a:r>
              <a:rPr lang="nb-NO" sz="3200" b="1" dirty="0"/>
              <a:t>Nasjonalforeningen</a:t>
            </a:r>
            <a:br>
              <a:rPr lang="nb-NO" sz="3200" b="1" dirty="0"/>
            </a:br>
            <a:r>
              <a:rPr lang="nb-NO" sz="3200" b="1" dirty="0"/>
              <a:t>for folkehelsen</a:t>
            </a:r>
          </a:p>
        </p:txBody>
      </p:sp>
      <p:sp>
        <p:nvSpPr>
          <p:cNvPr id="3" name="Undertittel 2">
            <a:extLst>
              <a:ext uri="{FF2B5EF4-FFF2-40B4-BE49-F238E27FC236}">
                <a16:creationId xmlns:a16="http://schemas.microsoft.com/office/drawing/2014/main" id="{9BB0552C-DDB6-4210-A198-82668769641B}"/>
              </a:ext>
            </a:extLst>
          </p:cNvPr>
          <p:cNvSpPr>
            <a:spLocks noGrp="1"/>
          </p:cNvSpPr>
          <p:nvPr>
            <p:ph type="subTitle" idx="1"/>
          </p:nvPr>
        </p:nvSpPr>
        <p:spPr>
          <a:xfrm>
            <a:off x="638882" y="4631161"/>
            <a:ext cx="3571810" cy="1559327"/>
          </a:xfrm>
        </p:spPr>
        <p:txBody>
          <a:bodyPr>
            <a:normAutofit lnSpcReduction="10000"/>
          </a:bodyPr>
          <a:lstStyle/>
          <a:p>
            <a:pPr algn="l"/>
            <a:endParaRPr lang="nb-NO" dirty="0"/>
          </a:p>
          <a:p>
            <a:pPr algn="l"/>
            <a:r>
              <a:rPr lang="nb-NO" dirty="0"/>
              <a:t>Agnete Nygaard, rådgiver USHT Viken (Akershus)</a:t>
            </a:r>
          </a:p>
          <a:p>
            <a:pPr algn="l"/>
            <a:r>
              <a:rPr lang="nb-NO" dirty="0"/>
              <a:t>Lørdag 6. november 2021</a:t>
            </a:r>
          </a:p>
        </p:txBody>
      </p:sp>
    </p:spTree>
    <p:extLst>
      <p:ext uri="{BB962C8B-B14F-4D97-AF65-F5344CB8AC3E}">
        <p14:creationId xmlns:p14="http://schemas.microsoft.com/office/powerpoint/2010/main" val="2227892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6">
            <a:extLst>
              <a:ext uri="{FF2B5EF4-FFF2-40B4-BE49-F238E27FC236}">
                <a16:creationId xmlns:a16="http://schemas.microsoft.com/office/drawing/2014/main" id="{5EF17487-C386-4F99-B5EB-4FD3DF4236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38">
            <a:extLst>
              <a:ext uri="{FF2B5EF4-FFF2-40B4-BE49-F238E27FC236}">
                <a16:creationId xmlns:a16="http://schemas.microsoft.com/office/drawing/2014/main" id="{A0DE92DF-4769-4DE9-93FD-EE312718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246824" y="643467"/>
            <a:ext cx="4772975" cy="1800526"/>
          </a:xfrm>
        </p:spPr>
        <p:txBody>
          <a:bodyPr>
            <a:normAutofit/>
          </a:bodyPr>
          <a:lstStyle/>
          <a:p>
            <a:pPr algn="ctr"/>
            <a:r>
              <a:rPr lang="nb-NO" b="1" dirty="0"/>
              <a:t>Brukermedvirkning i forskning</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643467" y="2623381"/>
            <a:ext cx="6004983" cy="3553581"/>
          </a:xfrm>
        </p:spPr>
        <p:txBody>
          <a:bodyPr>
            <a:normAutofit/>
          </a:bodyPr>
          <a:lstStyle/>
          <a:p>
            <a:r>
              <a:rPr lang="nb-NO" sz="2000" dirty="0">
                <a:latin typeface="Arial" panose="020B0604020202020204" pitchFamily="34" charset="0"/>
                <a:cs typeface="Arial" panose="020B0604020202020204" pitchFamily="34" charset="0"/>
              </a:rPr>
              <a:t>Etterspørsel etter forskning basert på pasienter og helsepersonellprioriteringer er en internasjonal trend</a:t>
            </a:r>
          </a:p>
          <a:p>
            <a:r>
              <a:rPr lang="nb-NO" sz="2000" dirty="0">
                <a:latin typeface="Arial" panose="020B0604020202020204" pitchFamily="34" charset="0"/>
                <a:cs typeface="Arial" panose="020B0604020202020204" pitchFamily="34" charset="0"/>
              </a:rPr>
              <a:t>En artikler publisert i </a:t>
            </a:r>
            <a:r>
              <a:rPr lang="nb-NO" sz="2000" i="1" dirty="0">
                <a:latin typeface="Arial" panose="020B0604020202020204" pitchFamily="34" charset="0"/>
                <a:cs typeface="Arial" panose="020B0604020202020204" pitchFamily="34" charset="0"/>
              </a:rPr>
              <a:t>The </a:t>
            </a:r>
            <a:r>
              <a:rPr lang="nb-NO" sz="2000" i="1" dirty="0" err="1">
                <a:latin typeface="Arial" panose="020B0604020202020204" pitchFamily="34" charset="0"/>
                <a:cs typeface="Arial" panose="020B0604020202020204" pitchFamily="34" charset="0"/>
              </a:rPr>
              <a:t>Lancet</a:t>
            </a:r>
            <a:r>
              <a:rPr lang="nb-NO" sz="2000" i="1" dirty="0">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(Chalmers et al.,2014) som hevder at 80% av helseforskningen er «</a:t>
            </a:r>
            <a:r>
              <a:rPr lang="nb-NO" sz="2000" dirty="0" err="1">
                <a:latin typeface="Arial" panose="020B0604020202020204" pitchFamily="34" charset="0"/>
                <a:cs typeface="Arial" panose="020B0604020202020204" pitchFamily="34" charset="0"/>
              </a:rPr>
              <a:t>wasteful</a:t>
            </a:r>
            <a:r>
              <a:rPr lang="nb-NO" sz="2000" dirty="0">
                <a:latin typeface="Arial" panose="020B0604020202020204" pitchFamily="34" charset="0"/>
                <a:cs typeface="Arial" panose="020B0604020202020204" pitchFamily="34" charset="0"/>
              </a:rPr>
              <a:t>».</a:t>
            </a:r>
          </a:p>
          <a:p>
            <a:r>
              <a:rPr lang="nb-NO" sz="2000" dirty="0">
                <a:latin typeface="Arial" panose="020B0604020202020204" pitchFamily="34" charset="0"/>
                <a:cs typeface="Arial" panose="020B0604020202020204" pitchFamily="34" charset="0"/>
              </a:rPr>
              <a:t>De som finansierer forskning ønsker at «de som har skoen på, vet hvor den trykker» skal være med i forskningsprosessen</a:t>
            </a:r>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7700211" y="1386826"/>
            <a:ext cx="3848322" cy="1058288"/>
          </a:xfrm>
          <a:prstGeom prst="rect">
            <a:avLst/>
          </a:prstGeom>
        </p:spPr>
      </p:pic>
      <p:pic>
        <p:nvPicPr>
          <p:cNvPr id="8" name="Bilde 7">
            <a:extLst>
              <a:ext uri="{FF2B5EF4-FFF2-40B4-BE49-F238E27FC236}">
                <a16:creationId xmlns:a16="http://schemas.microsoft.com/office/drawing/2014/main" id="{FD924EAE-5659-4446-9937-F5A976A4059E}"/>
              </a:ext>
            </a:extLst>
          </p:cNvPr>
          <p:cNvPicPr>
            <a:picLocks noChangeAspect="1"/>
          </p:cNvPicPr>
          <p:nvPr/>
        </p:nvPicPr>
        <p:blipFill>
          <a:blip r:embed="rId3"/>
          <a:stretch>
            <a:fillRect/>
          </a:stretch>
        </p:blipFill>
        <p:spPr>
          <a:xfrm>
            <a:off x="7853680" y="3180080"/>
            <a:ext cx="3694853" cy="3063030"/>
          </a:xfrm>
          <a:prstGeom prst="rect">
            <a:avLst/>
          </a:prstGeom>
        </p:spPr>
      </p:pic>
    </p:spTree>
    <p:extLst>
      <p:ext uri="{BB962C8B-B14F-4D97-AF65-F5344CB8AC3E}">
        <p14:creationId xmlns:p14="http://schemas.microsoft.com/office/powerpoint/2010/main" val="391538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6">
            <a:extLst>
              <a:ext uri="{FF2B5EF4-FFF2-40B4-BE49-F238E27FC236}">
                <a16:creationId xmlns:a16="http://schemas.microsoft.com/office/drawing/2014/main" id="{5EF17487-C386-4F99-B5EB-4FD3DF4236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38">
            <a:extLst>
              <a:ext uri="{FF2B5EF4-FFF2-40B4-BE49-F238E27FC236}">
                <a16:creationId xmlns:a16="http://schemas.microsoft.com/office/drawing/2014/main" id="{A0DE92DF-4769-4DE9-93FD-EE312718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246824" y="643467"/>
            <a:ext cx="4772975" cy="1800526"/>
          </a:xfrm>
        </p:spPr>
        <p:txBody>
          <a:bodyPr>
            <a:normAutofit/>
          </a:bodyPr>
          <a:lstStyle/>
          <a:p>
            <a:pPr algn="ctr"/>
            <a:r>
              <a:rPr lang="nb-NO" b="1" dirty="0"/>
              <a:t>Hvordan nå de som har skoen på?</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643467" y="2623381"/>
            <a:ext cx="6004983" cy="3553581"/>
          </a:xfrm>
        </p:spPr>
        <p:txBody>
          <a:bodyPr>
            <a:normAutofit fontScale="92500"/>
          </a:bodyPr>
          <a:lstStyle/>
          <a:p>
            <a:r>
              <a:rPr lang="nb-NO" dirty="0">
                <a:latin typeface="Arial" panose="020B0604020202020204" pitchFamily="34" charset="0"/>
                <a:cs typeface="Arial" panose="020B0604020202020204" pitchFamily="34" charset="0"/>
              </a:rPr>
              <a:t>Sjeldne hørte stemmer</a:t>
            </a:r>
          </a:p>
          <a:p>
            <a:r>
              <a:rPr lang="nb-NO" dirty="0">
                <a:latin typeface="Arial" panose="020B0604020202020204" pitchFamily="34" charset="0"/>
                <a:cs typeface="Arial" panose="020B0604020202020204" pitchFamily="34" charset="0"/>
              </a:rPr>
              <a:t>De som ikke er digitale</a:t>
            </a:r>
          </a:p>
          <a:p>
            <a:r>
              <a:rPr lang="nb-NO" dirty="0">
                <a:latin typeface="Arial" panose="020B0604020202020204" pitchFamily="34" charset="0"/>
                <a:cs typeface="Arial" panose="020B0604020202020204" pitchFamily="34" charset="0"/>
              </a:rPr>
              <a:t>Språkutfordringer</a:t>
            </a:r>
          </a:p>
          <a:p>
            <a:r>
              <a:rPr lang="nb-NO" dirty="0">
                <a:latin typeface="Arial" panose="020B0604020202020204" pitchFamily="34" charset="0"/>
                <a:cs typeface="Arial" panose="020B0604020202020204" pitchFamily="34" charset="0"/>
              </a:rPr>
              <a:t>Analfabetisme </a:t>
            </a:r>
          </a:p>
          <a:p>
            <a:r>
              <a:rPr lang="nb-NO" dirty="0">
                <a:latin typeface="Arial" panose="020B0604020202020204" pitchFamily="34" charset="0"/>
                <a:cs typeface="Arial" panose="020B0604020202020204" pitchFamily="34" charset="0"/>
              </a:rPr>
              <a:t>Etnisitet</a:t>
            </a:r>
          </a:p>
          <a:p>
            <a:r>
              <a:rPr lang="nb-NO" dirty="0">
                <a:latin typeface="Arial" panose="020B0604020202020204" pitchFamily="34" charset="0"/>
                <a:cs typeface="Arial" panose="020B0604020202020204" pitchFamily="34" charset="0"/>
              </a:rPr>
              <a:t>Reell medvirkning</a:t>
            </a:r>
          </a:p>
          <a:p>
            <a:r>
              <a:rPr lang="nb-NO" dirty="0">
                <a:latin typeface="Arial" panose="020B0604020202020204" pitchFamily="34" charset="0"/>
                <a:cs typeface="Arial" panose="020B0604020202020204" pitchFamily="34" charset="0"/>
              </a:rPr>
              <a:t>Hvem sin stemme blir egentlig hørt?</a:t>
            </a:r>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7700211" y="1386826"/>
            <a:ext cx="3848322" cy="1058288"/>
          </a:xfrm>
          <a:prstGeom prst="rect">
            <a:avLst/>
          </a:prstGeom>
        </p:spPr>
      </p:pic>
      <p:pic>
        <p:nvPicPr>
          <p:cNvPr id="8" name="Bilde 7">
            <a:extLst>
              <a:ext uri="{FF2B5EF4-FFF2-40B4-BE49-F238E27FC236}">
                <a16:creationId xmlns:a16="http://schemas.microsoft.com/office/drawing/2014/main" id="{FD924EAE-5659-4446-9937-F5A976A4059E}"/>
              </a:ext>
            </a:extLst>
          </p:cNvPr>
          <p:cNvPicPr>
            <a:picLocks noChangeAspect="1"/>
          </p:cNvPicPr>
          <p:nvPr/>
        </p:nvPicPr>
        <p:blipFill>
          <a:blip r:embed="rId3"/>
          <a:stretch>
            <a:fillRect/>
          </a:stretch>
        </p:blipFill>
        <p:spPr>
          <a:xfrm>
            <a:off x="7853680" y="3180080"/>
            <a:ext cx="3694853" cy="3063030"/>
          </a:xfrm>
          <a:prstGeom prst="rect">
            <a:avLst/>
          </a:prstGeom>
        </p:spPr>
      </p:pic>
    </p:spTree>
    <p:extLst>
      <p:ext uri="{BB962C8B-B14F-4D97-AF65-F5344CB8AC3E}">
        <p14:creationId xmlns:p14="http://schemas.microsoft.com/office/powerpoint/2010/main" val="3460735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9">
            <a:extLst>
              <a:ext uri="{FF2B5EF4-FFF2-40B4-BE49-F238E27FC236}">
                <a16:creationId xmlns:a16="http://schemas.microsoft.com/office/drawing/2014/main" id="{0F6CDC51-8D27-4BF4-AB33-7D5905E80D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1">
            <a:extLst>
              <a:ext uri="{FF2B5EF4-FFF2-40B4-BE49-F238E27FC236}">
                <a16:creationId xmlns:a16="http://schemas.microsoft.com/office/drawing/2014/main" id="{24FB90F3-DFB9-42D4-B851-120249962A2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804672" y="304800"/>
            <a:ext cx="5538978" cy="974154"/>
          </a:xfrm>
        </p:spPr>
        <p:txBody>
          <a:bodyPr>
            <a:normAutofit fontScale="90000"/>
          </a:bodyPr>
          <a:lstStyle/>
          <a:p>
            <a:r>
              <a:rPr lang="nb-NO" sz="4000" b="1" dirty="0">
                <a:solidFill>
                  <a:srgbClr val="000000"/>
                </a:solidFill>
              </a:rPr>
              <a:t>James Lind Alliance prosjektet i Lørenskog</a:t>
            </a:r>
          </a:p>
        </p:txBody>
      </p:sp>
      <p:sp>
        <p:nvSpPr>
          <p:cNvPr id="32"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3"/>
          <a:stretch>
            <a:fillRect/>
          </a:stretch>
        </p:blipFill>
        <p:spPr>
          <a:xfrm>
            <a:off x="7273148" y="620789"/>
            <a:ext cx="2393326" cy="658164"/>
          </a:xfrm>
          <a:prstGeom prst="rect">
            <a:avLst/>
          </a:prstGeom>
        </p:spPr>
      </p:pic>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670560" y="1493520"/>
            <a:ext cx="6075680" cy="4567451"/>
          </a:xfrm>
        </p:spPr>
        <p:txBody>
          <a:bodyPr anchor="ctr">
            <a:normAutofit lnSpcReduction="10000"/>
          </a:bodyPr>
          <a:lstStyle/>
          <a:p>
            <a:r>
              <a:rPr lang="nb-NO" sz="2000" dirty="0">
                <a:solidFill>
                  <a:srgbClr val="000000"/>
                </a:solidFill>
                <a:latin typeface="Arial" panose="020B0604020202020204" pitchFamily="34" charset="0"/>
                <a:cs typeface="Arial" panose="020B0604020202020204" pitchFamily="34" charset="0"/>
              </a:rPr>
              <a:t>En styringsgruppe bestående av en person med demens, tre pårørende, tre helsepersonell med demenskompetanse, Nasjonalforening for folkehelsen både nasjonalt og lokalt</a:t>
            </a:r>
          </a:p>
          <a:p>
            <a:endParaRPr lang="nb-NO" sz="2000" dirty="0">
              <a:solidFill>
                <a:srgbClr val="000000"/>
              </a:solidFill>
              <a:latin typeface="Arial" panose="020B0604020202020204" pitchFamily="34" charset="0"/>
              <a:cs typeface="Arial" panose="020B0604020202020204" pitchFamily="34" charset="0"/>
            </a:endParaRPr>
          </a:p>
          <a:p>
            <a:r>
              <a:rPr lang="nb-NO" sz="2000" dirty="0">
                <a:solidFill>
                  <a:srgbClr val="000000"/>
                </a:solidFill>
                <a:latin typeface="Arial" panose="020B0604020202020204" pitchFamily="34" charset="0"/>
                <a:cs typeface="Arial" panose="020B0604020202020204" pitchFamily="34" charset="0"/>
              </a:rPr>
              <a:t>Spørreskjema: Hva er viktig for at personer med demens skal ha en god dag?</a:t>
            </a:r>
          </a:p>
          <a:p>
            <a:endParaRPr lang="nb-NO" sz="2000" dirty="0">
              <a:solidFill>
                <a:srgbClr val="000000"/>
              </a:solidFill>
              <a:latin typeface="Arial" panose="020B0604020202020204" pitchFamily="34" charset="0"/>
              <a:cs typeface="Arial" panose="020B0604020202020204" pitchFamily="34" charset="0"/>
            </a:endParaRPr>
          </a:p>
          <a:p>
            <a:r>
              <a:rPr lang="nb-NO" sz="2000" dirty="0">
                <a:solidFill>
                  <a:srgbClr val="000000"/>
                </a:solidFill>
                <a:latin typeface="Arial" panose="020B0604020202020204" pitchFamily="34" charset="0"/>
                <a:cs typeface="Arial" panose="020B0604020202020204" pitchFamily="34" charset="0"/>
              </a:rPr>
              <a:t>Intervjuguide med 35 sykehjemsbeboere om hva som var viktig dem.</a:t>
            </a:r>
          </a:p>
          <a:p>
            <a:pPr marL="0" indent="0">
              <a:buNone/>
            </a:pPr>
            <a:endParaRPr lang="nb-NO" sz="2000" dirty="0">
              <a:solidFill>
                <a:srgbClr val="000000"/>
              </a:solidFill>
              <a:latin typeface="Arial" panose="020B0604020202020204" pitchFamily="34" charset="0"/>
              <a:cs typeface="Arial" panose="020B0604020202020204" pitchFamily="34" charset="0"/>
            </a:endParaRPr>
          </a:p>
          <a:p>
            <a:r>
              <a:rPr lang="nb-NO" sz="2000" dirty="0">
                <a:solidFill>
                  <a:srgbClr val="000000"/>
                </a:solidFill>
                <a:latin typeface="Arial" panose="020B0604020202020204" pitchFamily="34" charset="0"/>
                <a:cs typeface="Arial" panose="020B0604020202020204" pitchFamily="34" charset="0"/>
              </a:rPr>
              <a:t>Styringsgruppen, fire personer med demens, pårørende og ansatte prioriterte temaene til en topp 10 liste.</a:t>
            </a:r>
          </a:p>
          <a:p>
            <a:endParaRPr lang="nb-NO" sz="1400" dirty="0">
              <a:solidFill>
                <a:srgbClr val="000000"/>
              </a:solidFill>
            </a:endParaRPr>
          </a:p>
        </p:txBody>
      </p:sp>
      <p:sp>
        <p:nvSpPr>
          <p:cNvPr id="33"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Bilde 5" descr="Kolleger som diskuterer ideer i et moderne kontorbygg">
            <a:extLst>
              <a:ext uri="{FF2B5EF4-FFF2-40B4-BE49-F238E27FC236}">
                <a16:creationId xmlns:a16="http://schemas.microsoft.com/office/drawing/2014/main" id="{A24127E1-24B3-4D4D-8A51-25AD2CD36B3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32076" y="4119313"/>
            <a:ext cx="3428850" cy="2288757"/>
          </a:xfrm>
          <a:prstGeom prst="rect">
            <a:avLst/>
          </a:prstGeom>
        </p:spPr>
      </p:pic>
    </p:spTree>
    <p:extLst>
      <p:ext uri="{BB962C8B-B14F-4D97-AF65-F5344CB8AC3E}">
        <p14:creationId xmlns:p14="http://schemas.microsoft.com/office/powerpoint/2010/main" val="252503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35">
            <a:extLst>
              <a:ext uri="{FF2B5EF4-FFF2-40B4-BE49-F238E27FC236}">
                <a16:creationId xmlns:a16="http://schemas.microsoft.com/office/drawing/2014/main"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821516" y="640263"/>
            <a:ext cx="6204984" cy="822777"/>
          </a:xfrm>
        </p:spPr>
        <p:txBody>
          <a:bodyPr>
            <a:normAutofit/>
          </a:bodyPr>
          <a:lstStyle/>
          <a:p>
            <a:r>
              <a:rPr lang="nb-NO" sz="4000" b="1" dirty="0"/>
              <a:t>Topp 10 listen </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821515" y="1818640"/>
            <a:ext cx="6204984" cy="3930039"/>
          </a:xfrm>
        </p:spPr>
        <p:txBody>
          <a:bodyPr>
            <a:normAutofit fontScale="92500" lnSpcReduction="10000"/>
          </a:bodyPr>
          <a:lstStyle/>
          <a:p>
            <a:pPr marL="514350" indent="-514350">
              <a:buFont typeface="+mj-lt"/>
              <a:buAutoNum type="arabicPeriod"/>
            </a:pPr>
            <a:r>
              <a:rPr lang="nb-NO" sz="2000" dirty="0"/>
              <a:t>Uteaktivitet</a:t>
            </a:r>
          </a:p>
          <a:p>
            <a:pPr marL="514350" indent="-514350">
              <a:buFont typeface="+mj-lt"/>
              <a:buAutoNum type="arabicPeriod"/>
            </a:pPr>
            <a:r>
              <a:rPr lang="nb-NO" sz="2000" dirty="0"/>
              <a:t>Innendørsaktivitet</a:t>
            </a:r>
          </a:p>
          <a:p>
            <a:pPr marL="514350" indent="-514350">
              <a:buFont typeface="+mj-lt"/>
              <a:buAutoNum type="arabicPeriod"/>
            </a:pPr>
            <a:r>
              <a:rPr lang="nb-NO" sz="2000" dirty="0"/>
              <a:t>Mestring i hverdagen</a:t>
            </a:r>
          </a:p>
          <a:p>
            <a:pPr marL="514350" indent="-514350">
              <a:buFont typeface="+mj-lt"/>
              <a:buAutoNum type="arabicPeriod"/>
            </a:pPr>
            <a:r>
              <a:rPr lang="nb-NO" sz="2000" dirty="0"/>
              <a:t>Medbestemmelse</a:t>
            </a:r>
          </a:p>
          <a:p>
            <a:pPr marL="514350" indent="-514350">
              <a:buFont typeface="+mj-lt"/>
              <a:buAutoNum type="arabicPeriod"/>
            </a:pPr>
            <a:r>
              <a:rPr lang="nb-NO" sz="2000" dirty="0"/>
              <a:t>Kommunikasjon (ansatte, medbeboere og pårørende)</a:t>
            </a:r>
          </a:p>
          <a:p>
            <a:pPr marL="514350" indent="-514350">
              <a:buFont typeface="+mj-lt"/>
              <a:buAutoNum type="arabicPeriod"/>
            </a:pPr>
            <a:r>
              <a:rPr lang="nb-NO" sz="2000" dirty="0"/>
              <a:t>Måltidene</a:t>
            </a:r>
          </a:p>
          <a:p>
            <a:pPr marL="514350" indent="-514350">
              <a:buFont typeface="+mj-lt"/>
              <a:buAutoNum type="arabicPeriod"/>
            </a:pPr>
            <a:r>
              <a:rPr lang="nb-NO" sz="2000" dirty="0"/>
              <a:t>Se personen bak demenssykdommen, kjenne til tidligere liv</a:t>
            </a:r>
          </a:p>
          <a:p>
            <a:pPr marL="514350" indent="-514350">
              <a:buFont typeface="+mj-lt"/>
              <a:buAutoNum type="arabicPeriod"/>
            </a:pPr>
            <a:r>
              <a:rPr lang="nb-NO" sz="2000" dirty="0"/>
              <a:t>Ansatte mer fokus på sorg, savn, tap</a:t>
            </a:r>
          </a:p>
          <a:p>
            <a:pPr marL="514350" indent="-514350">
              <a:buFont typeface="+mj-lt"/>
              <a:buAutoNum type="arabicPeriod"/>
            </a:pPr>
            <a:r>
              <a:rPr lang="nb-NO" sz="2000" dirty="0"/>
              <a:t>Opplevelsen av trygghet</a:t>
            </a:r>
          </a:p>
          <a:p>
            <a:pPr marL="514350" indent="-514350">
              <a:buFont typeface="+mj-lt"/>
              <a:buAutoNum type="arabicPeriod"/>
            </a:pPr>
            <a:r>
              <a:rPr lang="nb-NO" sz="2000" dirty="0"/>
              <a:t>Noen å være sammen med</a:t>
            </a:r>
          </a:p>
          <a:p>
            <a:endParaRPr lang="nb-NO" sz="1700" dirty="0"/>
          </a:p>
        </p:txBody>
      </p:sp>
      <p:pic>
        <p:nvPicPr>
          <p:cNvPr id="6" name="Bilde 5">
            <a:extLst>
              <a:ext uri="{FF2B5EF4-FFF2-40B4-BE49-F238E27FC236}">
                <a16:creationId xmlns:a16="http://schemas.microsoft.com/office/drawing/2014/main" id="{3715D1E7-76FD-4285-B5F4-6B43BA9AEA5F}"/>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067675" y="306909"/>
            <a:ext cx="3566160" cy="2852928"/>
          </a:xfrm>
          <a:prstGeom prst="rect">
            <a:avLst/>
          </a:prstGeom>
        </p:spPr>
      </p:pic>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4"/>
          <a:stretch>
            <a:fillRect/>
          </a:stretch>
        </p:blipFill>
        <p:spPr>
          <a:xfrm>
            <a:off x="7829551" y="5079999"/>
            <a:ext cx="4042410" cy="1137919"/>
          </a:xfrm>
          <a:prstGeom prst="rect">
            <a:avLst/>
          </a:prstGeom>
        </p:spPr>
      </p:pic>
    </p:spTree>
    <p:extLst>
      <p:ext uri="{BB962C8B-B14F-4D97-AF65-F5344CB8AC3E}">
        <p14:creationId xmlns:p14="http://schemas.microsoft.com/office/powerpoint/2010/main" val="625500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a:bodyPr>
          <a:lstStyle/>
          <a:p>
            <a:r>
              <a:rPr lang="nb-NO" b="1" dirty="0"/>
              <a:t>Litteraturgjennomgang</a:t>
            </a:r>
            <a:endParaRPr lang="nb-NO" dirty="0"/>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2641599"/>
            <a:ext cx="6798531" cy="3759201"/>
          </a:xfrm>
        </p:spPr>
        <p:txBody>
          <a:bodyPr anchor="ctr">
            <a:normAutofit fontScale="92500" lnSpcReduction="10000"/>
          </a:bodyPr>
          <a:lstStyle/>
          <a:p>
            <a:r>
              <a:rPr lang="nb-NO" sz="2000" dirty="0">
                <a:latin typeface="Arial" panose="020B0604020202020204" pitchFamily="34" charset="0"/>
                <a:cs typeface="Arial" panose="020B0604020202020204" pitchFamily="34" charset="0"/>
              </a:rPr>
              <a:t>Data fra 37 studier inkludert, etter spesifikke utvalgskriterier</a:t>
            </a:r>
          </a:p>
          <a:p>
            <a:endParaRPr lang="nb-NO" sz="20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Hensikten var å se på utvalg og detaljer om deltakergruppene, brukermedvirkningen</a:t>
            </a:r>
          </a:p>
          <a:p>
            <a:endParaRPr lang="nb-NO" sz="20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Hvordan trinnene i prioriteringer i partnerskap er beskrevet</a:t>
            </a:r>
          </a:p>
          <a:p>
            <a:endParaRPr lang="nb-NO" sz="20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Vi fant at det var vanskelig å involvere «sjeldne hørte stemmer»</a:t>
            </a:r>
          </a:p>
          <a:p>
            <a:endParaRPr lang="nb-NO" sz="20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Hvem sin stemme blir egentlig hørt?</a:t>
            </a:r>
          </a:p>
          <a:p>
            <a:endParaRPr lang="nb-NO" sz="2000" dirty="0"/>
          </a:p>
          <a:p>
            <a:endParaRPr lang="nb-NO" sz="17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4224106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a:bodyPr>
          <a:lstStyle/>
          <a:p>
            <a:pPr algn="ctr"/>
            <a:r>
              <a:rPr lang="nb-NO" b="1" dirty="0"/>
              <a:t>Fokusgruppeintervju med pårørende</a:t>
            </a:r>
            <a:endParaRPr lang="nb-NO" dirty="0"/>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1953127"/>
            <a:ext cx="6467867" cy="4579753"/>
          </a:xfrm>
        </p:spPr>
        <p:txBody>
          <a:bodyPr anchor="ctr">
            <a:normAutofit/>
          </a:bodyPr>
          <a:lstStyle/>
          <a:p>
            <a:pPr marL="342900" indent="-342900"/>
            <a:r>
              <a:rPr lang="nb-NO" sz="2000" dirty="0">
                <a:cs typeface="Arial" panose="020B0604020202020204" pitchFamily="34" charset="0"/>
              </a:rPr>
              <a:t>Fokusgruppeintervju med 36 pårørende til personer med demens i fire fokusgrupper. Rekruttert gjennom likeperson-prosjektet i for Nasjonalforeningen for folkehelsen</a:t>
            </a:r>
          </a:p>
          <a:p>
            <a:pPr marL="0" indent="0">
              <a:buNone/>
            </a:pPr>
            <a:r>
              <a:rPr lang="nb-NO" sz="2000" dirty="0">
                <a:cs typeface="Arial" panose="020B0604020202020204" pitchFamily="34" charset="0"/>
              </a:rPr>
              <a:t>                                                                                                                     </a:t>
            </a:r>
          </a:p>
          <a:p>
            <a:pPr marL="342900" indent="-342900"/>
            <a:r>
              <a:rPr lang="nb-NO" sz="2000" dirty="0">
                <a:cs typeface="Arial" panose="020B0604020202020204" pitchFamily="34" charset="0"/>
              </a:rPr>
              <a:t>Artikkel omhandler hvilke tanker og refleksjoner de hadde om å være involverte i forskning, også for personer med demens</a:t>
            </a:r>
          </a:p>
          <a:p>
            <a:endParaRPr lang="nb-NO" sz="2000" dirty="0">
              <a:cs typeface="Arial" panose="020B0604020202020204" pitchFamily="34" charset="0"/>
            </a:endParaRPr>
          </a:p>
          <a:p>
            <a:pPr marL="342900" indent="-342900"/>
            <a:r>
              <a:rPr lang="nb-NO" sz="2000" dirty="0">
                <a:cs typeface="Arial" panose="020B0604020202020204" pitchFamily="34" charset="0"/>
              </a:rPr>
              <a:t>Før fokusgruppeintervjuene fikk pårørende en forelesning om metoden til James Lind Alliance</a:t>
            </a:r>
          </a:p>
          <a:p>
            <a:endParaRPr lang="nb-NO" sz="15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3936615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a:bodyPr>
          <a:lstStyle/>
          <a:p>
            <a:r>
              <a:rPr lang="nb-NO" b="1"/>
              <a:t>Individuelle intervjuer</a:t>
            </a:r>
            <a:endParaRPr lang="nb-NO"/>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2278173"/>
            <a:ext cx="6467867" cy="3450613"/>
          </a:xfrm>
        </p:spPr>
        <p:txBody>
          <a:bodyPr anchor="ctr">
            <a:normAutofit/>
          </a:bodyPr>
          <a:lstStyle/>
          <a:p>
            <a:pPr marL="285750" indent="-285750"/>
            <a:r>
              <a:rPr lang="nb-NO" sz="2000" dirty="0">
                <a:latin typeface="Arial" panose="020B0604020202020204" pitchFamily="34" charset="0"/>
                <a:cs typeface="Arial" panose="020B0604020202020204" pitchFamily="34" charset="0"/>
              </a:rPr>
              <a:t>Individuelle intervjuer med 35 beboere med demens </a:t>
            </a:r>
          </a:p>
          <a:p>
            <a:pPr marL="0" indent="0">
              <a:buNone/>
            </a:pPr>
            <a:endParaRPr lang="nb-NO" sz="2000" dirty="0">
              <a:latin typeface="Arial" panose="020B0604020202020204" pitchFamily="34" charset="0"/>
              <a:cs typeface="Arial" panose="020B0604020202020204" pitchFamily="34" charset="0"/>
            </a:endParaRPr>
          </a:p>
          <a:p>
            <a:pPr marL="285750" indent="-285750"/>
            <a:r>
              <a:rPr lang="nb-NO" sz="2000" dirty="0">
                <a:latin typeface="Arial" panose="020B0604020202020204" pitchFamily="34" charset="0"/>
                <a:cs typeface="Arial" panose="020B0604020202020204" pitchFamily="34" charset="0"/>
              </a:rPr>
              <a:t>Data til to artikler: </a:t>
            </a:r>
          </a:p>
          <a:p>
            <a:pPr marL="457200" indent="-457200">
              <a:lnSpc>
                <a:spcPct val="100000"/>
              </a:lnSpc>
              <a:buFont typeface="+mj-lt"/>
              <a:buAutoNum type="arabicParenR"/>
            </a:pPr>
            <a:r>
              <a:rPr lang="nb-NO" sz="2000" dirty="0">
                <a:latin typeface="Arial" panose="020B0604020202020204" pitchFamily="34" charset="0"/>
                <a:cs typeface="Arial" panose="020B0604020202020204" pitchFamily="34" charset="0"/>
              </a:rPr>
              <a:t>Hva som er viktig for at beboere med demens opplever sykehjem som hjem? </a:t>
            </a:r>
          </a:p>
          <a:p>
            <a:pPr marL="457200" indent="-457200">
              <a:buFont typeface="+mj-lt"/>
              <a:buAutoNum type="arabicParenR"/>
            </a:pPr>
            <a:endParaRPr lang="nb-NO" sz="2000" dirty="0">
              <a:latin typeface="Arial" panose="020B0604020202020204" pitchFamily="34" charset="0"/>
              <a:cs typeface="Arial" panose="020B0604020202020204" pitchFamily="34" charset="0"/>
            </a:endParaRPr>
          </a:p>
          <a:p>
            <a:pPr marL="457200" indent="-457200">
              <a:buFont typeface="+mj-lt"/>
              <a:buAutoNum type="arabicParenR"/>
            </a:pPr>
            <a:r>
              <a:rPr lang="nb-NO" sz="2000" dirty="0">
                <a:latin typeface="Arial" panose="020B0604020202020204" pitchFamily="34" charset="0"/>
                <a:cs typeface="Arial" panose="020B0604020202020204" pitchFamily="34" charset="0"/>
              </a:rPr>
              <a:t>Hva er viktig for deg? Hvilke tanker og refleksjoner beboere med demens har om sykehjem som institusjon </a:t>
            </a:r>
            <a:endParaRPr lang="nb-NO" sz="2000" dirty="0"/>
          </a:p>
        </p:txBody>
      </p:sp>
      <p:sp>
        <p:nvSpPr>
          <p:cNvPr id="6"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732761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312724" y="3433763"/>
            <a:ext cx="3197013" cy="2743200"/>
          </a:xfrm>
        </p:spPr>
        <p:txBody>
          <a:bodyPr anchor="t">
            <a:normAutofit/>
          </a:bodyPr>
          <a:lstStyle/>
          <a:p>
            <a:pPr algn="ctr"/>
            <a:r>
              <a:rPr lang="nb-NO" sz="4800" b="1">
                <a:solidFill>
                  <a:schemeClr val="bg1"/>
                </a:solidFill>
              </a:rPr>
              <a:t>4 artikler </a:t>
            </a:r>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04240" y="1849120"/>
            <a:ext cx="2031999" cy="856353"/>
          </a:xfrm>
          <a:prstGeom prst="rect">
            <a:avLst/>
          </a:prstGeom>
        </p:spPr>
      </p:pic>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4330719" y="0"/>
            <a:ext cx="7289799" cy="6858000"/>
          </a:xfrm>
        </p:spPr>
        <p:txBody>
          <a:bodyPr anchor="ctr">
            <a:normAutofit/>
          </a:bodyPr>
          <a:lstStyle/>
          <a:p>
            <a:r>
              <a:rPr lang="nb-NO" sz="1800" b="1" dirty="0">
                <a:latin typeface="Arial" panose="020B0604020202020204" pitchFamily="34" charset="0"/>
                <a:cs typeface="Arial" panose="020B0604020202020204" pitchFamily="34" charset="0"/>
              </a:rPr>
              <a:t>Artikkel 1</a:t>
            </a:r>
            <a:r>
              <a:rPr lang="nb-NO" sz="1800" dirty="0">
                <a:latin typeface="Arial" panose="020B0604020202020204" pitchFamily="34" charset="0"/>
                <a:cs typeface="Arial" panose="020B0604020202020204" pitchFamily="34" charset="0"/>
              </a:rPr>
              <a:t> – Nygaard, Halvorsrud, Linnerud, Grov, Bergland. </a:t>
            </a:r>
            <a:r>
              <a:rPr lang="en-US" sz="1800" dirty="0">
                <a:latin typeface="Arial" panose="020B0604020202020204" pitchFamily="34" charset="0"/>
                <a:cs typeface="Arial" panose="020B0604020202020204" pitchFamily="34" charset="0"/>
              </a:rPr>
              <a:t>The James Lind Alliance process approach: scoping review. </a:t>
            </a:r>
            <a:r>
              <a:rPr lang="nl-NL" sz="1800" i="1" dirty="0">
                <a:latin typeface="Arial" panose="020B0604020202020204" pitchFamily="34" charset="0"/>
                <a:cs typeface="Arial" panose="020B0604020202020204" pitchFamily="34" charset="0"/>
              </a:rPr>
              <a:t>BMJ Open</a:t>
            </a:r>
            <a:r>
              <a:rPr lang="nl-NL" sz="1800" dirty="0">
                <a:latin typeface="Arial" panose="020B0604020202020204" pitchFamily="34" charset="0"/>
                <a:cs typeface="Arial" panose="020B0604020202020204" pitchFamily="34" charset="0"/>
              </a:rPr>
              <a:t>. 2019;9:e027473. doi:10.1136/bmjopen-2018-027473</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nb-NO" sz="1800" b="1" dirty="0">
                <a:latin typeface="Arial" panose="020B0604020202020204" pitchFamily="34" charset="0"/>
                <a:cs typeface="Arial" panose="020B0604020202020204" pitchFamily="34" charset="0"/>
              </a:rPr>
              <a:t>Artikkel 2 </a:t>
            </a:r>
            <a:r>
              <a:rPr lang="nb-NO" sz="1800" dirty="0">
                <a:latin typeface="Arial" panose="020B0604020202020204" pitchFamily="34" charset="0"/>
                <a:cs typeface="Arial" panose="020B0604020202020204" pitchFamily="34" charset="0"/>
              </a:rPr>
              <a:t>– Nygaard, Halvorsrud, Bye, Bergland. </a:t>
            </a:r>
            <a:r>
              <a:rPr lang="en-US" sz="1800" dirty="0">
                <a:latin typeface="Arial" panose="020B0604020202020204" pitchFamily="34" charset="0"/>
                <a:cs typeface="Arial" panose="020B0604020202020204" pitchFamily="34" charset="0"/>
              </a:rPr>
              <a:t>It takes two to tango: </a:t>
            </a:r>
            <a:r>
              <a:rPr lang="en-US" sz="1800" dirty="0" err="1">
                <a:latin typeface="Arial" panose="020B0604020202020204" pitchFamily="34" charset="0"/>
                <a:cs typeface="Arial" panose="020B0604020202020204" pitchFamily="34" charset="0"/>
              </a:rPr>
              <a:t>carers’</a:t>
            </a:r>
            <a:r>
              <a:rPr lang="en-US" sz="1800" dirty="0">
                <a:latin typeface="Arial" panose="020B0604020202020204" pitchFamily="34" charset="0"/>
                <a:cs typeface="Arial" panose="020B0604020202020204" pitchFamily="34" charset="0"/>
              </a:rPr>
              <a:t> reflections on their participation and the participation of people with dementia in the James Lind  Alliance process. </a:t>
            </a:r>
            <a:r>
              <a:rPr lang="en-US" sz="1800" i="1" dirty="0">
                <a:latin typeface="Arial" panose="020B0604020202020204" pitchFamily="34" charset="0"/>
                <a:cs typeface="Arial" panose="020B0604020202020204" pitchFamily="34" charset="0"/>
              </a:rPr>
              <a:t>BMC Geriatric</a:t>
            </a:r>
            <a:r>
              <a:rPr lang="en-US" sz="1800" dirty="0">
                <a:latin typeface="Arial" panose="020B0604020202020204" pitchFamily="34" charset="0"/>
                <a:cs typeface="Arial" panose="020B0604020202020204" pitchFamily="34" charset="0"/>
              </a:rPr>
              <a:t>s. 2020;20:175 https://doi.org/10.1186/s12877-020-01570-3</a:t>
            </a:r>
          </a:p>
          <a:p>
            <a:endParaRPr lang="nb-NO" sz="1800" dirty="0">
              <a:latin typeface="Arial" panose="020B0604020202020204" pitchFamily="34" charset="0"/>
              <a:cs typeface="Arial" panose="020B0604020202020204" pitchFamily="34" charset="0"/>
            </a:endParaRPr>
          </a:p>
          <a:p>
            <a:r>
              <a:rPr lang="nb-NO" sz="1800" b="1" dirty="0">
                <a:latin typeface="Arial" panose="020B0604020202020204" pitchFamily="34" charset="0"/>
                <a:cs typeface="Arial" panose="020B0604020202020204" pitchFamily="34" charset="0"/>
              </a:rPr>
              <a:t>Artikkel 3 </a:t>
            </a:r>
            <a:r>
              <a:rPr lang="nb-NO" sz="1800" dirty="0">
                <a:latin typeface="Arial" panose="020B0604020202020204" pitchFamily="34" charset="0"/>
                <a:cs typeface="Arial" panose="020B0604020202020204" pitchFamily="34" charset="0"/>
              </a:rPr>
              <a:t>– Nygaard, Halvorsrud, Grov, Bergland. </a:t>
            </a:r>
            <a:r>
              <a:rPr lang="en-US" sz="1800" dirty="0">
                <a:latin typeface="Arial" panose="020B0604020202020204" pitchFamily="34" charset="0"/>
                <a:cs typeface="Arial" panose="020B0604020202020204" pitchFamily="34" charset="0"/>
              </a:rPr>
              <a:t>What matters to you when the nursing home is your home: a qualitative study on the views of  residents with dementia living in nursing homes. </a:t>
            </a:r>
            <a:r>
              <a:rPr lang="en-US" sz="1800" i="1" dirty="0">
                <a:latin typeface="Arial" panose="020B0604020202020204" pitchFamily="34" charset="0"/>
                <a:cs typeface="Arial" panose="020B0604020202020204" pitchFamily="34" charset="0"/>
              </a:rPr>
              <a:t>BMC Geriatrics</a:t>
            </a:r>
            <a:r>
              <a:rPr lang="en-US" sz="1800" dirty="0">
                <a:latin typeface="Arial" panose="020B0604020202020204" pitchFamily="34" charset="0"/>
                <a:cs typeface="Arial" panose="020B0604020202020204" pitchFamily="34" charset="0"/>
              </a:rPr>
              <a:t> (2020) 20:227. https://doi.org/10.1186/s12877-020-01612-w</a:t>
            </a:r>
            <a:endParaRPr lang="nb-NO" sz="1800" dirty="0">
              <a:latin typeface="Arial" panose="020B0604020202020204" pitchFamily="34" charset="0"/>
              <a:cs typeface="Arial" panose="020B0604020202020204" pitchFamily="34" charset="0"/>
            </a:endParaRPr>
          </a:p>
          <a:p>
            <a:endParaRPr lang="nb-NO" sz="1800" dirty="0">
              <a:latin typeface="Arial" panose="020B0604020202020204" pitchFamily="34" charset="0"/>
              <a:cs typeface="Arial" panose="020B0604020202020204" pitchFamily="34" charset="0"/>
            </a:endParaRPr>
          </a:p>
          <a:p>
            <a:r>
              <a:rPr lang="nb-NO" sz="1800" b="1" dirty="0">
                <a:latin typeface="Arial" panose="020B0604020202020204" pitchFamily="34" charset="0"/>
                <a:cs typeface="Arial" panose="020B0604020202020204" pitchFamily="34" charset="0"/>
              </a:rPr>
              <a:t>Artikkel 4</a:t>
            </a:r>
            <a:r>
              <a:rPr lang="nb-NO" sz="1800" dirty="0">
                <a:latin typeface="Arial" panose="020B0604020202020204" pitchFamily="34" charset="0"/>
                <a:cs typeface="Arial" panose="020B0604020202020204" pitchFamily="34" charset="0"/>
              </a:rPr>
              <a:t> – Nygaard, Halvorsrud, Grov, Bergland. (2021). </a:t>
            </a:r>
            <a:r>
              <a:rPr lang="en-US" sz="1800" dirty="0">
                <a:latin typeface="Arial" panose="020B0604020202020204" pitchFamily="34" charset="0"/>
                <a:cs typeface="Arial" panose="020B0604020202020204" pitchFamily="34" charset="0"/>
              </a:rPr>
              <a:t>What matters to you?’ – a qualitative study on  the views of nursing home residents with  dementia regarding the health care they receive. </a:t>
            </a:r>
            <a:r>
              <a:rPr lang="en-US" sz="1800" i="1" dirty="0">
                <a:latin typeface="Arial" panose="020B0604020202020204" pitchFamily="34" charset="0"/>
                <a:cs typeface="Arial" panose="020B0604020202020204" pitchFamily="34" charset="0"/>
              </a:rPr>
              <a:t>Journal of Clinical Nursing</a:t>
            </a:r>
            <a:r>
              <a:rPr lang="en-US" sz="1800" dirty="0">
                <a:latin typeface="Arial" panose="020B0604020202020204" pitchFamily="34" charset="0"/>
                <a:cs typeface="Arial" panose="020B0604020202020204" pitchFamily="34" charset="0"/>
              </a:rPr>
              <a:t>. https://doi.org/10.1111/jocn.15904</a:t>
            </a:r>
            <a:endParaRPr lang="nb-NO" sz="1300" dirty="0"/>
          </a:p>
        </p:txBody>
      </p:sp>
    </p:spTree>
    <p:extLst>
      <p:ext uri="{BB962C8B-B14F-4D97-AF65-F5344CB8AC3E}">
        <p14:creationId xmlns:p14="http://schemas.microsoft.com/office/powerpoint/2010/main" val="83756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4845A0EE-C4C8-4AE1-B3C6-1261368AC0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8522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lassholder for innhold 5" descr="Et bilde som inneholder kopp, kaffe, drikkevarer, kaffe kopp&#10;&#10;Automatisk generert beskrivelse">
            <a:extLst>
              <a:ext uri="{FF2B5EF4-FFF2-40B4-BE49-F238E27FC236}">
                <a16:creationId xmlns:a16="http://schemas.microsoft.com/office/drawing/2014/main" id="{8F298692-1B85-46FC-8478-7CF0B8804D5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096000" y="660400"/>
            <a:ext cx="5459413" cy="4078288"/>
          </a:xfrm>
        </p:spPr>
      </p:pic>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4"/>
          <a:stretch>
            <a:fillRect/>
          </a:stretch>
        </p:blipFill>
        <p:spPr>
          <a:xfrm>
            <a:off x="6096000" y="4806950"/>
            <a:ext cx="5459413" cy="1390650"/>
          </a:xfrm>
          <a:prstGeom prst="rect">
            <a:avLst/>
          </a:prstGeom>
        </p:spPr>
      </p:pic>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b="1" kern="1200" dirty="0" err="1">
                <a:solidFill>
                  <a:srgbClr val="FFFFFF"/>
                </a:solidFill>
                <a:latin typeface="+mj-lt"/>
                <a:ea typeface="+mj-ea"/>
                <a:cs typeface="+mj-cs"/>
              </a:rPr>
              <a:t>Kaffepause</a:t>
            </a:r>
            <a:r>
              <a:rPr lang="en-US" b="1" kern="1200" dirty="0">
                <a:solidFill>
                  <a:srgbClr val="FFFFFF"/>
                </a:solidFill>
                <a:latin typeface="+mj-lt"/>
                <a:ea typeface="+mj-ea"/>
                <a:cs typeface="+mj-cs"/>
              </a:rPr>
              <a:t/>
            </a:r>
            <a:br>
              <a:rPr lang="en-US" b="1" kern="1200" dirty="0">
                <a:solidFill>
                  <a:srgbClr val="FFFFFF"/>
                </a:solidFill>
                <a:latin typeface="+mj-lt"/>
                <a:ea typeface="+mj-ea"/>
                <a:cs typeface="+mj-cs"/>
              </a:rPr>
            </a:br>
            <a:r>
              <a:rPr lang="en-US" b="1" kern="1200" dirty="0">
                <a:solidFill>
                  <a:srgbClr val="FFFFFF"/>
                </a:solidFill>
                <a:latin typeface="+mj-lt"/>
                <a:ea typeface="+mj-ea"/>
                <a:cs typeface="+mj-cs"/>
              </a:rPr>
              <a:t>15 </a:t>
            </a:r>
            <a:r>
              <a:rPr lang="en-US" b="1" kern="1200" dirty="0" err="1">
                <a:solidFill>
                  <a:srgbClr val="FFFFFF"/>
                </a:solidFill>
                <a:latin typeface="+mj-lt"/>
                <a:ea typeface="+mj-ea"/>
                <a:cs typeface="+mj-cs"/>
              </a:rPr>
              <a:t>minutter</a:t>
            </a:r>
            <a:endParaRPr lang="en-US" b="1" kern="1200" dirty="0">
              <a:solidFill>
                <a:srgbClr val="FFFFFF"/>
              </a:solidFill>
              <a:latin typeface="+mj-lt"/>
              <a:ea typeface="+mj-ea"/>
              <a:cs typeface="+mj-cs"/>
            </a:endParaRPr>
          </a:p>
        </p:txBody>
      </p:sp>
    </p:spTree>
    <p:extLst>
      <p:ext uri="{BB962C8B-B14F-4D97-AF65-F5344CB8AC3E}">
        <p14:creationId xmlns:p14="http://schemas.microsoft.com/office/powerpoint/2010/main" val="2520400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209FE012-FF59-42B8-9E24-2ADF0BB05E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CD1EA40-7116-4FCB-9369-70F29FAA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66648" y="679927"/>
            <a:ext cx="5064470" cy="2270664"/>
          </a:xfrm>
        </p:spPr>
        <p:txBody>
          <a:bodyPr>
            <a:normAutofit/>
          </a:bodyPr>
          <a:lstStyle/>
          <a:p>
            <a:r>
              <a:rPr lang="nb-NO" b="1"/>
              <a:t>Pårørende sine tanker og refleksjoner</a:t>
            </a:r>
          </a:p>
        </p:txBody>
      </p:sp>
      <p:sp>
        <p:nvSpPr>
          <p:cNvPr id="118" name="Rectangle 117">
            <a:extLst>
              <a:ext uri="{FF2B5EF4-FFF2-40B4-BE49-F238E27FC236}">
                <a16:creationId xmlns:a16="http://schemas.microsoft.com/office/drawing/2014/main" id="{BF647E38-F93D-4661-8D77-CE13EEB65B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537B7F17-6743-434B-B741-1EB675A75F0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21"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Bilde 3" descr="Et bilde som inneholder tekst&#10;&#10;Automatisk generert beskrivelse">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6931152" y="971485"/>
            <a:ext cx="4937760" cy="1357883"/>
          </a:xfrm>
          <a:prstGeom prst="rect">
            <a:avLst/>
          </a:prstGeom>
        </p:spPr>
      </p:pic>
      <p:sp>
        <p:nvSpPr>
          <p:cNvPr id="142" name="Rectangle 141">
            <a:extLst>
              <a:ext uri="{FF2B5EF4-FFF2-40B4-BE49-F238E27FC236}">
                <a16:creationId xmlns:a16="http://schemas.microsoft.com/office/drawing/2014/main" id="{D6C80E47-971C-437F-B030-191115B01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Plassholder for innhold 2">
            <a:extLst>
              <a:ext uri="{FF2B5EF4-FFF2-40B4-BE49-F238E27FC236}">
                <a16:creationId xmlns:a16="http://schemas.microsoft.com/office/drawing/2014/main" id="{4C1DF788-2AFC-4DA5-8AA4-1C6AF01D6C0B}"/>
              </a:ext>
            </a:extLst>
          </p:cNvPr>
          <p:cNvGraphicFramePr>
            <a:graphicFrameLocks noGrp="1"/>
          </p:cNvGraphicFramePr>
          <p:nvPr>
            <p:ph idx="1"/>
            <p:extLst>
              <p:ext uri="{D42A27DB-BD31-4B8C-83A1-F6EECF244321}">
                <p14:modId xmlns:p14="http://schemas.microsoft.com/office/powerpoint/2010/main" val="848269811"/>
              </p:ext>
            </p:extLst>
          </p:nvPr>
        </p:nvGraphicFramePr>
        <p:xfrm>
          <a:off x="1166649" y="3540334"/>
          <a:ext cx="10350062" cy="302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550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a:bodyPr>
          <a:lstStyle/>
          <a:p>
            <a:r>
              <a:rPr lang="nb-NO" b="1"/>
              <a:t>Offentlig PhD kandidat</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2278173"/>
            <a:ext cx="6467867" cy="3450613"/>
          </a:xfrm>
        </p:spPr>
        <p:txBody>
          <a:bodyPr anchor="ctr">
            <a:normAutofit lnSpcReduction="10000"/>
          </a:bodyPr>
          <a:lstStyle/>
          <a:p>
            <a:r>
              <a:rPr lang="nb-NO" sz="2200" dirty="0"/>
              <a:t>1</a:t>
            </a:r>
            <a:r>
              <a:rPr lang="nb-NO" sz="2200" dirty="0">
                <a:latin typeface="Arial" panose="020B0604020202020204" pitchFamily="34" charset="0"/>
                <a:cs typeface="Arial" panose="020B0604020202020204" pitchFamily="34" charset="0"/>
              </a:rPr>
              <a:t>. september 2017 – 1. februar 2021 (leverte 23. februar 2021).</a:t>
            </a:r>
          </a:p>
          <a:p>
            <a:pPr marL="0" indent="0">
              <a:buNone/>
            </a:pPr>
            <a:endParaRPr lang="nb-NO" sz="2200" dirty="0">
              <a:latin typeface="Arial" panose="020B0604020202020204" pitchFamily="34" charset="0"/>
              <a:cs typeface="Arial" panose="020B0604020202020204" pitchFamily="34" charset="0"/>
            </a:endParaRPr>
          </a:p>
          <a:p>
            <a:r>
              <a:rPr lang="nb-NO" sz="2200" dirty="0">
                <a:latin typeface="Arial" panose="020B0604020202020204" pitchFamily="34" charset="0"/>
                <a:cs typeface="Arial" panose="020B0604020202020204" pitchFamily="34" charset="0"/>
              </a:rPr>
              <a:t>Ansatt i Lørenskog kommune/USHT Viken (Akershus) med delfinansiering fra Forskningsrådet.</a:t>
            </a:r>
          </a:p>
          <a:p>
            <a:endParaRPr lang="nb-NO" sz="2200" dirty="0">
              <a:latin typeface="Arial" panose="020B0604020202020204" pitchFamily="34" charset="0"/>
              <a:cs typeface="Arial" panose="020B0604020202020204" pitchFamily="34" charset="0"/>
            </a:endParaRPr>
          </a:p>
          <a:p>
            <a:r>
              <a:rPr lang="nb-NO" sz="2200" dirty="0">
                <a:latin typeface="Arial" panose="020B0604020202020204" pitchFamily="34" charset="0"/>
                <a:cs typeface="Arial" panose="020B0604020202020204" pitchFamily="34" charset="0"/>
              </a:rPr>
              <a:t>Samarbeid med OsloMet, veiledere prof. Astrid Bergland, prof. Liv Halvorsrud og prof. Ellen Karine Grov.</a:t>
            </a:r>
          </a:p>
        </p:txBody>
      </p:sp>
      <p:sp>
        <p:nvSpPr>
          <p:cNvPr id="44" name="Rectangle 43">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3"/>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971334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a:bodyPr>
          <a:lstStyle/>
          <a:p>
            <a:pPr algn="ctr"/>
            <a:r>
              <a:rPr lang="nb-NO" b="1" dirty="0"/>
              <a:t>Mangfoldet</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1809751"/>
            <a:ext cx="7194771" cy="4377690"/>
          </a:xfrm>
        </p:spPr>
        <p:txBody>
          <a:bodyPr anchor="ctr">
            <a:normAutofit lnSpcReduction="10000"/>
          </a:bodyPr>
          <a:lstStyle/>
          <a:p>
            <a:pPr marL="0" indent="0">
              <a:lnSpc>
                <a:spcPct val="150000"/>
              </a:lnSpc>
              <a:buNone/>
            </a:pPr>
            <a:r>
              <a:rPr lang="nb-NO" sz="2400" i="1" dirty="0"/>
              <a:t>«</a:t>
            </a:r>
            <a:r>
              <a:rPr lang="nb-NO" sz="2400" i="1" dirty="0">
                <a:latin typeface="Arial" panose="020B0604020202020204" pitchFamily="34" charset="0"/>
                <a:cs typeface="Arial" panose="020B0604020202020204" pitchFamily="34" charset="0"/>
              </a:rPr>
              <a:t>Tidligere har det vært slik at vi som pårørende har vært talerør for de, ikke sant, men det er ikke sikkert hvis de har mistet språket i tidlig fase i hvert fall er det ikke sikkert at vi tenker riktig eller om de ikke mister språket. Egentlig er det ikke sikkert vi tenker slik som de tenker, så hvis de får uttrykke seg selv i fred og ro så er et klart mye bedre så lenge de kan»</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3731690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a:bodyPr>
          <a:lstStyle/>
          <a:p>
            <a:pPr algn="ctr"/>
            <a:r>
              <a:rPr lang="nb-NO" b="1" dirty="0"/>
              <a:t>Mangfoldet</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1953127"/>
            <a:ext cx="6702646" cy="3775659"/>
          </a:xfrm>
        </p:spPr>
        <p:txBody>
          <a:bodyPr anchor="ctr">
            <a:normAutofit fontScale="92500"/>
          </a:bodyPr>
          <a:lstStyle/>
          <a:p>
            <a:pPr marL="0" indent="0">
              <a:lnSpc>
                <a:spcPct val="150000"/>
              </a:lnSpc>
              <a:buNone/>
            </a:pPr>
            <a:r>
              <a:rPr lang="nb-NO" sz="2400" i="1" dirty="0"/>
              <a:t>«</a:t>
            </a:r>
            <a:r>
              <a:rPr lang="nb-NO" sz="2400" i="1" dirty="0">
                <a:latin typeface="Arial" panose="020B0604020202020204" pitchFamily="34" charset="0"/>
                <a:cs typeface="Arial" panose="020B0604020202020204" pitchFamily="34" charset="0"/>
              </a:rPr>
              <a:t>Pårørende til personer med demens er jo ikke noen ensartet gruppe, så der er det sikkert like delte meninger som det er ellers i samfunnet»</a:t>
            </a:r>
          </a:p>
          <a:p>
            <a:pPr marL="0" indent="0">
              <a:lnSpc>
                <a:spcPct val="150000"/>
              </a:lnSpc>
              <a:buNone/>
            </a:pPr>
            <a:endParaRPr lang="nb-NO" sz="2400" i="1" dirty="0">
              <a:latin typeface="Arial" panose="020B0604020202020204" pitchFamily="34" charset="0"/>
              <a:cs typeface="Arial" panose="020B0604020202020204" pitchFamily="34" charset="0"/>
            </a:endParaRPr>
          </a:p>
          <a:p>
            <a:pPr marL="0" indent="0">
              <a:lnSpc>
                <a:spcPct val="150000"/>
              </a:lnSpc>
              <a:buNone/>
            </a:pPr>
            <a:r>
              <a:rPr lang="nb-NO" sz="2400" i="1" dirty="0">
                <a:latin typeface="Arial" panose="020B0604020202020204" pitchFamily="34" charset="0"/>
                <a:cs typeface="Arial" panose="020B0604020202020204" pitchFamily="34" charset="0"/>
              </a:rPr>
              <a:t>«Det der er nok veldig stor forskjell fra demenstype til demenstype, og fra person til person»</a:t>
            </a:r>
          </a:p>
          <a:p>
            <a:pPr marL="0" indent="0">
              <a:buNone/>
            </a:pPr>
            <a:endParaRPr lang="nb-NO" sz="2400" i="1"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3720229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a:bodyPr>
          <a:lstStyle/>
          <a:p>
            <a:pPr algn="ctr"/>
            <a:r>
              <a:rPr lang="nb-NO" b="1" dirty="0"/>
              <a:t>Tilrettelegging</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1857375"/>
            <a:ext cx="6467867" cy="4524375"/>
          </a:xfrm>
        </p:spPr>
        <p:txBody>
          <a:bodyPr anchor="ctr">
            <a:normAutofit fontScale="92500" lnSpcReduction="20000"/>
          </a:bodyPr>
          <a:lstStyle/>
          <a:p>
            <a:pPr marL="0" indent="0">
              <a:lnSpc>
                <a:spcPct val="150000"/>
              </a:lnSpc>
              <a:buNone/>
            </a:pPr>
            <a:endParaRPr lang="nb-NO" sz="2400" dirty="0">
              <a:latin typeface="Arial" panose="020B0604020202020204" pitchFamily="34" charset="0"/>
              <a:cs typeface="Arial" panose="020B0604020202020204" pitchFamily="34" charset="0"/>
            </a:endParaRPr>
          </a:p>
          <a:p>
            <a:pPr marL="0" indent="0">
              <a:lnSpc>
                <a:spcPct val="150000"/>
              </a:lnSpc>
              <a:buNone/>
            </a:pPr>
            <a:r>
              <a:rPr lang="nb-NO" sz="2400" dirty="0">
                <a:latin typeface="Arial" panose="020B0604020202020204" pitchFamily="34" charset="0"/>
                <a:cs typeface="Arial" panose="020B0604020202020204" pitchFamily="34" charset="0"/>
              </a:rPr>
              <a:t>«Og så må dere stille med avlasting, det var et stort problem, jeg kunne jo ikke forlate mannen min mer enn at jeg så vidt kunne gå til»</a:t>
            </a:r>
          </a:p>
          <a:p>
            <a:pPr marL="0" indent="0">
              <a:lnSpc>
                <a:spcPct val="150000"/>
              </a:lnSpc>
              <a:buNone/>
            </a:pPr>
            <a:endParaRPr lang="nb-NO" sz="2400" dirty="0">
              <a:latin typeface="Arial" panose="020B0604020202020204" pitchFamily="34" charset="0"/>
              <a:cs typeface="Arial" panose="020B0604020202020204" pitchFamily="34" charset="0"/>
            </a:endParaRPr>
          </a:p>
          <a:p>
            <a:pPr marL="0" indent="0">
              <a:lnSpc>
                <a:spcPct val="150000"/>
              </a:lnSpc>
              <a:buNone/>
            </a:pPr>
            <a:r>
              <a:rPr lang="nb-NO" sz="2400" dirty="0">
                <a:latin typeface="Arial" panose="020B0604020202020204" pitchFamily="34" charset="0"/>
                <a:cs typeface="Arial" panose="020B0604020202020204" pitchFamily="34" charset="0"/>
              </a:rPr>
              <a:t>«Spørsmålet bør være lett å forstå. Kanskje utarbeides i samarbeide med de det gjelder for eksempel pårørende og de som er i tidlige fase av sykdommen</a:t>
            </a:r>
            <a:r>
              <a:rPr lang="nb-NO" sz="2400" dirty="0"/>
              <a:t>»</a:t>
            </a:r>
          </a:p>
          <a:p>
            <a:pPr marL="0" indent="0">
              <a:lnSpc>
                <a:spcPct val="150000"/>
              </a:lnSpc>
              <a:buNone/>
            </a:pPr>
            <a:endParaRPr lang="nb-NO"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2852345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a:bodyPr>
          <a:lstStyle/>
          <a:p>
            <a:pPr algn="ctr"/>
            <a:r>
              <a:rPr lang="nb-NO" b="1" dirty="0"/>
              <a:t>Tilrettelegging</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1953127"/>
            <a:ext cx="6893146" cy="3775659"/>
          </a:xfrm>
        </p:spPr>
        <p:txBody>
          <a:bodyPr anchor="ctr">
            <a:normAutofit/>
          </a:bodyPr>
          <a:lstStyle/>
          <a:p>
            <a:pPr marL="0" indent="0">
              <a:lnSpc>
                <a:spcPct val="150000"/>
              </a:lnSpc>
              <a:buNone/>
            </a:pPr>
            <a:r>
              <a:rPr lang="nb-NO" sz="2400" dirty="0">
                <a:latin typeface="Arial" panose="020B0604020202020204" pitchFamily="34" charset="0"/>
                <a:cs typeface="Arial" panose="020B0604020202020204" pitchFamily="34" charset="0"/>
              </a:rPr>
              <a:t>«Være tydelig, ikke snakke fort. Det er mange  ting som er små ting, men er viktig. Korte setninger. Allerede i tidlig fase har de problemer med lange setninger og masse informasjon, men de kan bidra mye hvis vi bare gjør det på rette måten»</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Et bilde som inneholder tekst&#10;&#10;Automatisk generert beskrivelse">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3823689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a:bodyPr>
          <a:lstStyle/>
          <a:p>
            <a:pPr algn="ctr"/>
            <a:r>
              <a:rPr lang="nb-NO" b="1" dirty="0"/>
              <a:t>Makt/avmakt</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1953127"/>
            <a:ext cx="6467867" cy="3775659"/>
          </a:xfrm>
        </p:spPr>
        <p:txBody>
          <a:bodyPr anchor="ctr">
            <a:normAutofit/>
          </a:bodyPr>
          <a:lstStyle/>
          <a:p>
            <a:pPr marL="0" indent="0">
              <a:buNone/>
            </a:pPr>
            <a:endParaRPr lang="nb-NO" sz="2400" dirty="0"/>
          </a:p>
          <a:p>
            <a:pPr marL="0" indent="0">
              <a:lnSpc>
                <a:spcPct val="150000"/>
              </a:lnSpc>
              <a:buNone/>
            </a:pPr>
            <a:r>
              <a:rPr lang="nb-NO" sz="2400" i="1" dirty="0"/>
              <a:t>«</a:t>
            </a:r>
            <a:r>
              <a:rPr lang="nb-NO" sz="2400" i="1" dirty="0">
                <a:latin typeface="Arial" panose="020B0604020202020204" pitchFamily="34" charset="0"/>
                <a:cs typeface="Arial" panose="020B0604020202020204" pitchFamily="34" charset="0"/>
              </a:rPr>
              <a:t>Det å være medforsker synes jeg blir litt vanskelig, men som medforsker kan man jo bidra på ulike måter- for eksempel med å stille relevante spørsmål ved intervju og også ha relevant fokus i analyse og formidling til ulike brukergrupper»</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Et bilde som inneholder tekst&#10;&#10;Automatisk generert beskrivelse">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2364542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a:bodyPr>
          <a:lstStyle/>
          <a:p>
            <a:pPr algn="ctr"/>
            <a:r>
              <a:rPr lang="nb-NO" b="1" dirty="0"/>
              <a:t>Makt/avmakt</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254539" y="2063692"/>
            <a:ext cx="6921721" cy="3899986"/>
          </a:xfrm>
        </p:spPr>
        <p:txBody>
          <a:bodyPr anchor="ctr">
            <a:normAutofit fontScale="62500" lnSpcReduction="20000"/>
          </a:bodyPr>
          <a:lstStyle/>
          <a:p>
            <a:pPr marL="0" indent="0">
              <a:buNone/>
            </a:pPr>
            <a:endParaRPr lang="nb-NO" sz="2400" dirty="0"/>
          </a:p>
          <a:p>
            <a:pPr marL="0" indent="0">
              <a:lnSpc>
                <a:spcPct val="160000"/>
              </a:lnSpc>
              <a:buNone/>
            </a:pPr>
            <a:r>
              <a:rPr lang="nb-NO" sz="2900" dirty="0">
                <a:latin typeface="Arial" panose="020B0604020202020204" pitchFamily="34" charset="0"/>
                <a:cs typeface="Arial" panose="020B0604020202020204" pitchFamily="34" charset="0"/>
              </a:rPr>
              <a:t>«</a:t>
            </a:r>
            <a:r>
              <a:rPr lang="nb-NO" sz="3200" dirty="0">
                <a:latin typeface="Arial" panose="020B0604020202020204" pitchFamily="34" charset="0"/>
                <a:cs typeface="Arial" panose="020B0604020202020204" pitchFamily="34" charset="0"/>
              </a:rPr>
              <a:t>Det skal ikke bare være et alibi for å få bevilget forskningsmidler»</a:t>
            </a:r>
          </a:p>
          <a:p>
            <a:pPr marL="0" indent="0">
              <a:lnSpc>
                <a:spcPct val="160000"/>
              </a:lnSpc>
              <a:buNone/>
            </a:pPr>
            <a:endParaRPr lang="nb-NO" sz="3200" dirty="0">
              <a:latin typeface="Arial" panose="020B0604020202020204" pitchFamily="34" charset="0"/>
              <a:cs typeface="Arial" panose="020B0604020202020204" pitchFamily="34" charset="0"/>
            </a:endParaRPr>
          </a:p>
          <a:p>
            <a:pPr marL="0" indent="0">
              <a:lnSpc>
                <a:spcPct val="160000"/>
              </a:lnSpc>
              <a:buNone/>
            </a:pPr>
            <a:r>
              <a:rPr lang="nb-NO" sz="3200" i="1" dirty="0">
                <a:latin typeface="Arial" panose="020B0604020202020204" pitchFamily="34" charset="0"/>
                <a:cs typeface="Arial" panose="020B0604020202020204" pitchFamily="34" charset="0"/>
              </a:rPr>
              <a:t>«</a:t>
            </a:r>
            <a:r>
              <a:rPr lang="nb-NO" sz="3200" dirty="0">
                <a:latin typeface="Arial" panose="020B0604020202020204" pitchFamily="34" charset="0"/>
                <a:cs typeface="Arial" panose="020B0604020202020204" pitchFamily="34" charset="0"/>
              </a:rPr>
              <a:t>Det er snakk om å skape felles forståelse. Det er jo et stort problem det med at det ligger mye makt i språk, og på en måte ved å bruke språket så kan man gjøre at folk føler seg små, så det er klart at der ligger det veldig mye»</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641059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6631B6-0FDA-42B4-94F5-26C42D95B159}"/>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257363FD-7E77-4145-9483-331A807A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838200" y="365125"/>
            <a:ext cx="10515600" cy="1325563"/>
          </a:xfrm>
        </p:spPr>
        <p:txBody>
          <a:bodyPr>
            <a:normAutofit/>
          </a:bodyPr>
          <a:lstStyle/>
          <a:p>
            <a:r>
              <a:rPr lang="nb-NO" b="1"/>
              <a:t>Intervjuene med beboerne</a:t>
            </a:r>
          </a:p>
        </p:txBody>
      </p:sp>
      <p:pic>
        <p:nvPicPr>
          <p:cNvPr id="4" name="Bilde 3" descr="Et bilde som inneholder tekst&#10;&#10;Automatisk generert beskrivelse">
            <a:extLst>
              <a:ext uri="{FF2B5EF4-FFF2-40B4-BE49-F238E27FC236}">
                <a16:creationId xmlns:a16="http://schemas.microsoft.com/office/drawing/2014/main" id="{126BBF06-DCD5-4795-AA5D-B92EE7ADB620}"/>
              </a:ext>
            </a:extLst>
          </p:cNvPr>
          <p:cNvPicPr>
            <a:picLocks noChangeAspect="1"/>
          </p:cNvPicPr>
          <p:nvPr/>
        </p:nvPicPr>
        <p:blipFill>
          <a:blip r:embed="rId3"/>
          <a:stretch>
            <a:fillRect/>
          </a:stretch>
        </p:blipFill>
        <p:spPr>
          <a:xfrm>
            <a:off x="9352280" y="867091"/>
            <a:ext cx="1894840" cy="707709"/>
          </a:xfrm>
          <a:prstGeom prst="rect">
            <a:avLst/>
          </a:prstGeom>
        </p:spPr>
      </p:pic>
      <p:graphicFrame>
        <p:nvGraphicFramePr>
          <p:cNvPr id="6" name="Plassholder for innhold 2">
            <a:extLst>
              <a:ext uri="{FF2B5EF4-FFF2-40B4-BE49-F238E27FC236}">
                <a16:creationId xmlns:a16="http://schemas.microsoft.com/office/drawing/2014/main" id="{B6A3031F-2B6B-4CDF-96AA-986C05753862}"/>
              </a:ext>
            </a:extLst>
          </p:cNvPr>
          <p:cNvGraphicFramePr>
            <a:graphicFrameLocks noGrp="1"/>
          </p:cNvGraphicFramePr>
          <p:nvPr>
            <p:ph idx="1"/>
            <p:extLst>
              <p:ext uri="{D42A27DB-BD31-4B8C-83A1-F6EECF244321}">
                <p14:modId xmlns:p14="http://schemas.microsoft.com/office/powerpoint/2010/main" val="19954316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803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73C07C-1D22-463F-9663-170D224380EB}"/>
              </a:ext>
            </a:extLst>
          </p:cNvPr>
          <p:cNvSpPr>
            <a:spLocks noGrp="1"/>
          </p:cNvSpPr>
          <p:nvPr>
            <p:ph type="title"/>
          </p:nvPr>
        </p:nvSpPr>
        <p:spPr>
          <a:xfrm>
            <a:off x="1000941" y="685801"/>
            <a:ext cx="3494859" cy="5491162"/>
          </a:xfrm>
        </p:spPr>
        <p:txBody>
          <a:bodyPr>
            <a:normAutofit/>
          </a:bodyPr>
          <a:lstStyle/>
          <a:p>
            <a:r>
              <a:rPr lang="nb-NO" b="1"/>
              <a:t>Sykehjem som hjem og institusjon</a:t>
            </a:r>
          </a:p>
        </p:txBody>
      </p:sp>
      <p:graphicFrame>
        <p:nvGraphicFramePr>
          <p:cNvPr id="36" name="Plassholder for innhold 2">
            <a:extLst>
              <a:ext uri="{FF2B5EF4-FFF2-40B4-BE49-F238E27FC236}">
                <a16:creationId xmlns:a16="http://schemas.microsoft.com/office/drawing/2014/main" id="{D0C26F69-3941-4586-A9EB-6506FF939472}"/>
              </a:ext>
            </a:extLst>
          </p:cNvPr>
          <p:cNvGraphicFramePr>
            <a:graphicFrameLocks noGrp="1"/>
          </p:cNvGraphicFramePr>
          <p:nvPr>
            <p:ph idx="1"/>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625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a:bodyPr>
          <a:lstStyle/>
          <a:p>
            <a:pPr algn="ctr"/>
            <a:r>
              <a:rPr lang="nb-NO" b="1" dirty="0"/>
              <a:t>Forholdet til andre medboere</a:t>
            </a:r>
            <a:br>
              <a:rPr lang="nb-NO" b="1" dirty="0"/>
            </a:br>
            <a:endParaRPr lang="nb-NO" b="1" dirty="0"/>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1585520"/>
            <a:ext cx="6988396" cy="4872430"/>
          </a:xfrm>
        </p:spPr>
        <p:txBody>
          <a:bodyPr anchor="ctr">
            <a:noAutofit/>
          </a:bodyPr>
          <a:lstStyle/>
          <a:p>
            <a:pPr marL="0" indent="0">
              <a:lnSpc>
                <a:spcPct val="150000"/>
              </a:lnSpc>
              <a:buNone/>
            </a:pPr>
            <a:r>
              <a:rPr lang="nb-NO" sz="2000" dirty="0">
                <a:latin typeface="Arial" panose="020B0604020202020204" pitchFamily="34" charset="0"/>
                <a:cs typeface="Arial" panose="020B0604020202020204" pitchFamily="34" charset="0"/>
              </a:rPr>
              <a:t>«Det er ikke alle andre innsatte som er like oppegående kan du si, som jeg synes er like gøy å være sammen med, men det er et antall, som du har, føler at du har ganske mye til felles med, ikke minst sånn aldersmessig» </a:t>
            </a:r>
          </a:p>
          <a:p>
            <a:pPr>
              <a:lnSpc>
                <a:spcPct val="150000"/>
              </a:lnSpc>
            </a:pPr>
            <a:endParaRPr lang="nb-NO" sz="2000" i="1" dirty="0">
              <a:latin typeface="Arial" panose="020B0604020202020204" pitchFamily="34" charset="0"/>
              <a:cs typeface="Arial" panose="020B0604020202020204" pitchFamily="34" charset="0"/>
            </a:endParaRPr>
          </a:p>
          <a:p>
            <a:pPr marL="0" indent="0">
              <a:lnSpc>
                <a:spcPct val="150000"/>
              </a:lnSpc>
              <a:buNone/>
            </a:pPr>
            <a:r>
              <a:rPr lang="nb-NO" sz="2000" dirty="0">
                <a:latin typeface="Arial" panose="020B0604020202020204" pitchFamily="34" charset="0"/>
                <a:cs typeface="Arial" panose="020B0604020202020204" pitchFamily="34" charset="0"/>
              </a:rPr>
              <a:t>«Vi er en rar gjeng som går her sammen, men vi er ikke sammen»</a:t>
            </a:r>
          </a:p>
          <a:p>
            <a:pPr marL="0" indent="0">
              <a:lnSpc>
                <a:spcPct val="150000"/>
              </a:lnSpc>
              <a:buNone/>
            </a:pPr>
            <a:endParaRPr lang="nb-NO" sz="2000" i="1" dirty="0">
              <a:latin typeface="Arial" panose="020B0604020202020204" pitchFamily="34" charset="0"/>
              <a:cs typeface="Arial" panose="020B0604020202020204" pitchFamily="34" charset="0"/>
            </a:endParaRPr>
          </a:p>
          <a:p>
            <a:pPr marL="0" indent="0">
              <a:lnSpc>
                <a:spcPct val="150000"/>
              </a:lnSpc>
              <a:buNone/>
            </a:pPr>
            <a:r>
              <a:rPr lang="nb-NO" sz="2000" i="1" dirty="0">
                <a:latin typeface="Arial" panose="020B0604020202020204" pitchFamily="34" charset="0"/>
                <a:cs typeface="Arial" panose="020B0604020202020204" pitchFamily="34" charset="0"/>
              </a:rPr>
              <a:t>«</a:t>
            </a:r>
            <a:r>
              <a:rPr lang="nb-NO" sz="2000" dirty="0">
                <a:latin typeface="Arial" panose="020B0604020202020204" pitchFamily="34" charset="0"/>
                <a:cs typeface="Arial" panose="020B0604020202020204" pitchFamily="34" charset="0"/>
              </a:rPr>
              <a:t>Da sitter vi her og kikker. Både hun og jeg røyker, og det får du ikke gjort inne, så da går vi ut. Det er jo veldig greit»</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Et bilde som inneholder tekst&#10;&#10;Automatisk generert beskrivelse">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3538302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a:bodyPr>
          <a:lstStyle/>
          <a:p>
            <a:pPr algn="ctr"/>
            <a:r>
              <a:rPr lang="nb-NO" b="1" dirty="0"/>
              <a:t>Betydningen av enerom</a:t>
            </a:r>
            <a:r>
              <a:rPr lang="nb-NO" dirty="0"/>
              <a:t/>
            </a:r>
            <a:br>
              <a:rPr lang="nb-NO" dirty="0"/>
            </a:br>
            <a:endParaRPr lang="nb-NO" dirty="0"/>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1876425"/>
            <a:ext cx="6959821" cy="4486274"/>
          </a:xfrm>
        </p:spPr>
        <p:txBody>
          <a:bodyPr anchor="ctr">
            <a:normAutofit lnSpcReduction="10000"/>
          </a:bodyPr>
          <a:lstStyle/>
          <a:p>
            <a:pPr marL="0" indent="0">
              <a:lnSpc>
                <a:spcPct val="150000"/>
              </a:lnSpc>
              <a:buNone/>
            </a:pPr>
            <a:r>
              <a:rPr lang="nb-NO" sz="2400" i="1" dirty="0">
                <a:latin typeface="Arial" panose="020B0604020202020204" pitchFamily="34" charset="0"/>
                <a:cs typeface="Arial" panose="020B0604020202020204" pitchFamily="34" charset="0"/>
              </a:rPr>
              <a:t>«</a:t>
            </a:r>
            <a:r>
              <a:rPr lang="nb-NO" sz="2400" dirty="0">
                <a:latin typeface="Arial" panose="020B0604020202020204" pitchFamily="34" charset="0"/>
                <a:cs typeface="Arial" panose="020B0604020202020204" pitchFamily="34" charset="0"/>
              </a:rPr>
              <a:t>Og dokkene mine har jeg fått med meg, også passer jeg blomstene mine da. Vi har jo litt av møblene våre her og. Vi kan ikke finere ha det. Også er jeg veldig glad for det fjernsynet der da»</a:t>
            </a:r>
          </a:p>
          <a:p>
            <a:pPr>
              <a:lnSpc>
                <a:spcPct val="150000"/>
              </a:lnSpc>
            </a:pPr>
            <a:endParaRPr lang="nb-NO" sz="2400" dirty="0">
              <a:latin typeface="Arial" panose="020B0604020202020204" pitchFamily="34" charset="0"/>
              <a:cs typeface="Arial" panose="020B0604020202020204" pitchFamily="34" charset="0"/>
            </a:endParaRPr>
          </a:p>
          <a:p>
            <a:pPr marL="0" indent="0">
              <a:lnSpc>
                <a:spcPct val="150000"/>
              </a:lnSpc>
              <a:buNone/>
            </a:pPr>
            <a:r>
              <a:rPr lang="nb-NO" sz="2400" dirty="0">
                <a:latin typeface="Arial" panose="020B0604020202020204" pitchFamily="34" charset="0"/>
                <a:cs typeface="Arial" panose="020B0604020202020204" pitchFamily="34" charset="0"/>
              </a:rPr>
              <a:t>«Ja, jeg sitter mye her jeg. Liker å sitte alene. Jeg liker å se på aviser og blader, og da koser jeg meg» </a:t>
            </a:r>
          </a:p>
          <a:p>
            <a:endParaRPr lang="nb-NO"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Et bilde som inneholder tekst&#10;&#10;Automatisk generert beskrivelse">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339274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a:bodyPr>
          <a:lstStyle/>
          <a:p>
            <a:r>
              <a:rPr lang="nb-NO" b="1" dirty="0"/>
              <a:t>Offentlig PhD kandidat</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2209800"/>
            <a:ext cx="6467867" cy="4404360"/>
          </a:xfrm>
        </p:spPr>
        <p:txBody>
          <a:bodyPr anchor="ctr">
            <a:normAutofit fontScale="92500" lnSpcReduction="20000"/>
          </a:bodyPr>
          <a:lstStyle/>
          <a:p>
            <a:pPr>
              <a:lnSpc>
                <a:spcPct val="150000"/>
              </a:lnSpc>
            </a:pPr>
            <a:r>
              <a:rPr lang="nb-NO" sz="1800" dirty="0">
                <a:latin typeface="Arial" panose="020B0604020202020204" pitchFamily="34" charset="0"/>
                <a:cs typeface="Arial" panose="020B0604020202020204" pitchFamily="34" charset="0"/>
              </a:rPr>
              <a:t>I 2014 etablerte Norges Forskningsråd en offentlig PhD med mål om økt forsknings- og innovasjonsaktivitet i offentlig sektor.</a:t>
            </a:r>
          </a:p>
          <a:p>
            <a:pPr>
              <a:lnSpc>
                <a:spcPct val="150000"/>
              </a:lnSpc>
            </a:pPr>
            <a:endParaRPr lang="nb-NO" sz="1800" dirty="0">
              <a:latin typeface="Arial" panose="020B0604020202020204" pitchFamily="34" charset="0"/>
              <a:cs typeface="Arial" panose="020B0604020202020204" pitchFamily="34" charset="0"/>
            </a:endParaRPr>
          </a:p>
          <a:p>
            <a:pPr>
              <a:lnSpc>
                <a:spcPct val="150000"/>
              </a:lnSpc>
            </a:pPr>
            <a:r>
              <a:rPr lang="nb-NO" sz="1800" dirty="0">
                <a:latin typeface="Arial" panose="020B0604020202020204" pitchFamily="34" charset="0"/>
                <a:cs typeface="Arial" panose="020B0604020202020204" pitchFamily="34" charset="0"/>
              </a:rPr>
              <a:t>Lørenskog kommune ble januar 2017, invitert inn i et samarbeid med Høgskolen i Oslo og Akershus/OsloMet, Fakultet for helsefag, for å gjennomføre et  forskningsprosjekt innenfor demensomsorgen med fokus på økt brukermedvirkning i forskning.</a:t>
            </a:r>
          </a:p>
          <a:p>
            <a:pPr>
              <a:lnSpc>
                <a:spcPct val="150000"/>
              </a:lnSpc>
            </a:pPr>
            <a:endParaRPr lang="nb-NO" sz="1800" dirty="0">
              <a:latin typeface="Arial" panose="020B0604020202020204" pitchFamily="34" charset="0"/>
              <a:cs typeface="Arial" panose="020B0604020202020204" pitchFamily="34" charset="0"/>
            </a:endParaRPr>
          </a:p>
          <a:p>
            <a:pPr>
              <a:lnSpc>
                <a:spcPct val="150000"/>
              </a:lnSpc>
            </a:pPr>
            <a:r>
              <a:rPr lang="nb-NO" sz="1800" dirty="0">
                <a:latin typeface="Arial" panose="020B0604020202020204" pitchFamily="34" charset="0"/>
                <a:cs typeface="Arial" panose="020B0604020202020204" pitchFamily="34" charset="0"/>
              </a:rPr>
              <a:t>Prosjektleder i USHT: Kari Annette Os fra april 2018 May-Hilde Garden.</a:t>
            </a:r>
          </a:p>
          <a:p>
            <a:endParaRPr lang="nb-NO" sz="1500" dirty="0"/>
          </a:p>
        </p:txBody>
      </p:sp>
      <p:sp>
        <p:nvSpPr>
          <p:cNvPr id="28"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413260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a:bodyPr>
          <a:lstStyle/>
          <a:p>
            <a:pPr algn="ctr"/>
            <a:r>
              <a:rPr lang="nb-NO" b="1" dirty="0"/>
              <a:t>Betydningen av enerom</a:t>
            </a:r>
            <a:br>
              <a:rPr lang="nb-NO" b="1" dirty="0"/>
            </a:br>
            <a:endParaRPr lang="nb-NO" b="1" dirty="0"/>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1609725"/>
            <a:ext cx="7123651" cy="4119061"/>
          </a:xfrm>
        </p:spPr>
        <p:txBody>
          <a:bodyPr anchor="ctr">
            <a:normAutofit/>
          </a:bodyPr>
          <a:lstStyle/>
          <a:p>
            <a:pPr marL="0" indent="0">
              <a:lnSpc>
                <a:spcPct val="150000"/>
              </a:lnSpc>
              <a:buNone/>
            </a:pPr>
            <a:r>
              <a:rPr lang="nb-NO" sz="2400" dirty="0">
                <a:latin typeface="Arial" panose="020B0604020202020204" pitchFamily="34" charset="0"/>
                <a:cs typeface="Arial" panose="020B0604020202020204" pitchFamily="34" charset="0"/>
              </a:rPr>
              <a:t>«Jeg synes det er koselig å ha bilder på veggen fra kjente fjes og sånn. Her har vi gården hjemme i alle variasjoner. Der er et bilde av gården og bak der over hodet»</a:t>
            </a:r>
          </a:p>
          <a:p>
            <a:pPr marL="0" indent="0">
              <a:lnSpc>
                <a:spcPct val="150000"/>
              </a:lnSpc>
              <a:buNone/>
            </a:pPr>
            <a:endParaRPr lang="nb-NO" sz="2400" dirty="0">
              <a:latin typeface="Arial" panose="020B0604020202020204" pitchFamily="34" charset="0"/>
              <a:cs typeface="Arial" panose="020B0604020202020204" pitchFamily="34" charset="0"/>
            </a:endParaRPr>
          </a:p>
          <a:p>
            <a:pPr marL="0" indent="0">
              <a:lnSpc>
                <a:spcPct val="150000"/>
              </a:lnSpc>
              <a:buNone/>
            </a:pPr>
            <a:r>
              <a:rPr lang="nb-NO" sz="2400" dirty="0">
                <a:latin typeface="Arial" panose="020B0604020202020204" pitchFamily="34" charset="0"/>
                <a:cs typeface="Arial" panose="020B0604020202020204" pitchFamily="34" charset="0"/>
              </a:rPr>
              <a:t>«Jeg er redd for å glemme dem, tror jeg (bilder av familien)»</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4164156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416561"/>
            <a:ext cx="7474172" cy="751840"/>
          </a:xfrm>
        </p:spPr>
        <p:txBody>
          <a:bodyPr>
            <a:normAutofit fontScale="90000"/>
          </a:bodyPr>
          <a:lstStyle/>
          <a:p>
            <a:pPr algn="ctr"/>
            <a:r>
              <a:rPr lang="nb-NO" b="1" dirty="0"/>
              <a:t/>
            </a:r>
            <a:br>
              <a:rPr lang="nb-NO" b="1" dirty="0"/>
            </a:br>
            <a:r>
              <a:rPr lang="nb-NO" b="1" dirty="0"/>
              <a:t>Overgangen mellom eget hjem og sykehjem</a:t>
            </a:r>
            <a:r>
              <a:rPr lang="nb-NO" sz="3100" dirty="0"/>
              <a:t/>
            </a:r>
            <a:br>
              <a:rPr lang="nb-NO" sz="3100" dirty="0"/>
            </a:br>
            <a:endParaRPr lang="nb-NO" sz="3100" dirty="0"/>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8" y="3352800"/>
            <a:ext cx="7236047" cy="1914525"/>
          </a:xfrm>
        </p:spPr>
        <p:txBody>
          <a:bodyPr anchor="ctr">
            <a:normAutofit fontScale="25000" lnSpcReduction="20000"/>
          </a:bodyPr>
          <a:lstStyle/>
          <a:p>
            <a:pPr marL="0" indent="0">
              <a:lnSpc>
                <a:spcPct val="170000"/>
              </a:lnSpc>
              <a:buNone/>
            </a:pPr>
            <a:endParaRPr lang="nb-NO" sz="4200" i="1" dirty="0">
              <a:latin typeface="Arial" panose="020B0604020202020204" pitchFamily="34" charset="0"/>
              <a:cs typeface="Arial" panose="020B0604020202020204" pitchFamily="34" charset="0"/>
            </a:endParaRPr>
          </a:p>
          <a:p>
            <a:pPr marL="0" indent="0">
              <a:lnSpc>
                <a:spcPct val="170000"/>
              </a:lnSpc>
              <a:buNone/>
            </a:pPr>
            <a:endParaRPr lang="nb-NO" sz="4200" i="1" dirty="0">
              <a:latin typeface="Arial" panose="020B0604020202020204" pitchFamily="34" charset="0"/>
              <a:cs typeface="Arial" panose="020B0604020202020204" pitchFamily="34" charset="0"/>
            </a:endParaRPr>
          </a:p>
          <a:p>
            <a:pPr marL="0" indent="0">
              <a:lnSpc>
                <a:spcPct val="170000"/>
              </a:lnSpc>
              <a:buNone/>
            </a:pPr>
            <a:r>
              <a:rPr lang="nb-NO" sz="4200" i="1" dirty="0">
                <a:latin typeface="Arial" panose="020B0604020202020204" pitchFamily="34" charset="0"/>
                <a:cs typeface="Arial" panose="020B0604020202020204" pitchFamily="34" charset="0"/>
              </a:rPr>
              <a:t>«</a:t>
            </a:r>
            <a:r>
              <a:rPr lang="nb-NO" sz="8000" dirty="0">
                <a:latin typeface="Arial" panose="020B0604020202020204" pitchFamily="34" charset="0"/>
                <a:cs typeface="Arial" panose="020B0604020202020204" pitchFamily="34" charset="0"/>
              </a:rPr>
              <a:t>Jeg synes jeg har det bra her. Jeg har, og det må jeg jo ha for nå er dem som er ansvarlige for meg, for nå har jeg ingen. Jeg har jo ikke et sted å bo en gang annet enn her. Det er mitt hjem nå. Det synes jeg er noe sårende»</a:t>
            </a:r>
          </a:p>
          <a:p>
            <a:pPr marL="0" indent="0">
              <a:lnSpc>
                <a:spcPct val="170000"/>
              </a:lnSpc>
              <a:buNone/>
            </a:pPr>
            <a:r>
              <a:rPr lang="nb-NO" sz="8000" dirty="0">
                <a:latin typeface="Arial" panose="020B0604020202020204" pitchFamily="34" charset="0"/>
                <a:cs typeface="Arial" panose="020B0604020202020204" pitchFamily="34" charset="0"/>
              </a:rPr>
              <a:t>«Noe jeg savner? Jeg skal si deg en ting, jeg hadde ingenting jeg når jeg kom hit. Dem hadde ransaket hele leiligheten min, solgt leilighet og delt det som var der. Jeg hadde ingenting jeg. Ingen verdens ting»</a:t>
            </a:r>
          </a:p>
          <a:p>
            <a:pPr marL="0" indent="0">
              <a:lnSpc>
                <a:spcPct val="170000"/>
              </a:lnSpc>
              <a:buNone/>
            </a:pPr>
            <a:endParaRPr lang="nb-NO" sz="4200" i="1" dirty="0">
              <a:latin typeface="Arial" panose="020B0604020202020204" pitchFamily="34" charset="0"/>
              <a:cs typeface="Arial" panose="020B0604020202020204" pitchFamily="34" charset="0"/>
            </a:endParaRPr>
          </a:p>
          <a:p>
            <a:pPr marL="0" indent="0">
              <a:buNone/>
            </a:pPr>
            <a:endParaRPr lang="nb-NO" sz="2200" i="1" dirty="0">
              <a:latin typeface="Arial" panose="020B0604020202020204" pitchFamily="34" charset="0"/>
              <a:cs typeface="Arial" panose="020B0604020202020204" pitchFamily="34" charset="0"/>
            </a:endParaRPr>
          </a:p>
          <a:p>
            <a:pPr marL="0" indent="0">
              <a:buNone/>
            </a:pPr>
            <a:endParaRPr lang="nb-NO" sz="2200" i="1" dirty="0">
              <a:latin typeface="Arial" panose="020B0604020202020204" pitchFamily="34" charset="0"/>
              <a:cs typeface="Arial" panose="020B0604020202020204" pitchFamily="34" charset="0"/>
            </a:endParaRPr>
          </a:p>
          <a:p>
            <a:endParaRPr lang="nb-NO" sz="22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1677019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Autofit/>
          </a:bodyPr>
          <a:lstStyle/>
          <a:p>
            <a:pPr algn="ctr"/>
            <a:r>
              <a:rPr lang="nb-NO" b="1" dirty="0"/>
              <a:t>Overgangen mellom eget hjem og sykehjem</a:t>
            </a:r>
            <a:br>
              <a:rPr lang="nb-NO" b="1" dirty="0"/>
            </a:br>
            <a:endParaRPr lang="nb-NO" b="1" dirty="0"/>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593629" y="2192448"/>
            <a:ext cx="6740746" cy="4341702"/>
          </a:xfrm>
        </p:spPr>
        <p:txBody>
          <a:bodyPr anchor="ctr">
            <a:normAutofit/>
          </a:bodyPr>
          <a:lstStyle/>
          <a:p>
            <a:pPr marL="0" indent="0">
              <a:lnSpc>
                <a:spcPct val="150000"/>
              </a:lnSpc>
              <a:buNone/>
            </a:pPr>
            <a:endParaRPr lang="nb-NO" sz="2400" i="1" dirty="0">
              <a:latin typeface="Arial" panose="020B0604020202020204" pitchFamily="34" charset="0"/>
              <a:cs typeface="Arial" panose="020B0604020202020204" pitchFamily="34" charset="0"/>
            </a:endParaRPr>
          </a:p>
          <a:p>
            <a:pPr marL="0" indent="0">
              <a:lnSpc>
                <a:spcPct val="150000"/>
              </a:lnSpc>
              <a:buNone/>
            </a:pPr>
            <a:r>
              <a:rPr lang="nb-NO" sz="2400" i="1" dirty="0">
                <a:latin typeface="Arial" panose="020B0604020202020204" pitchFamily="34" charset="0"/>
                <a:cs typeface="Arial" panose="020B0604020202020204" pitchFamily="34" charset="0"/>
              </a:rPr>
              <a:t>«</a:t>
            </a:r>
            <a:r>
              <a:rPr lang="nb-NO" sz="2400" dirty="0">
                <a:latin typeface="Arial" panose="020B0604020202020204" pitchFamily="34" charset="0"/>
                <a:cs typeface="Arial" panose="020B0604020202020204" pitchFamily="34" charset="0"/>
              </a:rPr>
              <a:t>Hadde jeg bodd hjemme så hadde jeg det ikke vært greie på noen ting. For når du er såpass gammel så blir det bare surr og du kan jo ikke orke å gå ut og handle noe» </a:t>
            </a:r>
          </a:p>
          <a:p>
            <a:pPr>
              <a:lnSpc>
                <a:spcPct val="150000"/>
              </a:lnSpc>
            </a:pPr>
            <a:endParaRPr lang="nb-NO" sz="2400" dirty="0"/>
          </a:p>
          <a:p>
            <a:endParaRPr lang="nb-NO" sz="19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2559991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753561"/>
          </a:xfrm>
        </p:spPr>
        <p:txBody>
          <a:bodyPr>
            <a:noAutofit/>
          </a:bodyPr>
          <a:lstStyle/>
          <a:p>
            <a:pPr algn="ctr"/>
            <a:r>
              <a:rPr lang="nb-NO" b="1" dirty="0"/>
              <a:t>Overgangen mellom eget hjem og sykehjem</a:t>
            </a:r>
            <a:r>
              <a:rPr lang="nb-NO" dirty="0"/>
              <a:t/>
            </a:r>
            <a:br>
              <a:rPr lang="nb-NO" dirty="0"/>
            </a:br>
            <a:endParaRPr lang="nb-NO" dirty="0"/>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8" y="1743075"/>
            <a:ext cx="7302721" cy="5238750"/>
          </a:xfrm>
        </p:spPr>
        <p:txBody>
          <a:bodyPr anchor="ctr">
            <a:normAutofit/>
          </a:bodyPr>
          <a:lstStyle/>
          <a:p>
            <a:pPr marL="0" indent="0">
              <a:lnSpc>
                <a:spcPct val="150000"/>
              </a:lnSpc>
              <a:buNone/>
            </a:pPr>
            <a:r>
              <a:rPr lang="nb-NO" sz="2000" i="1" dirty="0">
                <a:latin typeface="Arial" panose="020B0604020202020204" pitchFamily="34" charset="0"/>
                <a:cs typeface="Arial" panose="020B0604020202020204" pitchFamily="34" charset="0"/>
              </a:rPr>
              <a:t>«Dem sier at jeg eier rommet. Jeg forstår det ikke» </a:t>
            </a:r>
          </a:p>
          <a:p>
            <a:pPr>
              <a:lnSpc>
                <a:spcPct val="150000"/>
              </a:lnSpc>
            </a:pPr>
            <a:endParaRPr lang="nb-NO" sz="2000" i="1" dirty="0">
              <a:latin typeface="Arial" panose="020B0604020202020204" pitchFamily="34" charset="0"/>
              <a:cs typeface="Arial" panose="020B0604020202020204" pitchFamily="34" charset="0"/>
            </a:endParaRPr>
          </a:p>
          <a:p>
            <a:pPr marL="0" indent="0">
              <a:lnSpc>
                <a:spcPct val="150000"/>
              </a:lnSpc>
              <a:buNone/>
            </a:pPr>
            <a:r>
              <a:rPr lang="nb-NO" sz="2000" i="1" dirty="0">
                <a:latin typeface="Arial" panose="020B0604020202020204" pitchFamily="34" charset="0"/>
                <a:cs typeface="Arial" panose="020B0604020202020204" pitchFamily="34" charset="0"/>
              </a:rPr>
              <a:t>«Det er klart det bedre å bo hjemme, det kan jeg jo bare si. Hvis du er såpass at du orke det så er jo det det beste»</a:t>
            </a:r>
          </a:p>
          <a:p>
            <a:pPr>
              <a:lnSpc>
                <a:spcPct val="150000"/>
              </a:lnSpc>
            </a:pPr>
            <a:endParaRPr lang="nb-NO" sz="2000" i="1" dirty="0">
              <a:latin typeface="Arial" panose="020B0604020202020204" pitchFamily="34" charset="0"/>
              <a:cs typeface="Arial" panose="020B0604020202020204" pitchFamily="34" charset="0"/>
            </a:endParaRPr>
          </a:p>
          <a:p>
            <a:pPr marL="0" indent="0">
              <a:lnSpc>
                <a:spcPct val="150000"/>
              </a:lnSpc>
              <a:buNone/>
            </a:pPr>
            <a:r>
              <a:rPr lang="nb-NO" sz="2000" i="1" dirty="0">
                <a:latin typeface="Arial" panose="020B0604020202020204" pitchFamily="34" charset="0"/>
                <a:cs typeface="Arial" panose="020B0604020202020204" pitchFamily="34" charset="0"/>
              </a:rPr>
              <a:t>«Selvfølgelig, det er ikke sånn som det er hjemme d</a:t>
            </a:r>
            <a:r>
              <a:rPr lang="nb-NO" sz="2000" dirty="0">
                <a:latin typeface="Arial" panose="020B0604020202020204" pitchFamily="34" charset="0"/>
                <a:cs typeface="Arial" panose="020B0604020202020204" pitchFamily="34" charset="0"/>
              </a:rPr>
              <a:t>a»</a:t>
            </a:r>
          </a:p>
          <a:p>
            <a:pPr>
              <a:lnSpc>
                <a:spcPct val="150000"/>
              </a:lnSpc>
            </a:pPr>
            <a:endParaRPr lang="nb-NO" sz="2000" dirty="0">
              <a:latin typeface="Arial" panose="020B0604020202020204" pitchFamily="34" charset="0"/>
              <a:cs typeface="Arial" panose="020B0604020202020204" pitchFamily="34" charset="0"/>
            </a:endParaRPr>
          </a:p>
          <a:p>
            <a:endParaRPr lang="nb-NO" sz="17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Et bilde som inneholder tekst&#10;&#10;Automatisk generert beskrivelse">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3769661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180976"/>
            <a:ext cx="7474172" cy="885824"/>
          </a:xfrm>
        </p:spPr>
        <p:txBody>
          <a:bodyPr>
            <a:normAutofit fontScale="90000"/>
          </a:bodyPr>
          <a:lstStyle/>
          <a:p>
            <a:pPr algn="ctr"/>
            <a:r>
              <a:rPr lang="nb-NO" b="1" dirty="0"/>
              <a:t/>
            </a:r>
            <a:br>
              <a:rPr lang="nb-NO" b="1" dirty="0"/>
            </a:br>
            <a:r>
              <a:rPr lang="nb-NO" b="1" dirty="0"/>
              <a:t>Aktiviteter eller mangel på</a:t>
            </a:r>
            <a:r>
              <a:rPr lang="nb-NO" dirty="0"/>
              <a:t/>
            </a:r>
            <a:br>
              <a:rPr lang="nb-NO" dirty="0"/>
            </a:br>
            <a:endParaRPr lang="nb-NO" dirty="0"/>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298354" y="1638301"/>
            <a:ext cx="7140796" cy="4695824"/>
          </a:xfrm>
        </p:spPr>
        <p:txBody>
          <a:bodyPr anchor="ctr">
            <a:normAutofit fontScale="62500" lnSpcReduction="20000"/>
          </a:bodyPr>
          <a:lstStyle/>
          <a:p>
            <a:endParaRPr lang="nb-NO" sz="2200" dirty="0"/>
          </a:p>
          <a:p>
            <a:pPr marL="0" indent="0">
              <a:buNone/>
            </a:pPr>
            <a:endParaRPr lang="nb-NO" sz="2200" i="1" dirty="0">
              <a:latin typeface="Arial" panose="020B0604020202020204" pitchFamily="34" charset="0"/>
              <a:cs typeface="Arial" panose="020B0604020202020204" pitchFamily="34" charset="0"/>
            </a:endParaRPr>
          </a:p>
          <a:p>
            <a:pPr marL="0" indent="0">
              <a:buNone/>
            </a:pPr>
            <a:endParaRPr lang="nb-NO" sz="2200" i="1" dirty="0">
              <a:latin typeface="Arial" panose="020B0604020202020204" pitchFamily="34" charset="0"/>
              <a:cs typeface="Arial" panose="020B0604020202020204" pitchFamily="34" charset="0"/>
            </a:endParaRPr>
          </a:p>
          <a:p>
            <a:pPr marL="0" indent="0">
              <a:buNone/>
            </a:pPr>
            <a:endParaRPr lang="nb-NO" sz="2200" i="1" dirty="0">
              <a:latin typeface="Arial" panose="020B0604020202020204" pitchFamily="34" charset="0"/>
              <a:cs typeface="Arial" panose="020B0604020202020204" pitchFamily="34" charset="0"/>
            </a:endParaRPr>
          </a:p>
          <a:p>
            <a:pPr marL="0" indent="0">
              <a:lnSpc>
                <a:spcPct val="160000"/>
              </a:lnSpc>
              <a:buNone/>
            </a:pPr>
            <a:r>
              <a:rPr lang="nb-NO" sz="3200" i="1" dirty="0">
                <a:latin typeface="Arial" panose="020B0604020202020204" pitchFamily="34" charset="0"/>
                <a:cs typeface="Arial" panose="020B0604020202020204" pitchFamily="34" charset="0"/>
              </a:rPr>
              <a:t>«En god dag det er å få en tur da. Jeg elsker å være ute» </a:t>
            </a:r>
          </a:p>
          <a:p>
            <a:pPr>
              <a:lnSpc>
                <a:spcPct val="160000"/>
              </a:lnSpc>
            </a:pPr>
            <a:endParaRPr lang="nb-NO" sz="3200" i="1" dirty="0">
              <a:latin typeface="Arial" panose="020B0604020202020204" pitchFamily="34" charset="0"/>
              <a:cs typeface="Arial" panose="020B0604020202020204" pitchFamily="34" charset="0"/>
            </a:endParaRPr>
          </a:p>
          <a:p>
            <a:pPr marL="0" indent="0">
              <a:lnSpc>
                <a:spcPct val="160000"/>
              </a:lnSpc>
              <a:buNone/>
            </a:pPr>
            <a:r>
              <a:rPr lang="nb-NO" sz="3200" i="1" dirty="0">
                <a:latin typeface="Arial" panose="020B0604020202020204" pitchFamily="34" charset="0"/>
                <a:cs typeface="Arial" panose="020B0604020202020204" pitchFamily="34" charset="0"/>
              </a:rPr>
              <a:t>«En god dag er en utedag» </a:t>
            </a:r>
          </a:p>
          <a:p>
            <a:pPr>
              <a:lnSpc>
                <a:spcPct val="160000"/>
              </a:lnSpc>
            </a:pPr>
            <a:endParaRPr lang="nb-NO" sz="3200" i="1" dirty="0">
              <a:latin typeface="Arial" panose="020B0604020202020204" pitchFamily="34" charset="0"/>
              <a:cs typeface="Arial" panose="020B0604020202020204" pitchFamily="34" charset="0"/>
            </a:endParaRPr>
          </a:p>
          <a:p>
            <a:pPr marL="0" indent="0">
              <a:lnSpc>
                <a:spcPct val="160000"/>
              </a:lnSpc>
              <a:buNone/>
            </a:pPr>
            <a:r>
              <a:rPr lang="nb-NO" sz="3200" i="1" dirty="0">
                <a:latin typeface="Arial" panose="020B0604020202020204" pitchFamily="34" charset="0"/>
                <a:cs typeface="Arial" panose="020B0604020202020204" pitchFamily="34" charset="0"/>
              </a:rPr>
              <a:t>«Ja, det kan vi gjøre, men vi kan ikke gå på tur alene. Det får vi ikke lov til. De er redd vi skal «</a:t>
            </a:r>
            <a:r>
              <a:rPr lang="nb-NO" sz="3200" i="1" dirty="0" err="1">
                <a:latin typeface="Arial" panose="020B0604020202020204" pitchFamily="34" charset="0"/>
                <a:cs typeface="Arial" panose="020B0604020202020204" pitchFamily="34" charset="0"/>
              </a:rPr>
              <a:t>rooote</a:t>
            </a:r>
            <a:r>
              <a:rPr lang="nb-NO" sz="3200" i="1" dirty="0">
                <a:latin typeface="Arial" panose="020B0604020202020204" pitchFamily="34" charset="0"/>
                <a:cs typeface="Arial" panose="020B0604020202020204" pitchFamily="34" charset="0"/>
              </a:rPr>
              <a:t>» oss bort da»</a:t>
            </a:r>
          </a:p>
          <a:p>
            <a:endParaRPr lang="nb-NO" sz="3200" dirty="0">
              <a:latin typeface="Arial" panose="020B0604020202020204" pitchFamily="34" charset="0"/>
              <a:cs typeface="Arial" panose="020B0604020202020204" pitchFamily="34" charset="0"/>
            </a:endParaRPr>
          </a:p>
          <a:p>
            <a:endParaRPr lang="nb-NO" sz="2200" dirty="0"/>
          </a:p>
          <a:p>
            <a:endParaRPr lang="nb-NO" sz="2200" dirty="0"/>
          </a:p>
          <a:p>
            <a:endParaRPr lang="nb-NO" sz="2200" dirty="0"/>
          </a:p>
          <a:p>
            <a:endParaRPr lang="nb-NO" sz="2200" dirty="0"/>
          </a:p>
          <a:p>
            <a:endParaRPr lang="nb-NO" sz="22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3587385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190500"/>
            <a:ext cx="7474172" cy="1019175"/>
          </a:xfrm>
        </p:spPr>
        <p:txBody>
          <a:bodyPr>
            <a:normAutofit fontScale="90000"/>
          </a:bodyPr>
          <a:lstStyle/>
          <a:p>
            <a:pPr algn="ctr"/>
            <a:r>
              <a:rPr lang="nb-NO" sz="4900" b="1" dirty="0"/>
              <a:t/>
            </a:r>
            <a:br>
              <a:rPr lang="nb-NO" sz="4900" b="1" dirty="0"/>
            </a:br>
            <a:r>
              <a:rPr lang="nb-NO" sz="4900" b="1" dirty="0"/>
              <a:t>Aktiviteter</a:t>
            </a:r>
            <a:r>
              <a:rPr lang="nb-NO" b="1" dirty="0"/>
              <a:t> eller mangel på</a:t>
            </a:r>
            <a:r>
              <a:rPr lang="nb-NO" dirty="0"/>
              <a:t/>
            </a:r>
            <a:br>
              <a:rPr lang="nb-NO" dirty="0"/>
            </a:br>
            <a:endParaRPr lang="nb-NO" dirty="0"/>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1428751"/>
            <a:ext cx="7169371" cy="5105400"/>
          </a:xfrm>
        </p:spPr>
        <p:txBody>
          <a:bodyPr anchor="ctr">
            <a:normAutofit fontScale="47500" lnSpcReduction="20000"/>
          </a:bodyPr>
          <a:lstStyle/>
          <a:p>
            <a:pPr marL="0" indent="0">
              <a:lnSpc>
                <a:spcPct val="150000"/>
              </a:lnSpc>
              <a:buNone/>
            </a:pPr>
            <a:endParaRPr lang="nb-NO" sz="2400" i="1" dirty="0">
              <a:latin typeface="Arial" panose="020B0604020202020204" pitchFamily="34" charset="0"/>
              <a:cs typeface="Arial" panose="020B0604020202020204" pitchFamily="34" charset="0"/>
            </a:endParaRPr>
          </a:p>
          <a:p>
            <a:pPr marL="0" indent="0">
              <a:lnSpc>
                <a:spcPct val="150000"/>
              </a:lnSpc>
              <a:buNone/>
            </a:pPr>
            <a:endParaRPr lang="nb-NO" sz="2400" i="1" dirty="0">
              <a:latin typeface="Arial" panose="020B0604020202020204" pitchFamily="34" charset="0"/>
              <a:cs typeface="Arial" panose="020B0604020202020204" pitchFamily="34" charset="0"/>
            </a:endParaRPr>
          </a:p>
          <a:p>
            <a:pPr marL="0" indent="0">
              <a:lnSpc>
                <a:spcPct val="150000"/>
              </a:lnSpc>
              <a:buNone/>
            </a:pPr>
            <a:r>
              <a:rPr lang="nb-NO" sz="4200" dirty="0">
                <a:latin typeface="Arial" panose="020B0604020202020204" pitchFamily="34" charset="0"/>
                <a:cs typeface="Arial" panose="020B0604020202020204" pitchFamily="34" charset="0"/>
              </a:rPr>
              <a:t>«Jeg har det egentlig veldig godt, men kjedelig» </a:t>
            </a:r>
          </a:p>
          <a:p>
            <a:pPr>
              <a:lnSpc>
                <a:spcPct val="150000"/>
              </a:lnSpc>
            </a:pPr>
            <a:endParaRPr lang="nb-NO" sz="4200" dirty="0">
              <a:latin typeface="Arial" panose="020B0604020202020204" pitchFamily="34" charset="0"/>
              <a:cs typeface="Arial" panose="020B0604020202020204" pitchFamily="34" charset="0"/>
            </a:endParaRPr>
          </a:p>
          <a:p>
            <a:pPr marL="0" indent="0">
              <a:lnSpc>
                <a:spcPct val="150000"/>
              </a:lnSpc>
              <a:buNone/>
            </a:pPr>
            <a:r>
              <a:rPr lang="nb-NO" sz="4200" dirty="0">
                <a:latin typeface="Arial" panose="020B0604020202020204" pitchFamily="34" charset="0"/>
                <a:cs typeface="Arial" panose="020B0604020202020204" pitchFamily="34" charset="0"/>
              </a:rPr>
              <a:t>«Ingenting. Det er det som er. Det er kjedelig selvsagt som det er på når du er plassert på en sånn institusjon hvor du bare er der, så er det kjedelig i lengden. Det skjer jo veldig lite da»</a:t>
            </a:r>
          </a:p>
          <a:p>
            <a:pPr>
              <a:lnSpc>
                <a:spcPct val="150000"/>
              </a:lnSpc>
            </a:pPr>
            <a:endParaRPr lang="nb-NO" sz="4200" dirty="0">
              <a:latin typeface="Arial" panose="020B0604020202020204" pitchFamily="34" charset="0"/>
              <a:cs typeface="Arial" panose="020B0604020202020204" pitchFamily="34" charset="0"/>
            </a:endParaRPr>
          </a:p>
          <a:p>
            <a:pPr marL="0" indent="0">
              <a:lnSpc>
                <a:spcPct val="150000"/>
              </a:lnSpc>
              <a:buNone/>
            </a:pPr>
            <a:r>
              <a:rPr lang="nb-NO" sz="4200" dirty="0">
                <a:latin typeface="Arial" panose="020B0604020202020204" pitchFamily="34" charset="0"/>
                <a:cs typeface="Arial" panose="020B0604020202020204" pitchFamily="34" charset="0"/>
              </a:rPr>
              <a:t>«Jeg er glad i å lese jeg, men vet ikke jeg. Jeg leser mye da. Det er jo ikke sånn som en blir veldig vettug av da» </a:t>
            </a:r>
          </a:p>
          <a:p>
            <a:endParaRPr lang="nb-NO" sz="2400" dirty="0">
              <a:latin typeface="Arial" panose="020B0604020202020204" pitchFamily="34" charset="0"/>
              <a:cs typeface="Arial" panose="020B0604020202020204" pitchFamily="34" charset="0"/>
            </a:endParaRPr>
          </a:p>
          <a:p>
            <a:endParaRPr lang="nb-NO" sz="2000" dirty="0"/>
          </a:p>
          <a:p>
            <a:endParaRPr lang="nb-NO" sz="2000" dirty="0"/>
          </a:p>
          <a:p>
            <a:endParaRPr lang="nb-NO" sz="20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3365360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342901"/>
            <a:ext cx="7474172" cy="1628774"/>
          </a:xfrm>
        </p:spPr>
        <p:txBody>
          <a:bodyPr>
            <a:noAutofit/>
          </a:bodyPr>
          <a:lstStyle/>
          <a:p>
            <a:pPr algn="ctr"/>
            <a:r>
              <a:rPr lang="nb-NO" b="1" dirty="0"/>
              <a:t>Deltakelse i hverdagen på egne premisser</a:t>
            </a:r>
            <a:br>
              <a:rPr lang="nb-NO" b="1" dirty="0"/>
            </a:br>
            <a:endParaRPr lang="nb-NO" b="1" dirty="0"/>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2066925"/>
            <a:ext cx="7102696" cy="4448175"/>
          </a:xfrm>
        </p:spPr>
        <p:txBody>
          <a:bodyPr anchor="ctr">
            <a:normAutofit fontScale="92500"/>
          </a:bodyPr>
          <a:lstStyle/>
          <a:p>
            <a:pPr marL="0" indent="0">
              <a:lnSpc>
                <a:spcPct val="150000"/>
              </a:lnSpc>
              <a:buNone/>
            </a:pPr>
            <a:r>
              <a:rPr lang="nb-NO" sz="2200" dirty="0">
                <a:latin typeface="Arial" panose="020B0604020202020204" pitchFamily="34" charset="0"/>
                <a:cs typeface="Arial" panose="020B0604020202020204" pitchFamily="34" charset="0"/>
              </a:rPr>
              <a:t>«Du sliter deg ikke i hjel her..»</a:t>
            </a:r>
          </a:p>
          <a:p>
            <a:pPr>
              <a:lnSpc>
                <a:spcPct val="150000"/>
              </a:lnSpc>
            </a:pPr>
            <a:endParaRPr lang="nb-NO" sz="2200" dirty="0">
              <a:latin typeface="Arial" panose="020B0604020202020204" pitchFamily="34" charset="0"/>
              <a:cs typeface="Arial" panose="020B0604020202020204" pitchFamily="34" charset="0"/>
            </a:endParaRPr>
          </a:p>
          <a:p>
            <a:pPr marL="0" indent="0">
              <a:lnSpc>
                <a:spcPct val="150000"/>
              </a:lnSpc>
              <a:buNone/>
            </a:pPr>
            <a:r>
              <a:rPr lang="nb-NO" sz="2200" dirty="0">
                <a:latin typeface="Arial" panose="020B0604020202020204" pitchFamily="34" charset="0"/>
                <a:cs typeface="Arial" panose="020B0604020202020204" pitchFamily="34" charset="0"/>
              </a:rPr>
              <a:t>«Ikke noen ting. Vi tar ikke i.., det eneste vi gjør er å ta kniv og gaffel. Ellers ingenting» </a:t>
            </a:r>
          </a:p>
          <a:p>
            <a:pPr>
              <a:lnSpc>
                <a:spcPct val="150000"/>
              </a:lnSpc>
            </a:pPr>
            <a:endParaRPr lang="nb-NO" sz="2200" dirty="0">
              <a:latin typeface="Arial" panose="020B0604020202020204" pitchFamily="34" charset="0"/>
              <a:cs typeface="Arial" panose="020B0604020202020204" pitchFamily="34" charset="0"/>
            </a:endParaRPr>
          </a:p>
          <a:p>
            <a:pPr marL="0" indent="0">
              <a:lnSpc>
                <a:spcPct val="150000"/>
              </a:lnSpc>
              <a:buNone/>
            </a:pPr>
            <a:r>
              <a:rPr lang="nb-NO" sz="2200" dirty="0">
                <a:latin typeface="Arial" panose="020B0604020202020204" pitchFamily="34" charset="0"/>
                <a:cs typeface="Arial" panose="020B0604020202020204" pitchFamily="34" charset="0"/>
              </a:rPr>
              <a:t>«En god dag er at jeg står opp og dekker av bord og dekker på bord, men jeg vet ikke om dem er så interessert i det. Jeg er ikke så sikker på at det blir tatt som hjelp helt»</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756203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fontScale="90000"/>
          </a:bodyPr>
          <a:lstStyle/>
          <a:p>
            <a:pPr algn="ctr"/>
            <a:r>
              <a:rPr lang="nb-NO" sz="2100" dirty="0"/>
              <a:t/>
            </a:r>
            <a:br>
              <a:rPr lang="nb-NO" sz="2100" dirty="0"/>
            </a:br>
            <a:r>
              <a:rPr lang="nb-NO" sz="4900" b="1" dirty="0"/>
              <a:t>M</a:t>
            </a:r>
            <a:r>
              <a:rPr lang="nb-NO" b="1" dirty="0"/>
              <a:t>isforhold mellom egne behov og støtte fra personalet</a:t>
            </a:r>
            <a:r>
              <a:rPr lang="nb-NO" sz="2100" dirty="0"/>
              <a:t/>
            </a:r>
            <a:br>
              <a:rPr lang="nb-NO" sz="2100" dirty="0"/>
            </a:br>
            <a:endParaRPr lang="nb-NO" sz="2100" dirty="0"/>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2038351"/>
            <a:ext cx="7055071" cy="4067174"/>
          </a:xfrm>
        </p:spPr>
        <p:txBody>
          <a:bodyPr anchor="ctr">
            <a:normAutofit fontScale="40000" lnSpcReduction="20000"/>
          </a:bodyPr>
          <a:lstStyle/>
          <a:p>
            <a:pPr marL="0" indent="0">
              <a:lnSpc>
                <a:spcPct val="150000"/>
              </a:lnSpc>
              <a:buNone/>
            </a:pPr>
            <a:r>
              <a:rPr lang="nb-NO" sz="3200" i="1" dirty="0">
                <a:latin typeface="Arial" panose="020B0604020202020204" pitchFamily="34" charset="0"/>
                <a:cs typeface="Arial" panose="020B0604020202020204" pitchFamily="34" charset="0"/>
              </a:rPr>
              <a:t>«</a:t>
            </a:r>
            <a:r>
              <a:rPr lang="nb-NO" sz="4200" dirty="0">
                <a:latin typeface="Arial" panose="020B0604020202020204" pitchFamily="34" charset="0"/>
                <a:cs typeface="Arial" panose="020B0604020202020204" pitchFamily="34" charset="0"/>
              </a:rPr>
              <a:t>Sånn som nå synes dem jeg drikker for lite. Jeg synes fire glass med vann eller melk eller hva det enn er nok. Når du skal legge deg så må du tisse halve natta»</a:t>
            </a:r>
          </a:p>
          <a:p>
            <a:pPr marL="0" indent="0">
              <a:lnSpc>
                <a:spcPct val="150000"/>
              </a:lnSpc>
              <a:buNone/>
            </a:pPr>
            <a:endParaRPr lang="nb-NO" sz="4200" dirty="0">
              <a:latin typeface="Arial" panose="020B0604020202020204" pitchFamily="34" charset="0"/>
              <a:cs typeface="Arial" panose="020B0604020202020204" pitchFamily="34" charset="0"/>
            </a:endParaRPr>
          </a:p>
          <a:p>
            <a:pPr marL="0" indent="0">
              <a:lnSpc>
                <a:spcPct val="170000"/>
              </a:lnSpc>
              <a:buNone/>
            </a:pPr>
            <a:r>
              <a:rPr lang="nb-NO" sz="4200" dirty="0">
                <a:latin typeface="Arial" panose="020B0604020202020204" pitchFamily="34" charset="0"/>
                <a:cs typeface="Arial" panose="020B0604020202020204" pitchFamily="34" charset="0"/>
              </a:rPr>
              <a:t>«Jo da, men en ting jeg har lært meg er at det ikke nytter å være sjenert her i huset. Da kommer dem og river av meg alle klærne også står dem og skal vaske meg både her og der, vet du. Og da får dem høre det igjen. Da sier jeg at hvis du skal dusje meg så meg og skal stå her naken, så kan du bare kle av deg så skal jeg dusje deg også, sier jeg til dem»</a:t>
            </a:r>
          </a:p>
          <a:p>
            <a:endParaRPr lang="nb-NO" sz="17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985396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fontScale="90000"/>
          </a:bodyPr>
          <a:lstStyle/>
          <a:p>
            <a:pPr algn="ctr"/>
            <a:r>
              <a:rPr lang="nb-NO" sz="2100" dirty="0"/>
              <a:t/>
            </a:r>
            <a:br>
              <a:rPr lang="nb-NO" sz="2100" dirty="0"/>
            </a:br>
            <a:r>
              <a:rPr lang="nb-NO" sz="4900" b="1" dirty="0"/>
              <a:t>M</a:t>
            </a:r>
            <a:r>
              <a:rPr lang="nb-NO" b="1" dirty="0"/>
              <a:t>isforhold mellom egne behov og støtte fra personalet</a:t>
            </a:r>
            <a:r>
              <a:rPr lang="nb-NO" dirty="0"/>
              <a:t/>
            </a:r>
            <a:br>
              <a:rPr lang="nb-NO" dirty="0"/>
            </a:br>
            <a:endParaRPr lang="nb-NO" dirty="0"/>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212629" y="2358912"/>
            <a:ext cx="7397971" cy="4308588"/>
          </a:xfrm>
        </p:spPr>
        <p:txBody>
          <a:bodyPr anchor="ctr">
            <a:normAutofit fontScale="62500" lnSpcReduction="20000"/>
          </a:bodyPr>
          <a:lstStyle/>
          <a:p>
            <a:endParaRPr lang="nb-NO" sz="1900" dirty="0"/>
          </a:p>
          <a:p>
            <a:pPr marL="0" indent="0">
              <a:lnSpc>
                <a:spcPct val="150000"/>
              </a:lnSpc>
              <a:buNone/>
            </a:pPr>
            <a:r>
              <a:rPr lang="nb-NO" sz="2900" dirty="0">
                <a:latin typeface="Arial" panose="020B0604020202020204" pitchFamily="34" charset="0"/>
                <a:cs typeface="Arial" panose="020B0604020202020204" pitchFamily="34" charset="0"/>
              </a:rPr>
              <a:t>«Jeg er ikke så begeistret for det jeg, for jeg blir så kald. Bedre å ha klær på seg synes jeg»</a:t>
            </a:r>
          </a:p>
          <a:p>
            <a:pPr>
              <a:lnSpc>
                <a:spcPct val="150000"/>
              </a:lnSpc>
            </a:pPr>
            <a:endParaRPr lang="nb-NO" sz="2900" dirty="0">
              <a:latin typeface="Arial" panose="020B0604020202020204" pitchFamily="34" charset="0"/>
              <a:cs typeface="Arial" panose="020B0604020202020204" pitchFamily="34" charset="0"/>
            </a:endParaRPr>
          </a:p>
          <a:p>
            <a:pPr marL="0" indent="0">
              <a:lnSpc>
                <a:spcPct val="150000"/>
              </a:lnSpc>
              <a:buNone/>
            </a:pPr>
            <a:r>
              <a:rPr lang="nb-NO" sz="2900" dirty="0">
                <a:latin typeface="Arial" panose="020B0604020202020204" pitchFamily="34" charset="0"/>
                <a:cs typeface="Arial" panose="020B0604020202020204" pitchFamily="34" charset="0"/>
              </a:rPr>
              <a:t>«Ja, det kommer for det meste to, men det er bare en som greier dusjingen da. Også er det så deilig å bli tørket på ryggen»</a:t>
            </a:r>
          </a:p>
          <a:p>
            <a:pPr>
              <a:lnSpc>
                <a:spcPct val="150000"/>
              </a:lnSpc>
            </a:pPr>
            <a:endParaRPr lang="nb-NO" sz="2900" dirty="0">
              <a:latin typeface="Arial" panose="020B0604020202020204" pitchFamily="34" charset="0"/>
              <a:cs typeface="Arial" panose="020B0604020202020204" pitchFamily="34" charset="0"/>
            </a:endParaRPr>
          </a:p>
          <a:p>
            <a:pPr marL="0" indent="0">
              <a:lnSpc>
                <a:spcPct val="150000"/>
              </a:lnSpc>
              <a:buNone/>
            </a:pPr>
            <a:r>
              <a:rPr lang="nb-NO" sz="2900" dirty="0">
                <a:latin typeface="Arial" panose="020B0604020202020204" pitchFamily="34" charset="0"/>
                <a:cs typeface="Arial" panose="020B0604020202020204" pitchFamily="34" charset="0"/>
              </a:rPr>
              <a:t>«De vekker deg hvis du ikke er oppe i rimelighetens tid før frokost, så blir du vekket»</a:t>
            </a:r>
          </a:p>
          <a:p>
            <a:pPr marL="0" indent="0">
              <a:lnSpc>
                <a:spcPct val="150000"/>
              </a:lnSpc>
              <a:buNone/>
            </a:pPr>
            <a:r>
              <a:rPr lang="nb-NO" sz="2400" i="1" dirty="0">
                <a:latin typeface="Arial" panose="020B0604020202020204" pitchFamily="34" charset="0"/>
                <a:cs typeface="Arial" panose="020B0604020202020204" pitchFamily="34" charset="0"/>
              </a:rPr>
              <a:t> </a:t>
            </a:r>
          </a:p>
          <a:p>
            <a:endParaRPr lang="nb-NO" sz="19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3988292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fontScale="90000"/>
          </a:bodyPr>
          <a:lstStyle/>
          <a:p>
            <a:pPr algn="ctr"/>
            <a:r>
              <a:rPr lang="nb-NO" sz="2800" dirty="0"/>
              <a:t/>
            </a:r>
            <a:br>
              <a:rPr lang="nb-NO" sz="2800" dirty="0"/>
            </a:br>
            <a:r>
              <a:rPr lang="nb-NO" b="1" dirty="0"/>
              <a:t>Samspillet mellom beboerne og personalet</a:t>
            </a:r>
            <a:r>
              <a:rPr lang="nb-NO" dirty="0"/>
              <a:t/>
            </a:r>
            <a:br>
              <a:rPr lang="nb-NO" dirty="0"/>
            </a:br>
            <a:endParaRPr lang="nb-NO" dirty="0"/>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2278173"/>
            <a:ext cx="6845521" cy="3694002"/>
          </a:xfrm>
        </p:spPr>
        <p:txBody>
          <a:bodyPr anchor="ctr">
            <a:normAutofit/>
          </a:bodyPr>
          <a:lstStyle/>
          <a:p>
            <a:pPr marL="0" indent="0">
              <a:buNone/>
            </a:pPr>
            <a:r>
              <a:rPr lang="nb-NO" sz="2400" dirty="0">
                <a:latin typeface="Arial" panose="020B0604020202020204" pitchFamily="34" charset="0"/>
                <a:cs typeface="Arial" panose="020B0604020202020204" pitchFamily="34" charset="0"/>
              </a:rPr>
              <a:t>«Det har dem ikke tid til her altså, jentene, nei»</a:t>
            </a:r>
          </a:p>
          <a:p>
            <a:endParaRPr lang="nb-NO" sz="2400" dirty="0">
              <a:latin typeface="Arial" panose="020B0604020202020204" pitchFamily="34" charset="0"/>
              <a:cs typeface="Arial" panose="020B0604020202020204" pitchFamily="34" charset="0"/>
            </a:endParaRPr>
          </a:p>
          <a:p>
            <a:pPr marL="0" indent="0">
              <a:buNone/>
            </a:pPr>
            <a:r>
              <a:rPr lang="nb-NO" sz="2400" dirty="0">
                <a:latin typeface="Arial" panose="020B0604020202020204" pitchFamily="34" charset="0"/>
                <a:cs typeface="Arial" panose="020B0604020202020204" pitchFamily="34" charset="0"/>
              </a:rPr>
              <a:t>«De arbeider og sliter. Dem har noe å gjøre hele dagen»</a:t>
            </a:r>
          </a:p>
          <a:p>
            <a:endParaRPr lang="nb-NO" sz="2400" dirty="0">
              <a:latin typeface="Arial" panose="020B0604020202020204" pitchFamily="34" charset="0"/>
              <a:cs typeface="Arial" panose="020B0604020202020204" pitchFamily="34" charset="0"/>
            </a:endParaRPr>
          </a:p>
          <a:p>
            <a:pPr marL="0" indent="0">
              <a:buNone/>
            </a:pPr>
            <a:r>
              <a:rPr lang="nb-NO" sz="2400" dirty="0">
                <a:latin typeface="Arial" panose="020B0604020202020204" pitchFamily="34" charset="0"/>
                <a:cs typeface="Arial" panose="020B0604020202020204" pitchFamily="34" charset="0"/>
              </a:rPr>
              <a:t>«Så noen ganger synes jeg nok at venter litt for lenge hvis jeg skal ha hjelp. Det har hendt» </a:t>
            </a:r>
          </a:p>
          <a:p>
            <a:endParaRPr lang="nb-NO"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265363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id="{2CB962CF-61A3-4EF9-94F6-7C59B03295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838200" y="556337"/>
            <a:ext cx="6797405" cy="900988"/>
          </a:xfrm>
        </p:spPr>
        <p:txBody>
          <a:bodyPr>
            <a:normAutofit/>
          </a:bodyPr>
          <a:lstStyle/>
          <a:p>
            <a:r>
              <a:rPr lang="nb-NO" sz="4000" b="1" dirty="0"/>
              <a:t>Modell for brukermedvirkning</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838200" y="1590675"/>
            <a:ext cx="6797405" cy="4530039"/>
          </a:xfrm>
        </p:spPr>
        <p:txBody>
          <a:bodyPr>
            <a:normAutofit lnSpcReduction="10000"/>
          </a:bodyPr>
          <a:lstStyle/>
          <a:p>
            <a:pPr>
              <a:lnSpc>
                <a:spcPct val="110000"/>
              </a:lnSpc>
            </a:pPr>
            <a:r>
              <a:rPr lang="nb-NO" sz="2000" dirty="0">
                <a:latin typeface="Arial" panose="020B0604020202020204" pitchFamily="34" charset="0"/>
                <a:cs typeface="Arial" panose="020B0604020202020204" pitchFamily="34" charset="0"/>
              </a:rPr>
              <a:t>Identifisere kunnskapshull og aktuelle forskningsspørsmål knyttet til personer med demens for så å gjennomføre et forskningsarbeid for å tette det kunnskapshullet</a:t>
            </a:r>
          </a:p>
          <a:p>
            <a:endParaRPr lang="nb-NO" sz="20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Det ble benyttet en metode fra </a:t>
            </a:r>
            <a:r>
              <a:rPr lang="nb-NO" sz="2000" b="1" dirty="0">
                <a:latin typeface="Arial" panose="020B0604020202020204" pitchFamily="34" charset="0"/>
                <a:cs typeface="Arial" panose="020B0604020202020204" pitchFamily="34" charset="0"/>
              </a:rPr>
              <a:t>James Lind Alliance </a:t>
            </a:r>
            <a:r>
              <a:rPr lang="nb-NO" sz="2000" dirty="0">
                <a:latin typeface="Arial" panose="020B0604020202020204" pitchFamily="34" charset="0"/>
                <a:cs typeface="Arial" panose="020B0604020202020204" pitchFamily="34" charset="0"/>
              </a:rPr>
              <a:t>som kalles prioritering i partnerskap (priority setting partnership).</a:t>
            </a:r>
          </a:p>
          <a:p>
            <a:endParaRPr lang="nb-NO" sz="20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Pasienter, pårørende og helsepersonell er med i HELE forskningsprosessen.</a:t>
            </a:r>
          </a:p>
          <a:p>
            <a:endParaRPr lang="nb-NO" sz="20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Målet er en topp 10 liste med forskningsspørsmål eller forskningstemaer ut i fra </a:t>
            </a:r>
            <a:r>
              <a:rPr lang="nb-NO" sz="2000" b="1" dirty="0">
                <a:latin typeface="Arial" panose="020B0604020202020204" pitchFamily="34" charset="0"/>
                <a:cs typeface="Arial" panose="020B0604020202020204" pitchFamily="34" charset="0"/>
              </a:rPr>
              <a:t>«Hva som er viktig for deg?»</a:t>
            </a:r>
          </a:p>
          <a:p>
            <a:endParaRPr lang="nb-NO" sz="1300" dirty="0"/>
          </a:p>
        </p:txBody>
      </p:sp>
      <p:pic>
        <p:nvPicPr>
          <p:cNvPr id="6" name="Bilde 5" descr="Klistres figur familier med hender">
            <a:extLst>
              <a:ext uri="{FF2B5EF4-FFF2-40B4-BE49-F238E27FC236}">
                <a16:creationId xmlns:a16="http://schemas.microsoft.com/office/drawing/2014/main" id="{A63B9E1C-C4E1-47DD-A659-A0A36237A3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97556" y="418706"/>
            <a:ext cx="3995623" cy="2667078"/>
          </a:xfrm>
          <a:prstGeom prst="rect">
            <a:avLst/>
          </a:prstGeom>
        </p:spPr>
      </p:pic>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3"/>
          <a:stretch>
            <a:fillRect/>
          </a:stretch>
        </p:blipFill>
        <p:spPr>
          <a:xfrm>
            <a:off x="7997556" y="4362059"/>
            <a:ext cx="3995623" cy="1098796"/>
          </a:xfrm>
          <a:prstGeom prst="rect">
            <a:avLst/>
          </a:prstGeom>
        </p:spPr>
      </p:pic>
    </p:spTree>
    <p:extLst>
      <p:ext uri="{BB962C8B-B14F-4D97-AF65-F5344CB8AC3E}">
        <p14:creationId xmlns:p14="http://schemas.microsoft.com/office/powerpoint/2010/main" val="2521146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a:bodyPr>
          <a:lstStyle/>
          <a:p>
            <a:pPr algn="ctr"/>
            <a:r>
              <a:rPr lang="nb-NO" b="1" dirty="0"/>
              <a:t>Samspillet mellom beboerne og personalet</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2278173"/>
            <a:ext cx="7036021" cy="3865452"/>
          </a:xfrm>
        </p:spPr>
        <p:txBody>
          <a:bodyPr anchor="ctr">
            <a:normAutofit fontScale="92500" lnSpcReduction="10000"/>
          </a:bodyPr>
          <a:lstStyle/>
          <a:p>
            <a:pPr marL="0" indent="0">
              <a:lnSpc>
                <a:spcPct val="150000"/>
              </a:lnSpc>
              <a:buNone/>
            </a:pPr>
            <a:r>
              <a:rPr lang="nb-NO" sz="2200" dirty="0">
                <a:latin typeface="Arial" panose="020B0604020202020204" pitchFamily="34" charset="0"/>
                <a:cs typeface="Arial" panose="020B0604020202020204" pitchFamily="34" charset="0"/>
              </a:rPr>
              <a:t>«Jeg kan bare be om hjelp med en gang sier de som hjelper her, men de har så mye å gjøre med så mange som er demente, så jeg skal ikke si be om hjelp før jeg er helt hjelpeløs» </a:t>
            </a:r>
          </a:p>
          <a:p>
            <a:pPr>
              <a:lnSpc>
                <a:spcPct val="150000"/>
              </a:lnSpc>
            </a:pPr>
            <a:endParaRPr lang="nb-NO" sz="2200" dirty="0">
              <a:latin typeface="Arial" panose="020B0604020202020204" pitchFamily="34" charset="0"/>
              <a:cs typeface="Arial" panose="020B0604020202020204" pitchFamily="34" charset="0"/>
            </a:endParaRPr>
          </a:p>
          <a:p>
            <a:pPr marL="0" indent="0">
              <a:lnSpc>
                <a:spcPct val="150000"/>
              </a:lnSpc>
              <a:buNone/>
            </a:pPr>
            <a:r>
              <a:rPr lang="nb-NO" sz="2200" dirty="0">
                <a:latin typeface="Arial" panose="020B0604020202020204" pitchFamily="34" charset="0"/>
                <a:cs typeface="Arial" panose="020B0604020202020204" pitchFamily="34" charset="0"/>
              </a:rPr>
              <a:t>«De sitter på vaktrommet og prater, og det gjør de hele dagen. De serverer måltidene også går de inn igjen. Jeg har ikke sagt det, men de andre pasientene sier noe</a:t>
            </a:r>
            <a:r>
              <a:rPr lang="nb-NO" sz="2200" i="1" dirty="0">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3740909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136428" y="627564"/>
            <a:ext cx="7474172" cy="1325563"/>
          </a:xfrm>
        </p:spPr>
        <p:txBody>
          <a:bodyPr>
            <a:normAutofit/>
          </a:bodyPr>
          <a:lstStyle/>
          <a:p>
            <a:pPr algn="ctr"/>
            <a:r>
              <a:rPr lang="nb-NO" b="1" dirty="0"/>
              <a:t>Samspillet mellom beboerne og personalet</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136429" y="2190751"/>
            <a:ext cx="6988396" cy="4067174"/>
          </a:xfrm>
        </p:spPr>
        <p:txBody>
          <a:bodyPr anchor="ctr">
            <a:noAutofit/>
          </a:bodyPr>
          <a:lstStyle/>
          <a:p>
            <a:pPr marL="0" indent="0">
              <a:lnSpc>
                <a:spcPct val="150000"/>
              </a:lnSpc>
              <a:buNone/>
            </a:pPr>
            <a:r>
              <a:rPr lang="nb-NO" sz="2000" dirty="0">
                <a:latin typeface="Arial" panose="020B0604020202020204" pitchFamily="34" charset="0"/>
                <a:cs typeface="Arial" panose="020B0604020202020204" pitchFamily="34" charset="0"/>
              </a:rPr>
              <a:t>«Jentene er så flinke, spør jeg om noe så sier de at det kan de gjøre, men jeg kan ikke belaste for mye på dem heller, mener jeg. Noe småtteri må jeg kunne greie å gjøre selv» </a:t>
            </a:r>
          </a:p>
          <a:p>
            <a:pPr marL="0" indent="0">
              <a:lnSpc>
                <a:spcPct val="150000"/>
              </a:lnSpc>
              <a:buNone/>
            </a:pPr>
            <a:r>
              <a:rPr lang="nb-NO" sz="2000" dirty="0">
                <a:latin typeface="Arial" panose="020B0604020202020204" pitchFamily="34" charset="0"/>
                <a:cs typeface="Arial" panose="020B0604020202020204" pitchFamily="34" charset="0"/>
              </a:rPr>
              <a:t>«Det er derfor jeg har det så godt og tror jeg. Det er stadig noen som kommer inn her og vil snakke med meg og sånne ting» </a:t>
            </a:r>
          </a:p>
          <a:p>
            <a:pPr marL="0" indent="0">
              <a:lnSpc>
                <a:spcPct val="150000"/>
              </a:lnSpc>
              <a:buNone/>
            </a:pPr>
            <a:r>
              <a:rPr lang="nb-NO" sz="2000" dirty="0">
                <a:latin typeface="Arial" panose="020B0604020202020204" pitchFamily="34" charset="0"/>
                <a:cs typeface="Arial" panose="020B0604020202020204" pitchFamily="34" charset="0"/>
              </a:rPr>
              <a:t>«Betjeningen her på sykehjemmet har fortjent gullmedalje</a:t>
            </a:r>
            <a:r>
              <a:rPr lang="nb-NO" sz="2000" i="1" dirty="0">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AC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9254442" y="3227963"/>
            <a:ext cx="1462088" cy="402074"/>
          </a:xfrm>
          <a:prstGeom prst="rect">
            <a:avLst/>
          </a:prstGeom>
        </p:spPr>
      </p:pic>
    </p:spTree>
    <p:extLst>
      <p:ext uri="{BB962C8B-B14F-4D97-AF65-F5344CB8AC3E}">
        <p14:creationId xmlns:p14="http://schemas.microsoft.com/office/powerpoint/2010/main" val="832826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4">
            <a:extLst>
              <a:ext uri="{FF2B5EF4-FFF2-40B4-BE49-F238E27FC236}">
                <a16:creationId xmlns:a16="http://schemas.microsoft.com/office/drawing/2014/main" id="{4845A0EE-C4C8-4AE1-B3C6-1261368AC0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lassholder for innhold 7">
            <a:extLst>
              <a:ext uri="{FF2B5EF4-FFF2-40B4-BE49-F238E27FC236}">
                <a16:creationId xmlns:a16="http://schemas.microsoft.com/office/drawing/2014/main" id="{22B7D983-C688-41E6-925B-26A4A79D59A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605588" y="639763"/>
            <a:ext cx="4440238" cy="4440238"/>
          </a:xfrm>
        </p:spPr>
      </p:pic>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4"/>
          <a:stretch>
            <a:fillRect/>
          </a:stretch>
        </p:blipFill>
        <p:spPr>
          <a:xfrm>
            <a:off x="6605588" y="5486400"/>
            <a:ext cx="4440238" cy="1087120"/>
          </a:xfrm>
          <a:prstGeom prst="rect">
            <a:avLst/>
          </a:prstGeom>
        </p:spPr>
      </p:pic>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dirty="0" err="1">
                <a:solidFill>
                  <a:srgbClr val="FFFFFF"/>
                </a:solidFill>
                <a:latin typeface="+mj-lt"/>
                <a:ea typeface="+mj-ea"/>
                <a:cs typeface="+mj-cs"/>
              </a:rPr>
              <a:t>Spørsmål</a:t>
            </a:r>
            <a:r>
              <a:rPr lang="en-US" kern="1200" dirty="0">
                <a:solidFill>
                  <a:srgbClr val="FFFFFF"/>
                </a:solidFill>
                <a:latin typeface="+mj-lt"/>
                <a:ea typeface="+mj-ea"/>
                <a:cs typeface="+mj-cs"/>
              </a:rPr>
              <a:t> og </a:t>
            </a:r>
            <a:r>
              <a:rPr lang="en-US" kern="1200" dirty="0" err="1">
                <a:solidFill>
                  <a:srgbClr val="FFFFFF"/>
                </a:solidFill>
                <a:latin typeface="+mj-lt"/>
                <a:ea typeface="+mj-ea"/>
                <a:cs typeface="+mj-cs"/>
              </a:rPr>
              <a:t>kommentarer</a:t>
            </a:r>
            <a:endParaRPr lang="en-US" kern="1200" dirty="0">
              <a:solidFill>
                <a:srgbClr val="FFFFFF"/>
              </a:solidFill>
              <a:latin typeface="+mj-lt"/>
              <a:ea typeface="+mj-ea"/>
              <a:cs typeface="+mj-cs"/>
            </a:endParaRPr>
          </a:p>
        </p:txBody>
      </p:sp>
    </p:spTree>
    <p:extLst>
      <p:ext uri="{BB962C8B-B14F-4D97-AF65-F5344CB8AC3E}">
        <p14:creationId xmlns:p14="http://schemas.microsoft.com/office/powerpoint/2010/main" val="3261486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e 4">
            <a:extLst>
              <a:ext uri="{FF2B5EF4-FFF2-40B4-BE49-F238E27FC236}">
                <a16:creationId xmlns:a16="http://schemas.microsoft.com/office/drawing/2014/main" id="{79E415CB-3D0E-4E78-88DB-3FF15FE4E6B0}"/>
              </a:ext>
            </a:extLst>
          </p:cNvPr>
          <p:cNvPicPr>
            <a:picLocks noChangeAspect="1"/>
          </p:cNvPicPr>
          <p:nvPr/>
        </p:nvPicPr>
        <p:blipFill rotWithShape="1">
          <a:blip r:embed="rId2">
            <a:extLst>
              <a:ext uri="{28A0092B-C50C-407E-A947-70E740481C1C}">
                <a14:useLocalDpi xmlns:a14="http://schemas.microsoft.com/office/drawing/2010/main" val="0"/>
              </a:ext>
            </a:extLst>
          </a:blip>
          <a:srcRect l="11420" r="23368" b="-1"/>
          <a:stretch/>
        </p:blipFill>
        <p:spPr>
          <a:xfrm>
            <a:off x="1" y="10"/>
            <a:ext cx="9669642" cy="6857990"/>
          </a:xfrm>
          <a:prstGeom prst="rect">
            <a:avLst/>
          </a:prstGeom>
        </p:spPr>
      </p:pic>
      <p:sp>
        <p:nvSpPr>
          <p:cNvPr id="9"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4935C5D9-2A4C-4D98-8CAE-8319B8A0C60A}"/>
              </a:ext>
            </a:extLst>
          </p:cNvPr>
          <p:cNvSpPr>
            <a:spLocks noGrp="1"/>
          </p:cNvSpPr>
          <p:nvPr>
            <p:ph type="title"/>
          </p:nvPr>
        </p:nvSpPr>
        <p:spPr>
          <a:xfrm>
            <a:off x="7531610" y="365125"/>
            <a:ext cx="3822189" cy="1899912"/>
          </a:xfrm>
        </p:spPr>
        <p:txBody>
          <a:bodyPr>
            <a:normAutofit/>
          </a:bodyPr>
          <a:lstStyle/>
          <a:p>
            <a:endParaRPr lang="nb-NO" sz="4000"/>
          </a:p>
        </p:txBody>
      </p:sp>
      <p:sp>
        <p:nvSpPr>
          <p:cNvPr id="3" name="Plassholder for innhold 2">
            <a:extLst>
              <a:ext uri="{FF2B5EF4-FFF2-40B4-BE49-F238E27FC236}">
                <a16:creationId xmlns:a16="http://schemas.microsoft.com/office/drawing/2014/main" id="{32BE18C0-2683-4307-906F-99732F4F8E27}"/>
              </a:ext>
            </a:extLst>
          </p:cNvPr>
          <p:cNvSpPr>
            <a:spLocks noGrp="1"/>
          </p:cNvSpPr>
          <p:nvPr>
            <p:ph idx="1"/>
          </p:nvPr>
        </p:nvSpPr>
        <p:spPr>
          <a:xfrm>
            <a:off x="6268720" y="2434201"/>
            <a:ext cx="5085079" cy="3742762"/>
          </a:xfrm>
        </p:spPr>
        <p:txBody>
          <a:bodyPr>
            <a:normAutofit/>
          </a:bodyPr>
          <a:lstStyle/>
          <a:p>
            <a:pPr marL="0" indent="0">
              <a:buNone/>
            </a:pPr>
            <a:endParaRPr lang="nb-NO" sz="2000" dirty="0"/>
          </a:p>
          <a:p>
            <a:pPr marL="0" indent="0">
              <a:buNone/>
            </a:pPr>
            <a:endParaRPr lang="nb-NO" sz="2000" dirty="0"/>
          </a:p>
          <a:p>
            <a:pPr marL="0" indent="0">
              <a:buNone/>
            </a:pPr>
            <a:r>
              <a:rPr lang="nb-NO" sz="6000" dirty="0"/>
              <a:t>TAKK FOR MEG!</a:t>
            </a:r>
          </a:p>
        </p:txBody>
      </p:sp>
    </p:spTree>
    <p:extLst>
      <p:ext uri="{BB962C8B-B14F-4D97-AF65-F5344CB8AC3E}">
        <p14:creationId xmlns:p14="http://schemas.microsoft.com/office/powerpoint/2010/main" val="241235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0FD1A8D-9883-4F29-9F47-188D4563C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F28A56E-4878-4600-B943-6EE54E2E6A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10944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871443" y="685799"/>
            <a:ext cx="6366565" cy="1454712"/>
          </a:xfrm>
        </p:spPr>
        <p:txBody>
          <a:bodyPr anchor="b">
            <a:normAutofit/>
          </a:bodyPr>
          <a:lstStyle/>
          <a:p>
            <a:pPr algn="ctr"/>
            <a:r>
              <a:rPr lang="nb-NO" sz="3600" b="1" dirty="0"/>
              <a:t>James Lind Alliance</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871443" y="2427383"/>
            <a:ext cx="6366565" cy="3744818"/>
          </a:xfrm>
        </p:spPr>
        <p:txBody>
          <a:bodyPr anchor="t">
            <a:normAutofit/>
          </a:bodyPr>
          <a:lstStyle/>
          <a:p>
            <a:r>
              <a:rPr lang="nb-NO" sz="2000" dirty="0">
                <a:latin typeface="Arial" panose="020B0604020202020204" pitchFamily="34" charset="0"/>
                <a:cs typeface="Arial" panose="020B0604020202020204" pitchFamily="34" charset="0"/>
              </a:rPr>
              <a:t>James Lind Alliance er en organisasjon som ble etablert i Storbritannia i 2004.</a:t>
            </a:r>
          </a:p>
          <a:p>
            <a:endParaRPr lang="nb-NO" sz="20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Formålet er å føre pasienter, pårørende og helsepersonell sammen i partnerskap, for så å finne frem til og prioritere ubesvarte spørsmål angående effekten av behandling (som omhandler omsorg, støtte og diagnose) hvor det skal enes om hvilke forskningsspørsmål som er viktigst.</a:t>
            </a:r>
          </a:p>
          <a:p>
            <a:endParaRPr lang="nb-NO" sz="2000" dirty="0">
              <a:solidFill>
                <a:srgbClr val="595959"/>
              </a:solidFill>
            </a:endParaRPr>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8789932" y="2601594"/>
            <a:ext cx="2716268" cy="746973"/>
          </a:xfrm>
          <a:prstGeom prst="rect">
            <a:avLst/>
          </a:prstGeom>
        </p:spPr>
      </p:pic>
      <p:pic>
        <p:nvPicPr>
          <p:cNvPr id="10" name="Bilde 9" descr="Et bilde som inneholder tekst&#10;&#10;Automatisk generert beskrivelse">
            <a:extLst>
              <a:ext uri="{FF2B5EF4-FFF2-40B4-BE49-F238E27FC236}">
                <a16:creationId xmlns:a16="http://schemas.microsoft.com/office/drawing/2014/main" id="{8130549E-B227-4370-9811-8EC0E0CF1F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161856" y="3509432"/>
            <a:ext cx="1972420" cy="2662768"/>
          </a:xfrm>
          <a:prstGeom prst="rect">
            <a:avLst/>
          </a:prstGeom>
        </p:spPr>
      </p:pic>
    </p:spTree>
    <p:extLst>
      <p:ext uri="{BB962C8B-B14F-4D97-AF65-F5344CB8AC3E}">
        <p14:creationId xmlns:p14="http://schemas.microsoft.com/office/powerpoint/2010/main" val="22663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0FD1A8D-9883-4F29-9F47-188D4563C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F28A56E-4878-4600-B943-6EE54E2E6A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10944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871443" y="295275"/>
            <a:ext cx="6366565" cy="790575"/>
          </a:xfrm>
        </p:spPr>
        <p:txBody>
          <a:bodyPr anchor="b">
            <a:normAutofit/>
          </a:bodyPr>
          <a:lstStyle/>
          <a:p>
            <a:pPr algn="ctr"/>
            <a:r>
              <a:rPr lang="nb-NO" sz="3600" b="1" dirty="0"/>
              <a:t>James Lind</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871443" y="1495425"/>
            <a:ext cx="6366565" cy="4676776"/>
          </a:xfrm>
        </p:spPr>
        <p:txBody>
          <a:bodyPr anchor="t">
            <a:normAutofit fontScale="77500" lnSpcReduction="20000"/>
          </a:bodyPr>
          <a:lstStyle/>
          <a:p>
            <a:r>
              <a:rPr lang="nb-NO" sz="2600" dirty="0">
                <a:latin typeface="Arial" panose="020B0604020202020204" pitchFamily="34" charset="0"/>
                <a:cs typeface="Arial" panose="020B0604020202020204" pitchFamily="34" charset="0"/>
              </a:rPr>
              <a:t>James Lind (1716-1794) skotsk marine kirurg, pioner i kliniske studier (RCT).</a:t>
            </a:r>
          </a:p>
          <a:p>
            <a:endParaRPr lang="nb-NO" sz="2600" dirty="0">
              <a:latin typeface="Arial" panose="020B0604020202020204" pitchFamily="34" charset="0"/>
              <a:cs typeface="Arial" panose="020B0604020202020204" pitchFamily="34" charset="0"/>
            </a:endParaRPr>
          </a:p>
          <a:p>
            <a:r>
              <a:rPr lang="nb-NO" sz="2600" dirty="0">
                <a:latin typeface="Arial" panose="020B0604020202020204" pitchFamily="34" charset="0"/>
                <a:cs typeface="Arial" panose="020B0604020202020204" pitchFamily="34" charset="0"/>
              </a:rPr>
              <a:t>For 300 år siden døde sjømenn av skjørbuk. Det var mange motstridende ideer om hvordan de skulle behandle denne dødelige sykdommen.</a:t>
            </a:r>
          </a:p>
          <a:p>
            <a:endParaRPr lang="nb-NO" sz="2600" dirty="0">
              <a:latin typeface="Arial" panose="020B0604020202020204" pitchFamily="34" charset="0"/>
              <a:cs typeface="Arial" panose="020B0604020202020204" pitchFamily="34" charset="0"/>
            </a:endParaRPr>
          </a:p>
          <a:p>
            <a:r>
              <a:rPr lang="nb-NO" sz="2600" dirty="0">
                <a:latin typeface="Arial" panose="020B0604020202020204" pitchFamily="34" charset="0"/>
                <a:cs typeface="Arial" panose="020B0604020202020204" pitchFamily="34" charset="0"/>
              </a:rPr>
              <a:t>James Lind ønsket å sammenligne grupper.</a:t>
            </a:r>
          </a:p>
          <a:p>
            <a:endParaRPr lang="nb-NO" sz="2600" dirty="0">
              <a:latin typeface="Arial" panose="020B0604020202020204" pitchFamily="34" charset="0"/>
              <a:cs typeface="Arial" panose="020B0604020202020204" pitchFamily="34" charset="0"/>
            </a:endParaRPr>
          </a:p>
          <a:p>
            <a:r>
              <a:rPr lang="nb-NO" sz="2600" dirty="0">
                <a:latin typeface="Arial" panose="020B0604020202020204" pitchFamily="34" charset="0"/>
                <a:cs typeface="Arial" panose="020B0604020202020204" pitchFamily="34" charset="0"/>
              </a:rPr>
              <a:t>Han ga to sjømenn seks ulike behandlinger i en periode på 14 dager. James Lind sine forsøk viste at appelsiner og sitroner var dramatisk bedre enn de andre foreslåtte behandlingene.</a:t>
            </a:r>
          </a:p>
          <a:p>
            <a:endParaRPr lang="nb-NO" sz="2600" dirty="0">
              <a:latin typeface="Arial" panose="020B0604020202020204" pitchFamily="34" charset="0"/>
              <a:cs typeface="Arial" panose="020B0604020202020204" pitchFamily="34" charset="0"/>
            </a:endParaRPr>
          </a:p>
          <a:p>
            <a:r>
              <a:rPr lang="nb-NO" sz="2600" dirty="0">
                <a:latin typeface="Arial" panose="020B0604020202020204" pitchFamily="34" charset="0"/>
                <a:cs typeface="Arial" panose="020B0604020202020204" pitchFamily="34" charset="0"/>
              </a:rPr>
              <a:t>James Lind var den som kunne bevise at C-vitaminer kan behandle skjørbuk (</a:t>
            </a:r>
            <a:r>
              <a:rPr lang="nb-NO" sz="2600" dirty="0" err="1">
                <a:latin typeface="Arial" panose="020B0604020202020204" pitchFamily="34" charset="0"/>
                <a:cs typeface="Arial" panose="020B0604020202020204" pitchFamily="34" charset="0"/>
              </a:rPr>
              <a:t>scurvy</a:t>
            </a:r>
            <a:r>
              <a:rPr lang="nb-NO" sz="2600" dirty="0">
                <a:latin typeface="Arial" panose="020B0604020202020204" pitchFamily="34" charset="0"/>
                <a:cs typeface="Arial" panose="020B0604020202020204" pitchFamily="34" charset="0"/>
              </a:rPr>
              <a:t>).</a:t>
            </a:r>
          </a:p>
          <a:p>
            <a:endParaRPr lang="nb-NO" sz="2000" dirty="0">
              <a:solidFill>
                <a:srgbClr val="595959"/>
              </a:solidFill>
            </a:endParaRPr>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8789932" y="2601594"/>
            <a:ext cx="2716268" cy="746973"/>
          </a:xfrm>
          <a:prstGeom prst="rect">
            <a:avLst/>
          </a:prstGeom>
        </p:spPr>
      </p:pic>
      <p:pic>
        <p:nvPicPr>
          <p:cNvPr id="10" name="Bilde 9" descr="Et bilde som inneholder tekst&#10;&#10;Automatisk generert beskrivelse">
            <a:extLst>
              <a:ext uri="{FF2B5EF4-FFF2-40B4-BE49-F238E27FC236}">
                <a16:creationId xmlns:a16="http://schemas.microsoft.com/office/drawing/2014/main" id="{8130549E-B227-4370-9811-8EC0E0CF1F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161856" y="3509432"/>
            <a:ext cx="1972420" cy="2662768"/>
          </a:xfrm>
          <a:prstGeom prst="rect">
            <a:avLst/>
          </a:prstGeom>
        </p:spPr>
      </p:pic>
    </p:spTree>
    <p:extLst>
      <p:ext uri="{BB962C8B-B14F-4D97-AF65-F5344CB8AC3E}">
        <p14:creationId xmlns:p14="http://schemas.microsoft.com/office/powerpoint/2010/main" val="66030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1">
            <a:extLst>
              <a:ext uri="{FF2B5EF4-FFF2-40B4-BE49-F238E27FC236}">
                <a16:creationId xmlns:a16="http://schemas.microsoft.com/office/drawing/2014/main" id="{0F6CDC51-8D27-4BF4-AB33-7D5905E80D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3">
            <a:extLst>
              <a:ext uri="{FF2B5EF4-FFF2-40B4-BE49-F238E27FC236}">
                <a16:creationId xmlns:a16="http://schemas.microsoft.com/office/drawing/2014/main" id="{24FB90F3-DFB9-42D4-B851-120249962A2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804672" y="620789"/>
            <a:ext cx="5145024" cy="1096251"/>
          </a:xfrm>
        </p:spPr>
        <p:txBody>
          <a:bodyPr>
            <a:normAutofit fontScale="90000"/>
          </a:bodyPr>
          <a:lstStyle/>
          <a:p>
            <a:pPr algn="ctr"/>
            <a:r>
              <a:rPr lang="nb-NO" sz="4000" b="1" dirty="0">
                <a:solidFill>
                  <a:srgbClr val="000000"/>
                </a:solidFill>
              </a:rPr>
              <a:t>Hva er å prioritere i partnerskap?</a:t>
            </a:r>
          </a:p>
        </p:txBody>
      </p:sp>
      <p:sp>
        <p:nvSpPr>
          <p:cNvPr id="61"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Bilde 3" descr="Et bilde som inneholder tekst&#10;&#10;Automatisk generert beskrivelse">
            <a:extLst>
              <a:ext uri="{FF2B5EF4-FFF2-40B4-BE49-F238E27FC236}">
                <a16:creationId xmlns:a16="http://schemas.microsoft.com/office/drawing/2014/main" id="{126BBF06-DCD5-4795-AA5D-B92EE7ADB620}"/>
              </a:ext>
            </a:extLst>
          </p:cNvPr>
          <p:cNvPicPr>
            <a:picLocks noChangeAspect="1"/>
          </p:cNvPicPr>
          <p:nvPr/>
        </p:nvPicPr>
        <p:blipFill>
          <a:blip r:embed="rId3"/>
          <a:stretch>
            <a:fillRect/>
          </a:stretch>
        </p:blipFill>
        <p:spPr>
          <a:xfrm>
            <a:off x="7273148" y="620789"/>
            <a:ext cx="2393326" cy="658164"/>
          </a:xfrm>
          <a:prstGeom prst="rect">
            <a:avLst/>
          </a:prstGeom>
        </p:spPr>
      </p:pic>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804672" y="2421682"/>
            <a:ext cx="6114288" cy="3639289"/>
          </a:xfrm>
        </p:spPr>
        <p:txBody>
          <a:bodyPr anchor="ctr">
            <a:noAutofit/>
          </a:bodyPr>
          <a:lstStyle/>
          <a:p>
            <a:pPr marL="0" indent="0">
              <a:buNone/>
            </a:pPr>
            <a:r>
              <a:rPr lang="nb-NO" sz="2000" dirty="0">
                <a:solidFill>
                  <a:srgbClr val="000000"/>
                </a:solidFill>
              </a:rPr>
              <a:t>Trinn 1)  Nedsette en gruppe som skal jobbe sammen i prosessen</a:t>
            </a:r>
          </a:p>
          <a:p>
            <a:pPr marL="0" indent="0">
              <a:buNone/>
            </a:pPr>
            <a:endParaRPr lang="nb-NO" sz="2000" dirty="0">
              <a:solidFill>
                <a:srgbClr val="000000"/>
              </a:solidFill>
            </a:endParaRPr>
          </a:p>
          <a:p>
            <a:pPr marL="0" indent="0">
              <a:buNone/>
            </a:pPr>
            <a:r>
              <a:rPr lang="nb-NO" sz="2000" dirty="0">
                <a:solidFill>
                  <a:srgbClr val="000000"/>
                </a:solidFill>
              </a:rPr>
              <a:t>Trinn 2) Samle inn forslag til forskningsspørsmål fra brukere/pasienter</a:t>
            </a:r>
            <a:br>
              <a:rPr lang="nb-NO" sz="2000" dirty="0">
                <a:solidFill>
                  <a:srgbClr val="000000"/>
                </a:solidFill>
              </a:rPr>
            </a:br>
            <a:endParaRPr lang="nb-NO" sz="2000" dirty="0">
              <a:solidFill>
                <a:srgbClr val="000000"/>
              </a:solidFill>
            </a:endParaRPr>
          </a:p>
          <a:p>
            <a:pPr marL="0" indent="0">
              <a:buNone/>
            </a:pPr>
            <a:r>
              <a:rPr lang="nb-NO" sz="2000" dirty="0">
                <a:solidFill>
                  <a:srgbClr val="000000"/>
                </a:solidFill>
              </a:rPr>
              <a:t>Trinn 3) Dataprosessen og verifisere ‘forskningsspørsmål’</a:t>
            </a:r>
          </a:p>
          <a:p>
            <a:pPr marL="0" indent="0">
              <a:buNone/>
            </a:pPr>
            <a:endParaRPr lang="nb-NO" sz="2000" dirty="0">
              <a:solidFill>
                <a:srgbClr val="000000"/>
              </a:solidFill>
            </a:endParaRPr>
          </a:p>
          <a:p>
            <a:pPr marL="0" indent="0">
              <a:buNone/>
            </a:pPr>
            <a:r>
              <a:rPr lang="nb-NO" sz="2000" dirty="0">
                <a:solidFill>
                  <a:srgbClr val="000000"/>
                </a:solidFill>
              </a:rPr>
              <a:t>Trinn 4) Mellomfase på prioriteringene fra en «long list» til «short list»</a:t>
            </a:r>
          </a:p>
          <a:p>
            <a:pPr marL="0" indent="0">
              <a:buNone/>
            </a:pPr>
            <a:endParaRPr lang="nb-NO" sz="2000" dirty="0">
              <a:solidFill>
                <a:srgbClr val="000000"/>
              </a:solidFill>
            </a:endParaRPr>
          </a:p>
          <a:p>
            <a:pPr marL="0" indent="0">
              <a:buNone/>
            </a:pPr>
            <a:r>
              <a:rPr lang="nb-NO" sz="2000" dirty="0">
                <a:solidFill>
                  <a:srgbClr val="000000"/>
                </a:solidFill>
              </a:rPr>
              <a:t>Trinn 5) Workshopdagen – lage en topp 10 liste</a:t>
            </a:r>
          </a:p>
        </p:txBody>
      </p:sp>
      <p:sp>
        <p:nvSpPr>
          <p:cNvPr id="58"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Bilde 5">
            <a:extLst>
              <a:ext uri="{FF2B5EF4-FFF2-40B4-BE49-F238E27FC236}">
                <a16:creationId xmlns:a16="http://schemas.microsoft.com/office/drawing/2014/main" id="{AA8DCC5F-4D5F-4A04-828D-D0B22561A50C}"/>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8872423" y="3989614"/>
            <a:ext cx="2548155" cy="2548155"/>
          </a:xfrm>
          <a:prstGeom prst="rect">
            <a:avLst/>
          </a:prstGeom>
        </p:spPr>
      </p:pic>
    </p:spTree>
    <p:extLst>
      <p:ext uri="{BB962C8B-B14F-4D97-AF65-F5344CB8AC3E}">
        <p14:creationId xmlns:p14="http://schemas.microsoft.com/office/powerpoint/2010/main" val="301138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1">
            <a:extLst>
              <a:ext uri="{FF2B5EF4-FFF2-40B4-BE49-F238E27FC236}">
                <a16:creationId xmlns:a16="http://schemas.microsoft.com/office/drawing/2014/main" id="{0F6CDC51-8D27-4BF4-AB33-7D5905E80D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3">
            <a:extLst>
              <a:ext uri="{FF2B5EF4-FFF2-40B4-BE49-F238E27FC236}">
                <a16:creationId xmlns:a16="http://schemas.microsoft.com/office/drawing/2014/main" id="{24FB90F3-DFB9-42D4-B851-120249962A2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804672" y="620789"/>
            <a:ext cx="5145024" cy="1096251"/>
          </a:xfrm>
        </p:spPr>
        <p:txBody>
          <a:bodyPr>
            <a:normAutofit fontScale="90000"/>
          </a:bodyPr>
          <a:lstStyle/>
          <a:p>
            <a:pPr algn="ctr"/>
            <a:r>
              <a:rPr lang="nb-NO" sz="4000" b="1" dirty="0">
                <a:solidFill>
                  <a:srgbClr val="000000"/>
                </a:solidFill>
              </a:rPr>
              <a:t>Ulike James Lind Alliance prosjekter</a:t>
            </a:r>
          </a:p>
        </p:txBody>
      </p:sp>
      <p:sp>
        <p:nvSpPr>
          <p:cNvPr id="61"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Bilde 3" descr="Et bilde som inneholder tekst&#10;&#10;Automatisk generert beskrivelse">
            <a:extLst>
              <a:ext uri="{FF2B5EF4-FFF2-40B4-BE49-F238E27FC236}">
                <a16:creationId xmlns:a16="http://schemas.microsoft.com/office/drawing/2014/main" id="{126BBF06-DCD5-4795-AA5D-B92EE7ADB620}"/>
              </a:ext>
            </a:extLst>
          </p:cNvPr>
          <p:cNvPicPr>
            <a:picLocks noChangeAspect="1"/>
          </p:cNvPicPr>
          <p:nvPr/>
        </p:nvPicPr>
        <p:blipFill>
          <a:blip r:embed="rId3"/>
          <a:stretch>
            <a:fillRect/>
          </a:stretch>
        </p:blipFill>
        <p:spPr>
          <a:xfrm>
            <a:off x="7273148" y="620789"/>
            <a:ext cx="2393326" cy="658164"/>
          </a:xfrm>
          <a:prstGeom prst="rect">
            <a:avLst/>
          </a:prstGeom>
        </p:spPr>
      </p:pic>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804672" y="2047875"/>
            <a:ext cx="6114288" cy="4013096"/>
          </a:xfrm>
        </p:spPr>
        <p:txBody>
          <a:bodyPr anchor="ctr">
            <a:noAutofit/>
          </a:bodyPr>
          <a:lstStyle/>
          <a:p>
            <a:r>
              <a:rPr lang="nb-NO" sz="2000" dirty="0">
                <a:solidFill>
                  <a:srgbClr val="000000"/>
                </a:solidFill>
              </a:rPr>
              <a:t>Astma</a:t>
            </a:r>
          </a:p>
          <a:p>
            <a:r>
              <a:rPr lang="nb-NO" sz="2000" dirty="0">
                <a:solidFill>
                  <a:srgbClr val="000000"/>
                </a:solidFill>
              </a:rPr>
              <a:t>Akner</a:t>
            </a:r>
          </a:p>
          <a:p>
            <a:r>
              <a:rPr lang="nb-NO" sz="2000" dirty="0">
                <a:solidFill>
                  <a:srgbClr val="000000"/>
                </a:solidFill>
              </a:rPr>
              <a:t>Cystisk fibrose</a:t>
            </a:r>
          </a:p>
          <a:p>
            <a:r>
              <a:rPr lang="nb-NO" sz="2000" dirty="0">
                <a:solidFill>
                  <a:srgbClr val="000000"/>
                </a:solidFill>
              </a:rPr>
              <a:t>Ulike blodsykdommer</a:t>
            </a:r>
          </a:p>
          <a:p>
            <a:r>
              <a:rPr lang="nb-NO" sz="2000" dirty="0">
                <a:solidFill>
                  <a:srgbClr val="000000"/>
                </a:solidFill>
              </a:rPr>
              <a:t>Hårtap</a:t>
            </a:r>
          </a:p>
          <a:p>
            <a:r>
              <a:rPr lang="nb-NO" sz="2000" dirty="0">
                <a:solidFill>
                  <a:srgbClr val="000000"/>
                </a:solidFill>
              </a:rPr>
              <a:t>Demens </a:t>
            </a:r>
          </a:p>
          <a:p>
            <a:r>
              <a:rPr lang="nb-NO" sz="2000" dirty="0">
                <a:solidFill>
                  <a:srgbClr val="000000"/>
                </a:solidFill>
              </a:rPr>
              <a:t>Akutt medisin</a:t>
            </a:r>
          </a:p>
          <a:p>
            <a:r>
              <a:rPr lang="nb-NO" sz="2000" dirty="0">
                <a:solidFill>
                  <a:srgbClr val="000000"/>
                </a:solidFill>
              </a:rPr>
              <a:t>Ulike tarmsykdommer</a:t>
            </a:r>
          </a:p>
          <a:p>
            <a:r>
              <a:rPr lang="nb-NO" sz="2000" dirty="0">
                <a:solidFill>
                  <a:srgbClr val="000000"/>
                </a:solidFill>
              </a:rPr>
              <a:t>Hjerneslag</a:t>
            </a:r>
          </a:p>
          <a:p>
            <a:pPr marL="0" indent="0">
              <a:buNone/>
            </a:pPr>
            <a:r>
              <a:rPr lang="nb-NO" sz="2000" dirty="0">
                <a:solidFill>
                  <a:srgbClr val="000000"/>
                </a:solidFill>
              </a:rPr>
              <a:t/>
            </a:r>
            <a:br>
              <a:rPr lang="nb-NO" sz="2000" dirty="0">
                <a:solidFill>
                  <a:srgbClr val="000000"/>
                </a:solidFill>
              </a:rPr>
            </a:br>
            <a:endParaRPr lang="nb-NO" sz="2000" dirty="0">
              <a:solidFill>
                <a:srgbClr val="000000"/>
              </a:solidFill>
            </a:endParaRPr>
          </a:p>
        </p:txBody>
      </p:sp>
      <p:sp>
        <p:nvSpPr>
          <p:cNvPr id="58"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Bilde 5">
            <a:extLst>
              <a:ext uri="{FF2B5EF4-FFF2-40B4-BE49-F238E27FC236}">
                <a16:creationId xmlns:a16="http://schemas.microsoft.com/office/drawing/2014/main" id="{AA8DCC5F-4D5F-4A04-828D-D0B22561A50C}"/>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8872423" y="3989614"/>
            <a:ext cx="2548155" cy="2548155"/>
          </a:xfrm>
          <a:prstGeom prst="rect">
            <a:avLst/>
          </a:prstGeom>
        </p:spPr>
      </p:pic>
    </p:spTree>
    <p:extLst>
      <p:ext uri="{BB962C8B-B14F-4D97-AF65-F5344CB8AC3E}">
        <p14:creationId xmlns:p14="http://schemas.microsoft.com/office/powerpoint/2010/main" val="416375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6">
            <a:extLst>
              <a:ext uri="{FF2B5EF4-FFF2-40B4-BE49-F238E27FC236}">
                <a16:creationId xmlns:a16="http://schemas.microsoft.com/office/drawing/2014/main" id="{5EF17487-C386-4F99-B5EB-4FD3DF4236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38">
            <a:extLst>
              <a:ext uri="{FF2B5EF4-FFF2-40B4-BE49-F238E27FC236}">
                <a16:creationId xmlns:a16="http://schemas.microsoft.com/office/drawing/2014/main" id="{A0DE92DF-4769-4DE9-93FD-EE312718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tel 1">
            <a:extLst>
              <a:ext uri="{FF2B5EF4-FFF2-40B4-BE49-F238E27FC236}">
                <a16:creationId xmlns:a16="http://schemas.microsoft.com/office/drawing/2014/main" id="{1928F89C-0C59-40DE-A8F6-6D5A651321EF}"/>
              </a:ext>
            </a:extLst>
          </p:cNvPr>
          <p:cNvSpPr>
            <a:spLocks noGrp="1"/>
          </p:cNvSpPr>
          <p:nvPr>
            <p:ph type="title"/>
          </p:nvPr>
        </p:nvSpPr>
        <p:spPr>
          <a:xfrm>
            <a:off x="1246824" y="643467"/>
            <a:ext cx="4772975" cy="1800526"/>
          </a:xfrm>
        </p:spPr>
        <p:txBody>
          <a:bodyPr>
            <a:normAutofit/>
          </a:bodyPr>
          <a:lstStyle/>
          <a:p>
            <a:pPr algn="ctr"/>
            <a:r>
              <a:rPr lang="nb-NO" b="1" dirty="0"/>
              <a:t>Brukermedvirkning i forskning</a:t>
            </a:r>
          </a:p>
        </p:txBody>
      </p:sp>
      <p:sp>
        <p:nvSpPr>
          <p:cNvPr id="3" name="Plassholder for innhold 2">
            <a:extLst>
              <a:ext uri="{FF2B5EF4-FFF2-40B4-BE49-F238E27FC236}">
                <a16:creationId xmlns:a16="http://schemas.microsoft.com/office/drawing/2014/main" id="{FD728AAA-866E-4720-A3EA-5916F4ADA85A}"/>
              </a:ext>
            </a:extLst>
          </p:cNvPr>
          <p:cNvSpPr>
            <a:spLocks noGrp="1"/>
          </p:cNvSpPr>
          <p:nvPr>
            <p:ph idx="1"/>
          </p:nvPr>
        </p:nvSpPr>
        <p:spPr>
          <a:xfrm>
            <a:off x="1246823" y="2443993"/>
            <a:ext cx="5966437" cy="3732969"/>
          </a:xfrm>
        </p:spPr>
        <p:txBody>
          <a:bodyPr>
            <a:normAutofit/>
          </a:bodyPr>
          <a:lstStyle/>
          <a:p>
            <a:r>
              <a:rPr lang="nb-NO" sz="2000" dirty="0" err="1">
                <a:latin typeface="Arial" panose="020B0604020202020204" pitchFamily="34" charset="0"/>
                <a:cs typeface="Arial" panose="020B0604020202020204" pitchFamily="34" charset="0"/>
              </a:rPr>
              <a:t>Patient</a:t>
            </a:r>
            <a:r>
              <a:rPr lang="nb-NO" sz="2000" dirty="0">
                <a:latin typeface="Arial" panose="020B0604020202020204" pitchFamily="34" charset="0"/>
                <a:cs typeface="Arial" panose="020B0604020202020204" pitchFamily="34" charset="0"/>
              </a:rPr>
              <a:t> and </a:t>
            </a:r>
            <a:r>
              <a:rPr lang="nb-NO" sz="2000" dirty="0" err="1">
                <a:latin typeface="Arial" panose="020B0604020202020204" pitchFamily="34" charset="0"/>
                <a:cs typeface="Arial" panose="020B0604020202020204" pitchFamily="34" charset="0"/>
              </a:rPr>
              <a:t>public</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involvement</a:t>
            </a:r>
            <a:r>
              <a:rPr lang="nb-NO" sz="2000" dirty="0">
                <a:latin typeface="Arial" panose="020B0604020202020204" pitchFamily="34" charset="0"/>
                <a:cs typeface="Arial" panose="020B0604020202020204" pitchFamily="34" charset="0"/>
              </a:rPr>
              <a:t> (PPI) er blitt definert som ‘eksperimentere med ’i motsetning til ‘eksperimentere på’ pasienter eller publikum</a:t>
            </a:r>
          </a:p>
          <a:p>
            <a:endParaRPr lang="nb-NO" sz="2000" dirty="0">
              <a:latin typeface="Arial" panose="020B0604020202020204" pitchFamily="34" charset="0"/>
              <a:cs typeface="Arial" panose="020B0604020202020204" pitchFamily="34" charset="0"/>
            </a:endParaRPr>
          </a:p>
          <a:p>
            <a:pPr marL="0" indent="0">
              <a:buNone/>
            </a:pPr>
            <a:endParaRPr lang="nb-NO" sz="2000" dirty="0">
              <a:latin typeface="Arial" panose="020B0604020202020204" pitchFamily="34" charset="0"/>
              <a:cs typeface="Arial" panose="020B0604020202020204" pitchFamily="34" charset="0"/>
            </a:endParaRPr>
          </a:p>
          <a:p>
            <a:r>
              <a:rPr lang="nb-NO" sz="2000" b="1" dirty="0">
                <a:latin typeface="Arial" panose="020B0604020202020204" pitchFamily="34" charset="0"/>
                <a:cs typeface="Arial" panose="020B0604020202020204" pitchFamily="34" charset="0"/>
              </a:rPr>
              <a:t>HVA ER VIKTIG FOR DEG? </a:t>
            </a:r>
            <a:r>
              <a:rPr lang="nb-NO" sz="2000" dirty="0">
                <a:latin typeface="Arial" panose="020B0604020202020204" pitchFamily="34" charset="0"/>
                <a:cs typeface="Arial" panose="020B0604020202020204" pitchFamily="34" charset="0"/>
              </a:rPr>
              <a:t>I stedet for «Hva feiler det deg?»</a:t>
            </a:r>
            <a:endParaRPr lang="nb-NO" sz="2000" b="1" dirty="0">
              <a:latin typeface="Arial" panose="020B0604020202020204" pitchFamily="34" charset="0"/>
              <a:cs typeface="Arial" panose="020B0604020202020204" pitchFamily="34" charset="0"/>
            </a:endParaRPr>
          </a:p>
          <a:p>
            <a:pPr marL="0" indent="0">
              <a:buNone/>
            </a:pPr>
            <a:endParaRPr lang="nb-NO" sz="2000" dirty="0">
              <a:latin typeface="Arial" panose="020B0604020202020204" pitchFamily="34" charset="0"/>
              <a:cs typeface="Arial" panose="020B0604020202020204" pitchFamily="34" charset="0"/>
            </a:endParaRPr>
          </a:p>
        </p:txBody>
      </p:sp>
      <p:pic>
        <p:nvPicPr>
          <p:cNvPr id="4" name="Bilde 3">
            <a:extLst>
              <a:ext uri="{FF2B5EF4-FFF2-40B4-BE49-F238E27FC236}">
                <a16:creationId xmlns:a16="http://schemas.microsoft.com/office/drawing/2014/main" id="{126BBF06-DCD5-4795-AA5D-B92EE7ADB620}"/>
              </a:ext>
            </a:extLst>
          </p:cNvPr>
          <p:cNvPicPr>
            <a:picLocks noChangeAspect="1"/>
          </p:cNvPicPr>
          <p:nvPr/>
        </p:nvPicPr>
        <p:blipFill>
          <a:blip r:embed="rId2"/>
          <a:stretch>
            <a:fillRect/>
          </a:stretch>
        </p:blipFill>
        <p:spPr>
          <a:xfrm>
            <a:off x="7700211" y="1386826"/>
            <a:ext cx="3848322" cy="1058288"/>
          </a:xfrm>
          <a:prstGeom prst="rect">
            <a:avLst/>
          </a:prstGeom>
        </p:spPr>
      </p:pic>
      <p:pic>
        <p:nvPicPr>
          <p:cNvPr id="8" name="Bilde 7">
            <a:extLst>
              <a:ext uri="{FF2B5EF4-FFF2-40B4-BE49-F238E27FC236}">
                <a16:creationId xmlns:a16="http://schemas.microsoft.com/office/drawing/2014/main" id="{FD924EAE-5659-4446-9937-F5A976A4059E}"/>
              </a:ext>
            </a:extLst>
          </p:cNvPr>
          <p:cNvPicPr>
            <a:picLocks noChangeAspect="1"/>
          </p:cNvPicPr>
          <p:nvPr/>
        </p:nvPicPr>
        <p:blipFill>
          <a:blip r:embed="rId3"/>
          <a:stretch>
            <a:fillRect/>
          </a:stretch>
        </p:blipFill>
        <p:spPr>
          <a:xfrm>
            <a:off x="7853680" y="3180080"/>
            <a:ext cx="3694853" cy="3063030"/>
          </a:xfrm>
          <a:prstGeom prst="rect">
            <a:avLst/>
          </a:prstGeom>
        </p:spPr>
      </p:pic>
    </p:spTree>
    <p:extLst>
      <p:ext uri="{BB962C8B-B14F-4D97-AF65-F5344CB8AC3E}">
        <p14:creationId xmlns:p14="http://schemas.microsoft.com/office/powerpoint/2010/main" val="365080643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0952954E6D5544182F989C5C915F98E" ma:contentTypeVersion="13" ma:contentTypeDescription="Opprett et nytt dokument." ma:contentTypeScope="" ma:versionID="7382c7599a1172304dcdba14c66c7907">
  <xsd:schema xmlns:xsd="http://www.w3.org/2001/XMLSchema" xmlns:xs="http://www.w3.org/2001/XMLSchema" xmlns:p="http://schemas.microsoft.com/office/2006/metadata/properties" xmlns:ns2="9496680b-516b-4bb2-95ca-dbf3fa1f634b" xmlns:ns3="042c1d49-8a0b-4f62-bc9f-9627e898214b" targetNamespace="http://schemas.microsoft.com/office/2006/metadata/properties" ma:root="true" ma:fieldsID="4a625e50f648a30a8e9612347134bd51" ns2:_="" ns3:_="">
    <xsd:import namespace="9496680b-516b-4bb2-95ca-dbf3fa1f634b"/>
    <xsd:import namespace="042c1d49-8a0b-4f62-bc9f-9627e89821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96680b-516b-4bb2-95ca-dbf3fa1f6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c1d49-8a0b-4f62-bc9f-9627e898214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5BD929-8481-4D29-888E-EA82324D4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96680b-516b-4bb2-95ca-dbf3fa1f634b"/>
    <ds:schemaRef ds:uri="042c1d49-8a0b-4f62-bc9f-9627e89821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3BDB90-8619-406D-AEBF-339C15734777}">
  <ds:schemaRefs>
    <ds:schemaRef ds:uri="http://schemas.microsoft.com/sharepoint/v3/contenttype/forms"/>
  </ds:schemaRefs>
</ds:datastoreItem>
</file>

<file path=customXml/itemProps3.xml><?xml version="1.0" encoding="utf-8"?>
<ds:datastoreItem xmlns:ds="http://schemas.openxmlformats.org/officeDocument/2006/customXml" ds:itemID="{E47CB164-32A9-4FC3-86BF-9D781347BD3D}">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042c1d49-8a0b-4f62-bc9f-9627e898214b"/>
    <ds:schemaRef ds:uri="9496680b-516b-4bb2-95ca-dbf3fa1f634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382</TotalTime>
  <Words>2645</Words>
  <Application>Microsoft Office PowerPoint</Application>
  <PresentationFormat>Widescreen</PresentationFormat>
  <Paragraphs>259</Paragraphs>
  <Slides>43</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43</vt:i4>
      </vt:variant>
    </vt:vector>
  </HeadingPairs>
  <TitlesOfParts>
    <vt:vector size="47" baseType="lpstr">
      <vt:lpstr>Arial</vt:lpstr>
      <vt:lpstr>Calibri</vt:lpstr>
      <vt:lpstr>Calibri Light</vt:lpstr>
      <vt:lpstr>Office-tema</vt:lpstr>
      <vt:lpstr>Hva er viktig for deg?  Likepersonsamling Nasjonalforeningen for folkehelsen</vt:lpstr>
      <vt:lpstr>Offentlig PhD kandidat</vt:lpstr>
      <vt:lpstr>Offentlig PhD kandidat</vt:lpstr>
      <vt:lpstr>Modell for brukermedvirkning</vt:lpstr>
      <vt:lpstr>James Lind Alliance</vt:lpstr>
      <vt:lpstr>James Lind</vt:lpstr>
      <vt:lpstr>Hva er å prioritere i partnerskap?</vt:lpstr>
      <vt:lpstr>Ulike James Lind Alliance prosjekter</vt:lpstr>
      <vt:lpstr>Brukermedvirkning i forskning</vt:lpstr>
      <vt:lpstr>Brukermedvirkning i forskning</vt:lpstr>
      <vt:lpstr>Hvordan nå de som har skoen på?</vt:lpstr>
      <vt:lpstr>James Lind Alliance prosjektet i Lørenskog</vt:lpstr>
      <vt:lpstr>Topp 10 listen </vt:lpstr>
      <vt:lpstr>Litteraturgjennomgang</vt:lpstr>
      <vt:lpstr>Fokusgruppeintervju med pårørende</vt:lpstr>
      <vt:lpstr>Individuelle intervjuer</vt:lpstr>
      <vt:lpstr>4 artikler </vt:lpstr>
      <vt:lpstr>Kaffepause 15 minutter</vt:lpstr>
      <vt:lpstr>Pårørende sine tanker og refleksjoner</vt:lpstr>
      <vt:lpstr>Mangfoldet</vt:lpstr>
      <vt:lpstr>Mangfoldet</vt:lpstr>
      <vt:lpstr>Tilrettelegging</vt:lpstr>
      <vt:lpstr>Tilrettelegging</vt:lpstr>
      <vt:lpstr>Makt/avmakt</vt:lpstr>
      <vt:lpstr>Makt/avmakt</vt:lpstr>
      <vt:lpstr>Intervjuene med beboerne</vt:lpstr>
      <vt:lpstr>Sykehjem som hjem og institusjon</vt:lpstr>
      <vt:lpstr>Forholdet til andre medboere </vt:lpstr>
      <vt:lpstr>Betydningen av enerom </vt:lpstr>
      <vt:lpstr>Betydningen av enerom </vt:lpstr>
      <vt:lpstr> Overgangen mellom eget hjem og sykehjem </vt:lpstr>
      <vt:lpstr>Overgangen mellom eget hjem og sykehjem </vt:lpstr>
      <vt:lpstr>Overgangen mellom eget hjem og sykehjem </vt:lpstr>
      <vt:lpstr> Aktiviteter eller mangel på </vt:lpstr>
      <vt:lpstr> Aktiviteter eller mangel på </vt:lpstr>
      <vt:lpstr>Deltakelse i hverdagen på egne premisser </vt:lpstr>
      <vt:lpstr> Misforhold mellom egne behov og støtte fra personalet </vt:lpstr>
      <vt:lpstr> Misforhold mellom egne behov og støtte fra personalet </vt:lpstr>
      <vt:lpstr> Samspillet mellom beboerne og personalet </vt:lpstr>
      <vt:lpstr>Samspillet mellom beboerne og personalet</vt:lpstr>
      <vt:lpstr>Samspillet mellom beboerne og personalet</vt:lpstr>
      <vt:lpstr>Spørsmål og kommentarer</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Samling for demensnettverket for demens- og hukommelsesteam i Viken (Akershus)</dc:title>
  <dc:creator>Agnete Nygaard</dc:creator>
  <cp:lastModifiedBy>Edith de Linde</cp:lastModifiedBy>
  <cp:revision>4</cp:revision>
  <dcterms:created xsi:type="dcterms:W3CDTF">2021-04-21T20:25:46Z</dcterms:created>
  <dcterms:modified xsi:type="dcterms:W3CDTF">2021-11-22T08:59:44Z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0x010100D0952954E6D5544182F989C5C915F98E</vt:lpwstr>
  </property>
</Properties>
</file>