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8" r:id="rId3"/>
    <p:sldId id="319" r:id="rId4"/>
    <p:sldId id="297" r:id="rId5"/>
    <p:sldId id="298" r:id="rId6"/>
    <p:sldId id="299" r:id="rId7"/>
    <p:sldId id="259" r:id="rId8"/>
    <p:sldId id="300" r:id="rId9"/>
    <p:sldId id="257" r:id="rId10"/>
    <p:sldId id="260" r:id="rId11"/>
    <p:sldId id="265" r:id="rId12"/>
    <p:sldId id="266" r:id="rId13"/>
    <p:sldId id="262" r:id="rId14"/>
    <p:sldId id="274" r:id="rId15"/>
    <p:sldId id="264" r:id="rId16"/>
    <p:sldId id="267" r:id="rId17"/>
    <p:sldId id="320" r:id="rId18"/>
    <p:sldId id="268" r:id="rId19"/>
    <p:sldId id="275" r:id="rId20"/>
    <p:sldId id="276" r:id="rId21"/>
    <p:sldId id="284" r:id="rId22"/>
    <p:sldId id="313" r:id="rId23"/>
    <p:sldId id="294" r:id="rId24"/>
    <p:sldId id="288" r:id="rId25"/>
    <p:sldId id="291" r:id="rId26"/>
    <p:sldId id="295" r:id="rId27"/>
    <p:sldId id="312" r:id="rId28"/>
    <p:sldId id="286" r:id="rId29"/>
    <p:sldId id="292" r:id="rId30"/>
    <p:sldId id="278" r:id="rId31"/>
    <p:sldId id="322" r:id="rId32"/>
    <p:sldId id="323" r:id="rId33"/>
    <p:sldId id="321" r:id="rId34"/>
    <p:sldId id="296" r:id="rId35"/>
    <p:sldId id="282" r:id="rId36"/>
    <p:sldId id="271" r:id="rId37"/>
    <p:sldId id="280" r:id="rId38"/>
    <p:sldId id="315" r:id="rId39"/>
    <p:sldId id="269" r:id="rId40"/>
    <p:sldId id="301" r:id="rId41"/>
    <p:sldId id="270" r:id="rId42"/>
    <p:sldId id="302" r:id="rId43"/>
    <p:sldId id="272" r:id="rId44"/>
    <p:sldId id="303" r:id="rId45"/>
    <p:sldId id="309" r:id="rId46"/>
    <p:sldId id="310" r:id="rId47"/>
    <p:sldId id="308" r:id="rId48"/>
    <p:sldId id="311" r:id="rId49"/>
    <p:sldId id="304" r:id="rId50"/>
    <p:sldId id="316" r:id="rId51"/>
    <p:sldId id="314" r:id="rId52"/>
    <p:sldId id="293" r:id="rId53"/>
  </p:sldIdLst>
  <p:sldSz cx="9144000" cy="6858000" type="screen4x3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4614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248AB-89AD-4A61-ABEE-4AB9C4ECC246}" type="datetimeFigureOut">
              <a:rPr lang="nb-NO" smtClean="0"/>
              <a:t>15.10.2015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ABA6-FD6F-478C-91B8-5CB3FF4136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503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5E415-1038-4D3C-BED2-0333243641FA}" type="datetimeFigureOut">
              <a:rPr lang="nb-NO" smtClean="0"/>
              <a:t>15.10.2015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864DC-D753-4177-A0E9-764B2A9986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064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no" dirty="0"/>
              <a:t>Her har vi altså en avbildning av </a:t>
            </a:r>
            <a:r>
              <a:rPr lang="no" dirty="0" smtClean="0"/>
              <a:t>hjernen,</a:t>
            </a:r>
            <a:r>
              <a:rPr lang="no" baseline="0" dirty="0" smtClean="0"/>
              <a:t> som er den delen av kroppen som skades ved demens</a:t>
            </a:r>
            <a:r>
              <a:rPr lang="no" dirty="0" smtClean="0"/>
              <a:t>. </a:t>
            </a:r>
            <a:endParaRPr lang="no" dirty="0"/>
          </a:p>
          <a:p>
            <a:pPr lvl="0" rtl="0">
              <a:buNone/>
            </a:pPr>
            <a:r>
              <a:rPr lang="no" b="1" dirty="0"/>
              <a:t>Hjernen består av </a:t>
            </a:r>
            <a:r>
              <a:rPr lang="no" b="1" dirty="0" smtClean="0"/>
              <a:t>nerveseller.</a:t>
            </a:r>
            <a:endParaRPr lang="no" b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b-NO" smtClean="0"/>
              <a:t>18.03.2015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Hilde Risvoll spesialist i nevrologi NKS Kløveråsen as</a:t>
            </a:r>
            <a:endParaRPr lang="nb-NO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Budskap:</a:t>
            </a:r>
            <a:r>
              <a:rPr lang="nb-NO" baseline="0" dirty="0"/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 for forbedring innenfor rammer satt av den enkeltes biologi og gener.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CD8F-9D6C-D741-9287-2DBAE81D162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no" dirty="0" smtClean="0"/>
              <a:t> </a:t>
            </a:r>
            <a:r>
              <a:rPr lang="no" b="1" dirty="0" smtClean="0"/>
              <a:t>Hver</a:t>
            </a:r>
            <a:r>
              <a:rPr lang="no" b="1" baseline="0" dirty="0" smtClean="0"/>
              <a:t> nervecelle</a:t>
            </a:r>
            <a:r>
              <a:rPr lang="no" b="1" dirty="0" smtClean="0"/>
              <a:t> </a:t>
            </a:r>
            <a:r>
              <a:rPr lang="no" b="1" dirty="0"/>
              <a:t>står i kontakt med rundt 1000 andre </a:t>
            </a:r>
            <a:r>
              <a:rPr lang="no" b="1" dirty="0" smtClean="0"/>
              <a:t>nerveceller</a:t>
            </a:r>
            <a:r>
              <a:rPr lang="no" b="1" baseline="0" dirty="0" smtClean="0"/>
              <a:t> </a:t>
            </a:r>
            <a:r>
              <a:rPr lang="no" b="1" dirty="0" smtClean="0"/>
              <a:t>.</a:t>
            </a:r>
            <a:endParaRPr lang="no" b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b-NO" smtClean="0"/>
              <a:t>18.03.2015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Hilde Risvoll spesialist i nevrologi NKS Kløveråsen as</a:t>
            </a:r>
            <a:endParaRPr lang="nb-NO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no" b="1" dirty="0" smtClean="0"/>
              <a:t>Illustrerer forbindelsen mellom nervecellene</a:t>
            </a:r>
            <a:endParaRPr lang="no" b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b-NO" smtClean="0"/>
              <a:t>18.03.2015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Hilde Risvoll spesialist i nevrologi NKS Kløveråsen as</a:t>
            </a:r>
            <a:endParaRPr lang="nb-NO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51218-1701-4306-B745-25C37015BA8D}" type="slidenum">
              <a:rPr lang="nb-NO"/>
              <a:pPr/>
              <a:t>7</a:t>
            </a:fld>
            <a:endParaRPr lang="nb-NO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</p:spPr>
        <p:txBody>
          <a:bodyPr/>
          <a:lstStyle/>
          <a:p>
            <a:r>
              <a:rPr lang="nb-NO"/>
              <a:t>Videre vil jeg definere termen demens som det endepunktet for hva symptomene og/ eller risikofaktorene jeg her skal snakke om, er uttrykk for.  </a:t>
            </a:r>
          </a:p>
          <a:p>
            <a:endParaRPr lang="nb-NO"/>
          </a:p>
          <a:p>
            <a:r>
              <a:rPr lang="nb-NO"/>
              <a:t>Demens er et deskriptivt begrep som kommer fra latin og betyr ”uten sans eller sinn”, alternativt : ”uten vett og forstand”. </a:t>
            </a:r>
          </a:p>
          <a:p>
            <a:r>
              <a:rPr lang="nb-NO"/>
              <a:t>Demensbegrepet beskriver altså et klinisk syndrom, også kalt et symptomkompleks. </a:t>
            </a:r>
          </a:p>
          <a:p>
            <a:endParaRPr lang="nb-NO"/>
          </a:p>
          <a:p>
            <a:r>
              <a:rPr lang="nb-NO"/>
              <a:t>Demens kan defineres som en fellesbetegnelse for tilstander som forårsaker organisk sykdom i hjerne,  og som kjennetegnes ved ervervet kognitiv svikt, svikt i adferd og emosjonell kontroll og sviktende evne til å klare seg selv i dagliglivet.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Ved demens skades både nervecellene selv p.g.a. </a:t>
            </a:r>
            <a:r>
              <a:rPr lang="nb-NO" dirty="0" err="1" smtClean="0"/>
              <a:t>nevrofibrillære</a:t>
            </a:r>
            <a:r>
              <a:rPr lang="nb-NO" dirty="0" smtClean="0"/>
              <a:t> floker og forbindelsen mellom nervecellene(hjernecellene)</a:t>
            </a:r>
            <a:r>
              <a:rPr lang="nb-NO" baseline="0" dirty="0" smtClean="0"/>
              <a:t> pga avleiringer av skadet protein (</a:t>
            </a:r>
            <a:r>
              <a:rPr lang="nb-NO" baseline="0" dirty="0" err="1" smtClean="0"/>
              <a:t>amyloide</a:t>
            </a:r>
            <a:r>
              <a:rPr lang="nb-NO" baseline="0" dirty="0" smtClean="0"/>
              <a:t> plakk/senile plakk ved Alzheimer eller </a:t>
            </a:r>
            <a:r>
              <a:rPr lang="nb-NO" baseline="0" dirty="0" err="1" smtClean="0"/>
              <a:t>Lewy</a:t>
            </a:r>
            <a:r>
              <a:rPr lang="nb-NO" baseline="0" dirty="0" smtClean="0"/>
              <a:t> legemer ved </a:t>
            </a:r>
            <a:r>
              <a:rPr lang="nb-NO" baseline="0" dirty="0" err="1" smtClean="0"/>
              <a:t>Lewy</a:t>
            </a:r>
            <a:r>
              <a:rPr lang="nb-NO" baseline="0" dirty="0" smtClean="0"/>
              <a:t> legeme demens). På lignende vis kan nerveceller og deres baner skades ved slag eller vaskulær demens.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b-NO" smtClean="0"/>
              <a:t>18.03.2015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Hilde Risvoll spesialist i nevrologi NKS Kløveråsen as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172A-91F3-438F-AB56-76D5132DB0C8}" type="slidenum">
              <a:rPr lang="nb-NO" smtClean="0"/>
              <a:pPr/>
              <a:t>17</a:t>
            </a:fld>
            <a:endParaRPr lang="nb-NO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nb-NO" smtClean="0"/>
              <a:t>We have recently inititated EDPI – share expereinces from these large ongoining multi-domian RCTs, ev later share data for joint analyses and plan a large multi-national dementia prevention study</a:t>
            </a:r>
          </a:p>
        </p:txBody>
      </p:sp>
      <p:sp>
        <p:nvSpPr>
          <p:cNvPr id="58372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1DD3195-DAA0-49C9-A887-12EF0198F90E}" type="slidenum">
              <a:rPr lang="sv-SE" altLang="nb-NO" sz="1200" smtClean="0"/>
              <a:pPr/>
              <a:t>22</a:t>
            </a:fld>
            <a:endParaRPr lang="sv-SE" altLang="nb-NO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nb-NO" smtClean="0">
              <a:latin typeface="Times" pitchFamily="18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C1F9C9D-98A4-4881-AF5C-C83A1FFBE812}" type="slidenum">
              <a:rPr lang="sv-SE" altLang="nb-NO" sz="1200" smtClean="0">
                <a:solidFill>
                  <a:srgbClr val="000000"/>
                </a:solidFill>
                <a:ea typeface="ＭＳ Ｐゴシック" pitchFamily="34" charset="-128"/>
              </a:rPr>
              <a:pPr/>
              <a:t>23</a:t>
            </a:fld>
            <a:endParaRPr lang="sv-SE" altLang="nb-NO" sz="120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 defTabSz="91448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 defTabSz="91448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 defTabSz="91448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 defTabSz="91448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3F3C337-7FA7-4E3E-9DD6-E2450A113177}" type="slidenum">
              <a:rPr lang="en-US" altLang="nb-NO" smtClean="0"/>
              <a:pPr eaLnBrk="1" hangingPunct="1"/>
              <a:t>28</a:t>
            </a:fld>
            <a:endParaRPr lang="en-US" altLang="nb-NO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Sier litt om hvert punkt. Hva disse undersøkelsene går ut på bruker de tre neste lystbildene</a:t>
            </a:r>
            <a:r>
              <a:rPr lang="nb-NO" baseline="0" dirty="0" smtClean="0"/>
              <a:t> som støtte. Forteller om demensmarkører under spinalpunksjon. Sier hva man kan se med røntgen (utelukke tumor, </a:t>
            </a:r>
            <a:r>
              <a:rPr lang="nb-NO" baseline="0" dirty="0" err="1" smtClean="0"/>
              <a:t>subduralt</a:t>
            </a:r>
            <a:r>
              <a:rPr lang="nb-NO" baseline="0" dirty="0" smtClean="0"/>
              <a:t> hematom og </a:t>
            </a:r>
            <a:r>
              <a:rPr lang="nb-NO" baseline="0" dirty="0" err="1" smtClean="0"/>
              <a:t>normaltrykkshydrocephalus,atrofi</a:t>
            </a:r>
            <a:r>
              <a:rPr lang="nb-NO" baseline="0" dirty="0" smtClean="0"/>
              <a:t> av </a:t>
            </a:r>
            <a:r>
              <a:rPr lang="nb-NO" baseline="0" dirty="0" err="1" smtClean="0"/>
              <a:t>hippocampus</a:t>
            </a:r>
            <a:r>
              <a:rPr lang="nb-NO" baseline="0" dirty="0" smtClean="0"/>
              <a:t>, frontallapper eller andre områder, områder med nedsatt blodforsyning). Bruker enkle ord når jeg forklarer dette som vannhode, blødning, svulst, pannelapp. </a:t>
            </a:r>
            <a:r>
              <a:rPr lang="nb-NO" baseline="0" dirty="0" err="1" smtClean="0"/>
              <a:t>Hippocampus</a:t>
            </a:r>
            <a:r>
              <a:rPr lang="nb-NO" baseline="0" dirty="0" smtClean="0"/>
              <a:t> kaller jeg hukommelsessenteret for å gjøre det mer forståelig. Forklarer at noen av undersøkelsene kan brukes til å underbygge demensdiagnosen mens andre undersøkelser brukes til å utelukke andre sykdommer/tilstander (blodprøver). </a:t>
            </a:r>
          </a:p>
          <a:p>
            <a:endParaRPr lang="nb-NO" baseline="0" smtClean="0"/>
          </a:p>
          <a:p>
            <a:r>
              <a:rPr lang="nb-NO" baseline="0" smtClean="0"/>
              <a:t>AR</a:t>
            </a:r>
            <a:r>
              <a:rPr lang="nb-NO" baseline="0" dirty="0" smtClean="0"/>
              <a:t>: Forskning viser at et av de beste hjelpemidlene i demensutredning er ærlige pårørendeopplysninger om </a:t>
            </a:r>
            <a:r>
              <a:rPr lang="nb-NO" u="sng" baseline="0" dirty="0" smtClean="0"/>
              <a:t>endring i kognitiv funksjon over tid (ikke kun i </a:t>
            </a:r>
            <a:r>
              <a:rPr lang="nb-NO" u="sng" baseline="0" dirty="0" err="1" smtClean="0"/>
              <a:t>fht</a:t>
            </a:r>
            <a:r>
              <a:rPr lang="nb-NO" u="sng" baseline="0" dirty="0" smtClean="0"/>
              <a:t> ADL, og man kan </a:t>
            </a:r>
            <a:r>
              <a:rPr lang="nb-NO" u="sng" baseline="0" dirty="0" err="1" smtClean="0"/>
              <a:t>f.eks</a:t>
            </a:r>
            <a:r>
              <a:rPr lang="nb-NO" u="sng" baseline="0" dirty="0" smtClean="0"/>
              <a:t> </a:t>
            </a:r>
            <a:r>
              <a:rPr lang="nb-NO" u="none" baseline="0" dirty="0" smtClean="0"/>
              <a:t>bruke IQ-CODE som er et godt verktøy til dette). Det vil derfor vesentlig at pasient og nærstående har en åpenhet rundt dette og at pårørende er med til utredningen. I løpet av utredningen vil man også kunne kartlegge hvilke resurser pasienten har igjen, slik at man kan følge opp pasienten, følge med på utviklingen og fokusere på det positive for å legge til rette for en best mulig hverdag fremover. </a:t>
            </a:r>
            <a:endParaRPr lang="nb-NO" u="none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b-NO" smtClean="0"/>
              <a:t>18.03.2015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Hilde Risvoll spesialist i nevrologi NKS Kløveråsen as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172A-91F3-438F-AB56-76D5132DB0C8}" type="slidenum">
              <a:rPr lang="nb-NO" smtClean="0"/>
              <a:pPr/>
              <a:t>33</a:t>
            </a:fld>
            <a:endParaRPr lang="nb-NO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878A-1758-4B72-832D-0F00BD7336AE}" type="datetime1">
              <a:rPr lang="nb-NO" smtClean="0"/>
              <a:t>15.10.2015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086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D060-6DE9-4350-84E4-C33702E2166E}" type="datetime1">
              <a:rPr lang="nb-NO" smtClean="0"/>
              <a:t>15.10.2015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96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2EDC3-2C5A-4612-B8B6-7013FDFAC2D7}" type="datetime1">
              <a:rPr lang="nb-NO" smtClean="0"/>
              <a:t>15.10.2015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4579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0838" y="0"/>
            <a:ext cx="8793162" cy="765175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b-NO"/>
              <a:t>Click to edit Master title style</a:t>
            </a:r>
          </a:p>
        </p:txBody>
      </p:sp>
      <p:pic>
        <p:nvPicPr>
          <p:cNvPr id="10" name="Picture 8" descr="Grey_Shadow_Bar.jp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559" y="864475"/>
            <a:ext cx="9225588" cy="20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662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 with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0164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2660650"/>
            <a:ext cx="8229600" cy="2989263"/>
          </a:xfrm>
        </p:spPr>
        <p:txBody>
          <a:bodyPr/>
          <a:lstStyle>
            <a:lvl1pPr marL="0" indent="0">
              <a:buFont typeface="Arial"/>
              <a:buNone/>
              <a:defRPr/>
            </a:lvl1pPr>
            <a:lvl2pPr marL="457150" indent="0">
              <a:buNone/>
              <a:defRPr/>
            </a:lvl2pPr>
            <a:lvl3pPr marL="914301" indent="0">
              <a:buNone/>
              <a:defRPr/>
            </a:lvl3pPr>
            <a:lvl4pPr marL="1371451" indent="0">
              <a:buNone/>
              <a:defRPr/>
            </a:lvl4pPr>
            <a:lvl5pPr marL="1828601" indent="0">
              <a:buNone/>
              <a:defRPr/>
            </a:lvl5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84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660651"/>
            <a:ext cx="8229600" cy="536374"/>
          </a:xfrm>
        </p:spPr>
        <p:txBody>
          <a:bodyPr/>
          <a:lstStyle>
            <a:lvl1pPr marL="0" indent="0">
              <a:buFont typeface="Arial"/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0" indent="0">
              <a:buNone/>
              <a:defRPr/>
            </a:lvl2pPr>
            <a:lvl3pPr marL="914301" indent="0">
              <a:buNone/>
              <a:defRPr/>
            </a:lvl3pPr>
            <a:lvl4pPr marL="1371451" indent="0">
              <a:buNone/>
              <a:defRPr/>
            </a:lvl4pPr>
            <a:lvl5pPr marL="1828601" indent="0">
              <a:buNone/>
              <a:defRPr/>
            </a:lvl5pPr>
          </a:lstStyle>
          <a:p>
            <a:pPr lvl="0"/>
            <a:r>
              <a:rPr lang="nb-NO" smtClean="0"/>
              <a:t>Word:</a:t>
            </a:r>
          </a:p>
          <a:p>
            <a:pPr lvl="0"/>
            <a:endParaRPr lang="nb-NO" smtClean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3388" y="3240045"/>
            <a:ext cx="8229600" cy="1335130"/>
          </a:xfrm>
        </p:spPr>
        <p:txBody>
          <a:bodyPr/>
          <a:lstStyle>
            <a:lvl1pPr marL="0" indent="0">
              <a:buFont typeface="Arial"/>
              <a:buNone/>
              <a:defRPr b="0">
                <a:solidFill>
                  <a:schemeClr val="bg1">
                    <a:lumMod val="65000"/>
                  </a:schemeClr>
                </a:solidFill>
              </a:defRPr>
            </a:lvl1pPr>
            <a:lvl2pPr marL="457150" indent="0">
              <a:buNone/>
              <a:defRPr/>
            </a:lvl2pPr>
            <a:lvl3pPr marL="914301" indent="0">
              <a:buNone/>
              <a:defRPr/>
            </a:lvl3pPr>
            <a:lvl4pPr marL="1371451" indent="0">
              <a:buNone/>
              <a:defRPr/>
            </a:lvl4pPr>
            <a:lvl5pPr marL="1828601" indent="0">
              <a:buNone/>
              <a:defRPr/>
            </a:lvl5pPr>
          </a:lstStyle>
          <a:p>
            <a:pPr lvl="0"/>
            <a:r>
              <a:rPr lang="nb-NO" smtClean="0"/>
              <a:t>Definition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339305"/>
            <a:ext cx="8229600" cy="42473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 b="0">
                <a:solidFill>
                  <a:schemeClr val="bg1">
                    <a:lumMod val="65000"/>
                  </a:schemeClr>
                </a:solidFill>
              </a:defRPr>
            </a:lvl1pPr>
            <a:lvl2pPr marL="457150" indent="0">
              <a:buNone/>
              <a:defRPr/>
            </a:lvl2pPr>
            <a:lvl3pPr marL="914301" indent="0">
              <a:buNone/>
              <a:defRPr/>
            </a:lvl3pPr>
            <a:lvl4pPr marL="1371451" indent="0">
              <a:buNone/>
              <a:defRPr/>
            </a:lvl4pPr>
            <a:lvl5pPr marL="1828601" indent="0">
              <a:buNone/>
              <a:defRPr/>
            </a:lvl5pPr>
          </a:lstStyle>
          <a:p>
            <a:pPr lvl="0"/>
            <a:r>
              <a:rPr lang="nb-NO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470274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03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741B-4845-47FF-858C-F7AB04481A61}" type="datetime1">
              <a:rPr lang="nb-NO" smtClean="0"/>
              <a:t>15.10.2015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067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0EAF-7273-481B-B809-B93E061C2E9C}" type="datetime1">
              <a:rPr lang="nb-NO" smtClean="0"/>
              <a:t>15.10.2015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04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7A5B-99B8-48DA-AE86-D46E1955C43C}" type="datetime1">
              <a:rPr lang="nb-NO" smtClean="0"/>
              <a:t>15.10.2015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988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3AB8-CE9B-47E0-A1F4-AD2CB4DD0D69}" type="datetime1">
              <a:rPr lang="nb-NO" smtClean="0"/>
              <a:t>15.10.2015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085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CA92-C46C-4301-A82B-4EB38D96E977}" type="datetime1">
              <a:rPr lang="nb-NO" smtClean="0"/>
              <a:t>15.10.2015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32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4258F-7A07-466C-820E-0DC4BD40FC25}" type="datetime1">
              <a:rPr lang="nb-NO" smtClean="0"/>
              <a:t>15.10.2015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513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25A0-72D7-468B-AABB-54FD447DAA3A}" type="datetime1">
              <a:rPr lang="nb-NO" smtClean="0"/>
              <a:t>15.10.2015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611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F8DE-60E6-484E-A666-19CD242A94D4}" type="datetime1">
              <a:rPr lang="nb-NO" smtClean="0"/>
              <a:t>15.10.2015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246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E5A6D-7928-41A2-A08D-8D2B7BB58543}" type="datetime1">
              <a:rPr lang="nb-NO" smtClean="0"/>
              <a:t>15.10.2015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9659B-27E8-4985-9B13-644AF9BF19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91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://aknielsen.files.wordpress.com/2010/05/nuns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hyperlink" Target="http://www.google.no/url?sa=i&amp;rct=j&amp;q=&amp;esrc=s&amp;source=images&amp;cd=&amp;cad=rja&amp;uact=8&amp;docid=aDKu8TmwUJau5M&amp;tbnid=vnB6BTWhgbJxZM:&amp;ved=0CAUQjRw&amp;url=http://www.bridgewebs.com/denverhousecards/&amp;ei=ZcFXU8_TFOuBywPGDQ&amp;bvm=bv.65177938,d.bGE&amp;psig=AFQjCNFLLnntYR1V8ydywgOaMzb4Lgo-PA&amp;ust=1398346402269038" TargetMode="External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google.no/imgres?imgurl=http://www.dn.no/incoming/article201132.ece/alternates/article_page_752/Petanque.jpg&amp;imgrefurl=http://www.dn.no/privat/eiendom/2013/07/03/-her-er-det-ikke-noe-snobberi&amp;docid=Orj0oHUNJh6cCM&amp;tbnid=oowi0P63n2nggM:&amp;w=752&amp;h=783&amp;ei=6MJXU5qLLoSCzAOKg4Ew&amp;ved=undefined&amp;iact=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6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hyperlink" Target="http://www.google.no/url?sa=i&amp;rct=j&amp;q=&amp;esrc=s&amp;source=images&amp;cd=&amp;cad=rja&amp;uact=8&amp;docid=Whst4uXwlFsHUM&amp;tbnid=xdQDgegrFtI5rM:&amp;ved=0CAUQjRw&amp;url=http://www.golfncga.com/&amp;ei=1cFXU4myNIiGywORloGwDw&amp;bvm=bv.65177938,d.bGE&amp;psig=AFQjCNFHyVRBV1b_Gx8-vnF2NhkssQu_Lw&amp;ust=139834653938229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hyperlink" Target="http://www.google.no/url?sa=i&amp;rct=j&amp;q=&amp;esrc=s&amp;source=images&amp;cd=&amp;docid=6DlTyEZXhA14qM&amp;tbnid=4zZUfQJHrgAaDM:&amp;ved=0CAUQjRw&amp;url=http://www.psycheducation.org/mechanism/11Reversible.htm&amp;ei=7KFXU_PYAeLAyQOiYg&amp;bvm=bv.65177938,d.bGE&amp;psig=AFQjCNGvWq_DwW6ZeljmerxIdOY0T15fJQ&amp;ust=139833837390369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hyperlink" Target="http://www.google.no/url?sa=i&amp;rct=j&amp;q=&amp;esrc=s&amp;source=images&amp;cd=&amp;cad=rja&amp;uact=8&amp;docid=o84UkiX8-vtpWM&amp;tbnid=TqPVf5CoyVbDIM:&amp;ved=0CAUQjRw&amp;url=http://annabel-corner.blogspot.com/2012/04/flytte-fokus-for-holde-fokus.html&amp;ei=HLRXU5b-DrKByQP8k4B4&amp;bvm=bv.65177938,d.bGQ&amp;psig=AFQjCNFmxsdrlvdijGQcFL78VKtCo8OYkg&amp;ust=1398343035354280" TargetMode="Externa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video.nationalgeographic.com/video/london-taxi-sci?source=searchvideo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51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b-NO" sz="6700" b="1" dirty="0" smtClean="0">
                <a:solidFill>
                  <a:srgbClr val="0000FF"/>
                </a:solidFill>
              </a:rPr>
              <a:t>Om demenssykdommer </a:t>
            </a:r>
            <a:r>
              <a:rPr lang="nb-NO" sz="4900" b="1" dirty="0" smtClean="0">
                <a:solidFill>
                  <a:srgbClr val="0000FF"/>
                </a:solidFill>
              </a:rPr>
              <a:t>Hva foregår på forskningsfronten?</a:t>
            </a:r>
            <a:br>
              <a:rPr lang="nb-NO" sz="4900" b="1" dirty="0" smtClean="0">
                <a:solidFill>
                  <a:srgbClr val="0000FF"/>
                </a:solidFill>
              </a:rPr>
            </a:br>
            <a:endParaRPr lang="nb-NO" sz="4900" b="1" dirty="0">
              <a:solidFill>
                <a:srgbClr val="0000FF"/>
              </a:solidFill>
            </a:endParaRPr>
          </a:p>
        </p:txBody>
      </p:sp>
      <p:sp>
        <p:nvSpPr>
          <p:cNvPr id="4" name="Undertittel 2"/>
          <p:cNvSpPr>
            <a:spLocks noGrp="1"/>
          </p:cNvSpPr>
          <p:nvPr>
            <p:ph type="subTitle" idx="1"/>
          </p:nvPr>
        </p:nvSpPr>
        <p:spPr>
          <a:xfrm>
            <a:off x="1259632" y="2852936"/>
            <a:ext cx="6400800" cy="1752600"/>
          </a:xfrm>
        </p:spPr>
        <p:txBody>
          <a:bodyPr/>
          <a:lstStyle/>
          <a:p>
            <a:r>
              <a:rPr lang="nb-NO" dirty="0" smtClean="0">
                <a:solidFill>
                  <a:schemeClr val="tx1"/>
                </a:solidFill>
              </a:rPr>
              <a:t>Anne Rita Øksengård</a:t>
            </a:r>
          </a:p>
          <a:p>
            <a:r>
              <a:rPr lang="nb-NO" sz="2400" dirty="0" smtClean="0">
                <a:solidFill>
                  <a:schemeClr val="tx1"/>
                </a:solidFill>
              </a:rPr>
              <a:t>Forskningsleder, Dr. med</a:t>
            </a:r>
          </a:p>
          <a:p>
            <a:r>
              <a:rPr lang="nb-NO" dirty="0" smtClean="0">
                <a:solidFill>
                  <a:schemeClr val="tx1"/>
                </a:solidFill>
              </a:rPr>
              <a:t>anok@nasjonalforeningen.no</a:t>
            </a: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5" name="Picture 2" descr="log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77589"/>
            <a:ext cx="4536504" cy="116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7883686" y="582781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7255-CA70-4C53-AE59-9CD5E542E38C}" type="datetime1">
              <a:rPr lang="nb-NO" smtClean="0"/>
              <a:t>15.10.2015</a:t>
            </a:fld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771800" y="4653136"/>
            <a:ext cx="339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Likepersonsamlingen 16.10 2015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42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33"/>
            <a:ext cx="8229600" cy="1371600"/>
          </a:xfrm>
        </p:spPr>
        <p:txBody>
          <a:bodyPr/>
          <a:lstStyle/>
          <a:p>
            <a:r>
              <a:rPr lang="nb-NO" b="1" dirty="0" smtClean="0">
                <a:solidFill>
                  <a:srgbClr val="0000FF"/>
                </a:solidFill>
              </a:rPr>
              <a:t>Demens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736"/>
            <a:ext cx="8569647" cy="56163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dirty="0"/>
              <a:t>Progredierende </a:t>
            </a:r>
            <a:r>
              <a:rPr lang="nb-NO" dirty="0" smtClean="0"/>
              <a:t>hjerneorganisk  </a:t>
            </a:r>
            <a:r>
              <a:rPr lang="nb-NO" dirty="0"/>
              <a:t>sykdomsprosess som påvirker </a:t>
            </a:r>
            <a:r>
              <a:rPr lang="nb-NO" dirty="0" smtClean="0"/>
              <a:t>først og fremst </a:t>
            </a:r>
            <a:r>
              <a:rPr lang="nb-NO" dirty="0"/>
              <a:t>hjernebarken.</a:t>
            </a:r>
          </a:p>
          <a:p>
            <a:pPr>
              <a:lnSpc>
                <a:spcPct val="90000"/>
              </a:lnSpc>
            </a:pPr>
            <a:endParaRPr lang="nb-NO" dirty="0" smtClean="0"/>
          </a:p>
          <a:p>
            <a:pPr>
              <a:lnSpc>
                <a:spcPct val="90000"/>
              </a:lnSpc>
            </a:pPr>
            <a:r>
              <a:rPr lang="nb-NO" dirty="0" smtClean="0"/>
              <a:t>Symptomer</a:t>
            </a:r>
            <a:r>
              <a:rPr lang="nb-NO" dirty="0"/>
              <a:t>: redusert hukommelse, svikt i oppmerksomhet og logisk tenkeevne av en slik grad at det </a:t>
            </a:r>
            <a:r>
              <a:rPr lang="nb-NO" dirty="0" smtClean="0"/>
              <a:t>påvirker </a:t>
            </a:r>
            <a:r>
              <a:rPr lang="nb-NO" dirty="0"/>
              <a:t>dagliglivets aktiviteter, </a:t>
            </a:r>
            <a:r>
              <a:rPr lang="nb-NO" dirty="0" smtClean="0"/>
              <a:t>personlighet - og atferdsendring</a:t>
            </a:r>
            <a:r>
              <a:rPr lang="nb-NO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nb-NO" dirty="0"/>
          </a:p>
          <a:p>
            <a:pPr>
              <a:lnSpc>
                <a:spcPct val="90000"/>
              </a:lnSpc>
            </a:pPr>
            <a:r>
              <a:rPr lang="nb-NO" dirty="0"/>
              <a:t>Mange tekniske hjelpemidler i </a:t>
            </a:r>
            <a:r>
              <a:rPr lang="nb-NO" dirty="0" smtClean="0"/>
              <a:t>utredningen, </a:t>
            </a:r>
            <a:r>
              <a:rPr lang="nb-NO" dirty="0"/>
              <a:t>men fortsatt en </a:t>
            </a:r>
            <a:r>
              <a:rPr lang="nb-NO" dirty="0">
                <a:solidFill>
                  <a:srgbClr val="0000FF"/>
                </a:solidFill>
              </a:rPr>
              <a:t>klinisk diagnose</a:t>
            </a:r>
          </a:p>
        </p:txBody>
      </p:sp>
    </p:spTree>
    <p:extLst>
      <p:ext uri="{BB962C8B-B14F-4D97-AF65-F5344CB8AC3E}">
        <p14:creationId xmlns:p14="http://schemas.microsoft.com/office/powerpoint/2010/main" val="27352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7472363" cy="1454150"/>
          </a:xfrm>
        </p:spPr>
        <p:txBody>
          <a:bodyPr>
            <a:noAutofit/>
          </a:bodyPr>
          <a:lstStyle/>
          <a:p>
            <a:r>
              <a:rPr lang="nb-NO" sz="3600" b="1" dirty="0">
                <a:solidFill>
                  <a:srgbClr val="0000FF"/>
                </a:solidFill>
              </a:rPr>
              <a:t>Sykdommer som </a:t>
            </a:r>
            <a:r>
              <a:rPr lang="nb-NO" sz="3600" b="1" dirty="0" smtClean="0">
                <a:solidFill>
                  <a:srgbClr val="0000FF"/>
                </a:solidFill>
              </a:rPr>
              <a:t>kan føre </a:t>
            </a:r>
            <a:r>
              <a:rPr lang="nb-NO" sz="3600" b="1" dirty="0">
                <a:solidFill>
                  <a:srgbClr val="0000FF"/>
                </a:solidFill>
              </a:rPr>
              <a:t>til demens</a:t>
            </a:r>
            <a:br>
              <a:rPr lang="nb-NO" sz="3600" b="1" dirty="0">
                <a:solidFill>
                  <a:srgbClr val="0000FF"/>
                </a:solidFill>
              </a:rPr>
            </a:br>
            <a:r>
              <a:rPr lang="nb-NO" sz="4000" dirty="0">
                <a:solidFill>
                  <a:schemeClr val="accent2"/>
                </a:solidFill>
              </a:rPr>
              <a:t/>
            </a:r>
            <a:br>
              <a:rPr lang="nb-NO" sz="4000" dirty="0">
                <a:solidFill>
                  <a:schemeClr val="accent2"/>
                </a:solidFill>
              </a:rPr>
            </a:br>
            <a:endParaRPr lang="nb-NO" sz="4000" dirty="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764704"/>
            <a:ext cx="8496944" cy="58326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nb-NO" sz="2800" b="1" dirty="0" smtClean="0"/>
              <a:t>Primær degenerative </a:t>
            </a:r>
            <a:r>
              <a:rPr lang="nb-NO" sz="2800" b="1" dirty="0"/>
              <a:t>hjernesykdommer</a:t>
            </a:r>
            <a:endParaRPr lang="nb-NO" sz="2400" b="1" dirty="0"/>
          </a:p>
          <a:p>
            <a:pPr>
              <a:lnSpc>
                <a:spcPct val="90000"/>
              </a:lnSpc>
            </a:pPr>
            <a:r>
              <a:rPr lang="nb-NO" sz="2000" dirty="0"/>
              <a:t>Alzheimers sykdom </a:t>
            </a:r>
            <a:r>
              <a:rPr lang="nb-NO" sz="2000" dirty="0" smtClean="0">
                <a:solidFill>
                  <a:srgbClr val="0000FF"/>
                </a:solidFill>
              </a:rPr>
              <a:t>(Utgjør ca.70% av alle demenstilfeller)</a:t>
            </a:r>
            <a:endParaRPr lang="nb-NO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2000" dirty="0" err="1"/>
              <a:t>Frontotemporal</a:t>
            </a:r>
            <a:r>
              <a:rPr lang="nb-NO" sz="2000" dirty="0"/>
              <a:t> degenerasjon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Demens med </a:t>
            </a:r>
            <a:r>
              <a:rPr lang="nb-NO" sz="2000" dirty="0" err="1"/>
              <a:t>Lewylegemer</a:t>
            </a: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Parkinson + 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Sjeldne degenerative nevrologiske </a:t>
            </a:r>
            <a:r>
              <a:rPr lang="nb-NO" sz="2000" dirty="0" smtClean="0"/>
              <a:t>sykdommer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b="1" dirty="0" smtClean="0"/>
              <a:t> </a:t>
            </a:r>
            <a:endParaRPr lang="nb-NO" sz="2000" b="1" dirty="0"/>
          </a:p>
          <a:p>
            <a:pPr>
              <a:lnSpc>
                <a:spcPct val="90000"/>
              </a:lnSpc>
              <a:buNone/>
            </a:pPr>
            <a:r>
              <a:rPr lang="nb-NO" sz="2800" b="1" dirty="0" smtClean="0"/>
              <a:t>Hjerneslag  </a:t>
            </a:r>
            <a:r>
              <a:rPr lang="nb-NO" sz="2000" dirty="0" smtClean="0">
                <a:solidFill>
                  <a:srgbClr val="0000FF"/>
                </a:solidFill>
              </a:rPr>
              <a:t>(Utgjør ca. 20-25% av alle demenstilfeller)</a:t>
            </a:r>
            <a:endParaRPr lang="nb-NO" sz="2800" dirty="0" smtClean="0"/>
          </a:p>
          <a:p>
            <a:pPr>
              <a:lnSpc>
                <a:spcPct val="90000"/>
              </a:lnSpc>
            </a:pPr>
            <a:r>
              <a:rPr lang="nb-NO" sz="2000" dirty="0" smtClean="0"/>
              <a:t>Strategiske eller multiple infarkter </a:t>
            </a:r>
            <a:r>
              <a:rPr lang="nb-NO" sz="2000" dirty="0" smtClean="0">
                <a:solidFill>
                  <a:srgbClr val="0000FF"/>
                </a:solidFill>
              </a:rPr>
              <a:t>(«hjerneslag»)</a:t>
            </a:r>
            <a:endParaRPr lang="nb-NO" sz="2000" dirty="0" smtClean="0"/>
          </a:p>
          <a:p>
            <a:pPr>
              <a:lnSpc>
                <a:spcPct val="90000"/>
              </a:lnSpc>
            </a:pPr>
            <a:r>
              <a:rPr lang="nb-NO" sz="2000" dirty="0" err="1" smtClean="0"/>
              <a:t>Småkar</a:t>
            </a:r>
            <a:r>
              <a:rPr lang="nb-NO" sz="2000" dirty="0" smtClean="0"/>
              <a:t> sykdom med </a:t>
            </a:r>
            <a:r>
              <a:rPr lang="nb-NO" sz="2000" dirty="0" err="1" smtClean="0"/>
              <a:t>lakunære</a:t>
            </a:r>
            <a:r>
              <a:rPr lang="nb-NO" sz="2000" dirty="0" smtClean="0"/>
              <a:t> infarkter </a:t>
            </a:r>
            <a:r>
              <a:rPr lang="nb-NO" sz="2000" dirty="0" smtClean="0">
                <a:solidFill>
                  <a:srgbClr val="0000FF"/>
                </a:solidFill>
              </a:rPr>
              <a:t>(«drypp»)</a:t>
            </a:r>
          </a:p>
          <a:p>
            <a:pPr marL="0" indent="0">
              <a:lnSpc>
                <a:spcPct val="90000"/>
              </a:lnSpc>
              <a:buNone/>
            </a:pPr>
            <a:endParaRPr lang="nb-NO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nb-NO" sz="2800" b="1" dirty="0"/>
              <a:t>Sekundær </a:t>
            </a:r>
            <a:r>
              <a:rPr lang="nb-NO" sz="2800" b="1" dirty="0" smtClean="0"/>
              <a:t>demens</a:t>
            </a:r>
            <a:r>
              <a:rPr lang="nb-NO" sz="2400" b="1" dirty="0" smtClean="0"/>
              <a:t> </a:t>
            </a:r>
            <a:endParaRPr lang="nb-NO" sz="2400" b="1" dirty="0"/>
          </a:p>
          <a:p>
            <a:pPr>
              <a:lnSpc>
                <a:spcPct val="90000"/>
              </a:lnSpc>
            </a:pPr>
            <a:r>
              <a:rPr lang="nb-NO" sz="2000" dirty="0" smtClean="0"/>
              <a:t>Alkohol</a:t>
            </a:r>
          </a:p>
          <a:p>
            <a:pPr>
              <a:lnSpc>
                <a:spcPct val="90000"/>
              </a:lnSpc>
            </a:pPr>
            <a:r>
              <a:rPr lang="nb-NO" sz="2000" dirty="0" smtClean="0"/>
              <a:t>Hjernesvulster</a:t>
            </a:r>
          </a:p>
          <a:p>
            <a:pPr>
              <a:lnSpc>
                <a:spcPct val="90000"/>
              </a:lnSpc>
            </a:pPr>
            <a:r>
              <a:rPr lang="nb-NO" sz="2000" dirty="0" smtClean="0"/>
              <a:t>Normal </a:t>
            </a:r>
            <a:r>
              <a:rPr lang="nb-NO" sz="2000" dirty="0" err="1" smtClean="0"/>
              <a:t>trykkshydrocefalus</a:t>
            </a:r>
            <a:r>
              <a:rPr lang="nb-NO" sz="2000" dirty="0" smtClean="0"/>
              <a:t>  </a:t>
            </a:r>
            <a:r>
              <a:rPr lang="nb-NO" sz="2000" dirty="0" smtClean="0">
                <a:solidFill>
                  <a:srgbClr val="0000FF"/>
                </a:solidFill>
              </a:rPr>
              <a:t>(«vannhode»)</a:t>
            </a:r>
            <a:endParaRPr lang="nb-NO" sz="2000" dirty="0" smtClean="0"/>
          </a:p>
          <a:p>
            <a:pPr>
              <a:lnSpc>
                <a:spcPct val="90000"/>
              </a:lnSpc>
            </a:pPr>
            <a:r>
              <a:rPr lang="nb-NO" sz="2000" dirty="0" smtClean="0"/>
              <a:t>Infeksjoner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8289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C:\Users\anok\Pictures\tp201228f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27" y="1412776"/>
            <a:ext cx="9155527" cy="266429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504" y="5157192"/>
            <a:ext cx="8856984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Hjerneslag - Hjertekar sykdom -  ubehandlet høyt blodtrykk  </a:t>
            </a:r>
            <a:endParaRPr lang="nb-NO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42900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0" name="TextBox 9"/>
          <p:cNvSpPr txBox="1"/>
          <p:nvPr/>
        </p:nvSpPr>
        <p:spPr>
          <a:xfrm>
            <a:off x="-108520" y="4283804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14908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58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solidFill>
                  <a:srgbClr val="0000FF"/>
                </a:solidFill>
              </a:rPr>
              <a:t>Forekomst</a:t>
            </a:r>
            <a:endParaRPr lang="nb-NO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14" y="2204864"/>
            <a:ext cx="9005786" cy="259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010734"/>
            <a:ext cx="1481708" cy="103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916832"/>
            <a:ext cx="28371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07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000" b="1" dirty="0" smtClean="0">
                <a:solidFill>
                  <a:srgbClr val="0000FF"/>
                </a:solidFill>
              </a:rPr>
              <a:t>Forekomst av demens i Norge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2776"/>
            <a:ext cx="8147248" cy="504056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b-NO" altLang="nb-NO" sz="2800" b="1" dirty="0" smtClean="0"/>
              <a:t>Prevalens			70 000 (?)</a:t>
            </a:r>
          </a:p>
          <a:p>
            <a:pPr marL="0" indent="0" eaLnBrk="1" hangingPunct="1">
              <a:buNone/>
            </a:pPr>
            <a:endParaRPr lang="nb-NO" altLang="nb-NO" sz="2800" b="1" dirty="0" smtClean="0"/>
          </a:p>
          <a:p>
            <a:pPr eaLnBrk="1" hangingPunct="1"/>
            <a:r>
              <a:rPr lang="nb-NO" altLang="nb-NO" sz="2800" b="1" dirty="0" smtClean="0"/>
              <a:t>Insidens   			10 000/år</a:t>
            </a:r>
          </a:p>
          <a:p>
            <a:pPr marL="0" indent="0" eaLnBrk="1" hangingPunct="1">
              <a:buNone/>
            </a:pPr>
            <a:endParaRPr lang="nb-NO" altLang="nb-NO" sz="2800" b="1" dirty="0" smtClean="0"/>
          </a:p>
          <a:p>
            <a:pPr eaLnBrk="1" hangingPunct="1"/>
            <a:r>
              <a:rPr lang="nb-NO" altLang="nb-NO" sz="2800" b="1" dirty="0" smtClean="0"/>
              <a:t>&gt; 97 %			65 år+</a:t>
            </a:r>
          </a:p>
          <a:p>
            <a:pPr marL="0" indent="0" eaLnBrk="1" hangingPunct="1">
              <a:buNone/>
            </a:pPr>
            <a:endParaRPr lang="nb-NO" altLang="nb-NO" sz="2800" b="1" dirty="0" smtClean="0"/>
          </a:p>
          <a:p>
            <a:pPr eaLnBrk="1" hangingPunct="1"/>
            <a:r>
              <a:rPr lang="nb-NO" altLang="nb-NO" sz="2800" b="1" dirty="0" smtClean="0"/>
              <a:t>Hjemme : Sykehjem	60 : 40</a:t>
            </a:r>
          </a:p>
          <a:p>
            <a:pPr marL="0" indent="0" eaLnBrk="1" hangingPunct="1">
              <a:buNone/>
            </a:pPr>
            <a:endParaRPr lang="nb-NO" altLang="nb-NO" sz="2800" b="1" dirty="0" smtClean="0"/>
          </a:p>
          <a:p>
            <a:pPr eaLnBrk="1" hangingPunct="1"/>
            <a:r>
              <a:rPr lang="nb-NO" altLang="nb-NO" sz="2800" b="1" dirty="0" smtClean="0"/>
              <a:t>I sykehjem		75-80% (alvorlig grad&gt;50%)</a:t>
            </a:r>
          </a:p>
          <a:p>
            <a:pPr lvl="1"/>
            <a:r>
              <a:rPr lang="nb-NO" altLang="nb-NO" sz="2400" b="1" dirty="0" smtClean="0"/>
              <a:t>Men fortsatt lav andel med diagnose i sykehjem</a:t>
            </a:r>
          </a:p>
        </p:txBody>
      </p:sp>
    </p:spTree>
    <p:extLst>
      <p:ext uri="{BB962C8B-B14F-4D97-AF65-F5344CB8AC3E}">
        <p14:creationId xmlns:p14="http://schemas.microsoft.com/office/powerpoint/2010/main" val="10892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bunntekst 1"/>
          <p:cNvSpPr>
            <a:spLocks noGrp="1"/>
          </p:cNvSpPr>
          <p:nvPr>
            <p:ph type="ftr" sz="quarter" idx="11"/>
          </p:nvPr>
        </p:nvSpPr>
        <p:spPr>
          <a:xfrm>
            <a:off x="1691680" y="6309320"/>
            <a:ext cx="6552728" cy="548680"/>
          </a:xfr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nb-NO" altLang="nb-NO" sz="1800" dirty="0" smtClean="0">
                <a:solidFill>
                  <a:srgbClr val="0000FF"/>
                </a:solidFill>
              </a:rPr>
              <a:t>Antall personer med demens på </a:t>
            </a:r>
            <a:r>
              <a:rPr lang="nb-NO" altLang="nb-NO" sz="1800" dirty="0">
                <a:solidFill>
                  <a:srgbClr val="0000FF"/>
                </a:solidFill>
              </a:rPr>
              <a:t>verdensbasis </a:t>
            </a:r>
            <a:r>
              <a:rPr lang="nb-NO" altLang="nb-NO" sz="1800" dirty="0" smtClean="0">
                <a:solidFill>
                  <a:srgbClr val="0000FF"/>
                </a:solidFill>
              </a:rPr>
              <a:t>er i dag ca. 35 millioner,  og det forventes en tre-firedobling </a:t>
            </a:r>
            <a:r>
              <a:rPr lang="nb-NO" altLang="nb-NO" sz="1800" dirty="0">
                <a:solidFill>
                  <a:srgbClr val="0000FF"/>
                </a:solidFill>
              </a:rPr>
              <a:t>frem til </a:t>
            </a:r>
            <a:r>
              <a:rPr lang="nb-NO" altLang="nb-NO" sz="1800" dirty="0" smtClean="0">
                <a:solidFill>
                  <a:srgbClr val="0000FF"/>
                </a:solidFill>
              </a:rPr>
              <a:t>år 2050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7057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8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7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b="1" dirty="0" smtClean="0">
                <a:solidFill>
                  <a:srgbClr val="0000FF"/>
                </a:solidFill>
              </a:rPr>
              <a:t>Alzheimers demens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00200" cy="20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9610203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1560" y="2780928"/>
            <a:ext cx="2286727" cy="3096343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666067" y="5877271"/>
            <a:ext cx="2177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Auguste Dieter, 56 år</a:t>
            </a:r>
          </a:p>
          <a:p>
            <a:pPr algn="ctr"/>
            <a:r>
              <a:rPr lang="nb-NO" b="1" dirty="0" smtClean="0"/>
              <a:t>1906</a:t>
            </a:r>
            <a:endParaRPr lang="nb-NO" b="1" dirty="0"/>
          </a:p>
        </p:txBody>
      </p:sp>
      <p:pic>
        <p:nvPicPr>
          <p:cNvPr id="7" name="Picture 3" descr="plak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4191" y="1146236"/>
            <a:ext cx="1728192" cy="118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143" y="1159874"/>
            <a:ext cx="1944216" cy="116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7704" y="802569"/>
            <a:ext cx="57079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smtClean="0">
                <a:solidFill>
                  <a:srgbClr val="0000FF"/>
                </a:solidFill>
              </a:rPr>
              <a:t>Beta-</a:t>
            </a:r>
            <a:r>
              <a:rPr lang="nb-NO" b="1" dirty="0" err="1" smtClean="0">
                <a:solidFill>
                  <a:srgbClr val="0000FF"/>
                </a:solidFill>
              </a:rPr>
              <a:t>amyloid</a:t>
            </a:r>
            <a:r>
              <a:rPr lang="nb-NO" b="1" dirty="0"/>
              <a:t> </a:t>
            </a:r>
            <a:r>
              <a:rPr lang="nb-NO" b="1" dirty="0" smtClean="0"/>
              <a:t>ødelegger vevet utenfor/ rundt nervecellene</a:t>
            </a:r>
            <a:endParaRPr lang="nb-NO" b="1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85690" y="2271355"/>
            <a:ext cx="403244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nb-NO" b="1" dirty="0">
                <a:solidFill>
                  <a:srgbClr val="0000FF"/>
                </a:solidFill>
              </a:rPr>
              <a:t>Nevrofibrillære </a:t>
            </a:r>
            <a:r>
              <a:rPr lang="nb-NO" b="1" dirty="0" err="1">
                <a:solidFill>
                  <a:srgbClr val="0000FF"/>
                </a:solidFill>
              </a:rPr>
              <a:t>tangles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 smtClean="0"/>
              <a:t>ødelegger nervecellene innenfra</a:t>
            </a:r>
            <a:endParaRPr lang="nb-NO" b="1" dirty="0"/>
          </a:p>
          <a:p>
            <a:pPr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nb-NO" sz="2800" b="1" dirty="0"/>
          </a:p>
        </p:txBody>
      </p:sp>
      <p:pic>
        <p:nvPicPr>
          <p:cNvPr id="3074" name="Picture 2" descr="C:\Users\anok\Pictures\479px-Official_Portrait_of_President_Reagan_19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4979" y="2924944"/>
            <a:ext cx="2433871" cy="3042338"/>
          </a:xfrm>
          <a:prstGeom prst="rect">
            <a:avLst/>
          </a:prstGeom>
          <a:noFill/>
        </p:spPr>
      </p:pic>
      <p:sp>
        <p:nvSpPr>
          <p:cNvPr id="13" name="TextBox 11"/>
          <p:cNvSpPr txBox="1"/>
          <p:nvPr/>
        </p:nvSpPr>
        <p:spPr>
          <a:xfrm>
            <a:off x="6084168" y="5967282"/>
            <a:ext cx="272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Ronald Reagan, 1911-2004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0414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nb-NO" sz="3600" b="1" dirty="0" smtClean="0">
                <a:solidFill>
                  <a:srgbClr val="0000FF"/>
                </a:solidFill>
              </a:rPr>
              <a:t>Ved Alzheimers demens blir nerveceller og forbindelsene mellom nervecellene skadet</a:t>
            </a:r>
            <a:endParaRPr lang="nb-NO" sz="3600" b="1" dirty="0">
              <a:solidFill>
                <a:srgbClr val="0000FF"/>
              </a:solidFill>
            </a:endParaRPr>
          </a:p>
        </p:txBody>
      </p:sp>
      <p:pic>
        <p:nvPicPr>
          <p:cNvPr id="6" name="Plassholder for innhold 5" descr="Alzheimer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66925" y="1924844"/>
            <a:ext cx="5010150" cy="3876675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16C5-BB81-4DFB-8BB9-5E6AEE2F8DCC}" type="datetime1">
              <a:rPr lang="nb-NO" smtClean="0"/>
              <a:pPr/>
              <a:t>15.10.2015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AEC-6901-4E50-92B7-6EC719BD680A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8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0"/>
            <a:ext cx="7158037" cy="105273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sz="3200" b="1" dirty="0" smtClean="0">
                <a:solidFill>
                  <a:srgbClr val="0000FF"/>
                </a:solidFill>
              </a:rPr>
              <a:t>Risiko for Demens og Alzheimers sykdom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528" y="908720"/>
            <a:ext cx="8820472" cy="594928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nb-NO" altLang="nb-NO" sz="2000" b="1" i="1" dirty="0" smtClean="0"/>
              <a:t>Sikre risikofaktorer</a:t>
            </a:r>
          </a:p>
          <a:p>
            <a:pPr>
              <a:lnSpc>
                <a:spcPct val="90000"/>
              </a:lnSpc>
            </a:pPr>
            <a:r>
              <a:rPr lang="nb-NO" altLang="nb-NO" sz="2000" b="1" dirty="0" smtClean="0"/>
              <a:t>Aldring 						 </a:t>
            </a:r>
          </a:p>
          <a:p>
            <a:pPr>
              <a:lnSpc>
                <a:spcPct val="90000"/>
              </a:lnSpc>
            </a:pPr>
            <a:r>
              <a:rPr lang="nb-NO" altLang="nb-NO" sz="2000" b="1" dirty="0" smtClean="0"/>
              <a:t>Arv 				 </a:t>
            </a:r>
          </a:p>
          <a:p>
            <a:pPr>
              <a:lnSpc>
                <a:spcPct val="90000"/>
              </a:lnSpc>
            </a:pPr>
            <a:r>
              <a:rPr lang="nb-NO" altLang="nb-NO" sz="2000" b="1" dirty="0" smtClean="0"/>
              <a:t>Down syndrom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nb-NO" altLang="nb-NO" sz="2000" b="1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nb-NO" altLang="nb-NO" sz="2000" b="1" i="1" dirty="0" smtClean="0"/>
              <a:t>Sannsynlige risikofaktorer				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000" b="1" dirty="0" smtClean="0"/>
              <a:t>Høyt blodtrykk</a:t>
            </a:r>
          </a:p>
          <a:p>
            <a:pPr>
              <a:lnSpc>
                <a:spcPct val="90000"/>
              </a:lnSpc>
            </a:pPr>
            <a:r>
              <a:rPr lang="nb-NO" altLang="nb-NO" sz="2000" b="1" dirty="0" smtClean="0"/>
              <a:t>Depresjon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000" b="1" dirty="0" smtClean="0"/>
              <a:t>Diabetes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000" b="1" dirty="0" smtClean="0"/>
              <a:t>Røyking 		</a:t>
            </a:r>
          </a:p>
          <a:p>
            <a:pPr>
              <a:lnSpc>
                <a:spcPct val="90000"/>
              </a:lnSpc>
            </a:pPr>
            <a:r>
              <a:rPr lang="nb-NO" altLang="nb-NO" sz="2000" b="1" dirty="0" smtClean="0"/>
              <a:t>Fysisk inaktivitet, overvekt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b-NO" altLang="nb-NO" sz="2000" b="1" dirty="0" smtClean="0">
              <a:solidFill>
                <a:srgbClr val="FF33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nb-NO" altLang="nb-NO" sz="2000" b="1" i="1" dirty="0" smtClean="0"/>
              <a:t>Mindre sikkert</a:t>
            </a:r>
          </a:p>
          <a:p>
            <a:pPr>
              <a:lnSpc>
                <a:spcPct val="90000"/>
              </a:lnSpc>
            </a:pPr>
            <a:r>
              <a:rPr lang="nb-NO" altLang="nb-NO" sz="2000" b="1" dirty="0" smtClean="0"/>
              <a:t>Lite bruk av hjernen / mental inaktivitet  		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000" b="1" dirty="0" smtClean="0"/>
              <a:t>Usunn ernæring  </a:t>
            </a:r>
          </a:p>
        </p:txBody>
      </p:sp>
    </p:spTree>
    <p:extLst>
      <p:ext uri="{BB962C8B-B14F-4D97-AF65-F5344CB8AC3E}">
        <p14:creationId xmlns:p14="http://schemas.microsoft.com/office/powerpoint/2010/main" val="379650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 smtClean="0">
                <a:solidFill>
                  <a:srgbClr val="0000FF"/>
                </a:solidFill>
              </a:rPr>
              <a:t>Påvirkbare risikofaktorer for demens</a:t>
            </a:r>
            <a:br>
              <a:rPr lang="nb-NO" sz="3200" b="1" dirty="0" smtClean="0">
                <a:solidFill>
                  <a:srgbClr val="0000FF"/>
                </a:solidFill>
              </a:rPr>
            </a:br>
            <a:r>
              <a:rPr lang="nb-NO" sz="3200" b="1" dirty="0" smtClean="0">
                <a:solidFill>
                  <a:srgbClr val="0000FF"/>
                </a:solidFill>
              </a:rPr>
              <a:t>i hele verden</a:t>
            </a:r>
            <a:endParaRPr lang="nb-NO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18013"/>
              </p:ext>
            </p:extLst>
          </p:nvPr>
        </p:nvGraphicFramePr>
        <p:xfrm>
          <a:off x="179512" y="1556792"/>
          <a:ext cx="8856985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397"/>
                <a:gridCol w="1468963"/>
                <a:gridCol w="1440160"/>
                <a:gridCol w="2160240"/>
                <a:gridCol w="2016225"/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Risikofaktor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Forekomst i befolkningen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Relativ risiko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Andel i befolkningen som har risiko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Antall personer som har risiko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Lav utdanning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40,0 %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1,59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19,1 %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6,5 Millioner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Røykere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27,4 %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1,59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13,9 %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4,7 Millioner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Fysisk inaktive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17,7 %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1,82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12,7 %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4,3 Millioner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Depresjon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13,2 %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1,90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10,6</a:t>
                      </a:r>
                      <a:r>
                        <a:rPr lang="nb-NO" sz="1800" b="1" baseline="0" dirty="0" smtClean="0"/>
                        <a:t>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3,6 Millioner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Høyt blodtrykk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  8,9 %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1,61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  5,1 %  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1,7 Millioner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Diabetes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  6,4 %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1,39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  2,4 %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0,8 Millioner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Fedme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  3,4 %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1,60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  2,0 %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0,7 Millioner</a:t>
                      </a:r>
                      <a:endParaRPr lang="nb-NO" sz="1800" b="1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nb-NO" sz="1800" b="1" dirty="0" smtClean="0"/>
                        <a:t>Kombinasjoner</a:t>
                      </a:r>
                      <a:endParaRPr lang="nb-NO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50,7 %</a:t>
                      </a:r>
                      <a:endParaRPr lang="nb-NO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b="1" dirty="0" smtClean="0"/>
                        <a:t>17,1</a:t>
                      </a:r>
                      <a:r>
                        <a:rPr lang="nb-NO" sz="1800" b="1" baseline="0" dirty="0" smtClean="0"/>
                        <a:t> Millioner</a:t>
                      </a:r>
                      <a:endParaRPr lang="nb-NO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0" y="2132856"/>
            <a:ext cx="19077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nb-NO" b="1" dirty="0" smtClean="0">
                <a:solidFill>
                  <a:srgbClr val="0000FF"/>
                </a:solidFill>
              </a:rPr>
              <a:t>Innhold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nb-NO" dirty="0" smtClean="0"/>
              <a:t>Hjernen</a:t>
            </a:r>
          </a:p>
          <a:p>
            <a:r>
              <a:rPr lang="nb-NO" dirty="0" smtClean="0"/>
              <a:t>Demensbegrepet</a:t>
            </a:r>
          </a:p>
          <a:p>
            <a:r>
              <a:rPr lang="nb-NO" dirty="0" smtClean="0"/>
              <a:t>Forekomst</a:t>
            </a:r>
            <a:r>
              <a:rPr lang="nb-NO" dirty="0"/>
              <a:t> </a:t>
            </a:r>
            <a:r>
              <a:rPr lang="nb-NO" dirty="0" smtClean="0"/>
              <a:t>av demenssykdommer</a:t>
            </a:r>
          </a:p>
          <a:p>
            <a:r>
              <a:rPr lang="nb-NO" dirty="0" smtClean="0"/>
              <a:t>Diagnostikk og behandling</a:t>
            </a:r>
          </a:p>
          <a:p>
            <a:r>
              <a:rPr lang="nb-NO" dirty="0" smtClean="0"/>
              <a:t>Forskning</a:t>
            </a:r>
          </a:p>
          <a:p>
            <a:r>
              <a:rPr lang="nb-NO" dirty="0" smtClean="0"/>
              <a:t>God hjernehelse – </a:t>
            </a:r>
            <a:r>
              <a:rPr lang="nb-NO" dirty="0"/>
              <a:t>f</a:t>
            </a:r>
            <a:r>
              <a:rPr lang="nb-NO" dirty="0" smtClean="0"/>
              <a:t>orebygging</a:t>
            </a:r>
          </a:p>
          <a:p>
            <a:endParaRPr lang="nb-NO" dirty="0"/>
          </a:p>
        </p:txBody>
      </p:sp>
      <p:pic>
        <p:nvPicPr>
          <p:cNvPr id="4" name="Picture 2" descr="logo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589240"/>
            <a:ext cx="4680520" cy="12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3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6"/>
          <p:cNvSpPr>
            <a:spLocks noGrp="1"/>
          </p:cNvSpPr>
          <p:nvPr>
            <p:ph type="title"/>
          </p:nvPr>
        </p:nvSpPr>
        <p:spPr>
          <a:xfrm>
            <a:off x="0" y="260350"/>
            <a:ext cx="9467850" cy="1143000"/>
          </a:xfrm>
        </p:spPr>
        <p:txBody>
          <a:bodyPr/>
          <a:lstStyle/>
          <a:p>
            <a:r>
              <a:rPr lang="nb-NO" sz="3200" b="1" dirty="0" smtClean="0">
                <a:solidFill>
                  <a:srgbClr val="0000FF"/>
                </a:solidFill>
              </a:rPr>
              <a:t>Mulige modifiserbare risikofaktorer  </a:t>
            </a:r>
            <a:br>
              <a:rPr lang="nb-NO" sz="3200" b="1" dirty="0" smtClean="0">
                <a:solidFill>
                  <a:srgbClr val="0000FF"/>
                </a:solidFill>
              </a:rPr>
            </a:br>
            <a:endParaRPr lang="nb-NO" sz="3200" b="1" dirty="0" smtClean="0">
              <a:solidFill>
                <a:srgbClr val="0000FF"/>
              </a:solidFill>
            </a:endParaRPr>
          </a:p>
        </p:txBody>
      </p:sp>
      <p:sp>
        <p:nvSpPr>
          <p:cNvPr id="31747" name="Plassholder for innhold 7"/>
          <p:cNvSpPr>
            <a:spLocks noGrp="1"/>
          </p:cNvSpPr>
          <p:nvPr>
            <p:ph idx="1"/>
          </p:nvPr>
        </p:nvSpPr>
        <p:spPr>
          <a:xfrm>
            <a:off x="468313" y="1196752"/>
            <a:ext cx="8229600" cy="5256583"/>
          </a:xfrm>
        </p:spPr>
        <p:txBody>
          <a:bodyPr>
            <a:normAutofit fontScale="92500" lnSpcReduction="20000"/>
          </a:bodyPr>
          <a:lstStyle/>
          <a:p>
            <a:r>
              <a:rPr lang="nb-NO" sz="2400" dirty="0" smtClean="0">
                <a:solidFill>
                  <a:srgbClr val="000000"/>
                </a:solidFill>
              </a:rPr>
              <a:t>Høyt blodtrykk ( god evidens)</a:t>
            </a:r>
          </a:p>
          <a:p>
            <a:endParaRPr lang="nb-NO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b-NO" sz="2400" dirty="0">
              <a:solidFill>
                <a:srgbClr val="000000"/>
              </a:solidFill>
            </a:endParaRPr>
          </a:p>
          <a:p>
            <a:r>
              <a:rPr lang="nb-NO" sz="2400" dirty="0" smtClean="0">
                <a:solidFill>
                  <a:srgbClr val="000000"/>
                </a:solidFill>
              </a:rPr>
              <a:t>Stress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Fysisk aktivitet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Røyking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Overvekt 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Diabetes type 2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Kolesterol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Depresjon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Utdannelse (kognitiv reserve)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Psykososialt miljø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Alkohol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Kosthold (</a:t>
            </a:r>
            <a:r>
              <a:rPr lang="nb-NO" sz="2400" u="sng" dirty="0" smtClean="0">
                <a:solidFill>
                  <a:srgbClr val="000000"/>
                </a:solidFill>
              </a:rPr>
              <a:t>B-vitaminer</a:t>
            </a:r>
            <a:r>
              <a:rPr lang="nb-NO" sz="2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nb-NO" sz="2400" dirty="0" smtClean="0">
                <a:solidFill>
                  <a:srgbClr val="000000"/>
                </a:solidFill>
              </a:rPr>
              <a:t>Kjønnshormoner </a:t>
            </a:r>
          </a:p>
          <a:p>
            <a:endParaRPr lang="nb-NO" sz="2400" dirty="0" smtClean="0">
              <a:solidFill>
                <a:srgbClr val="000000"/>
              </a:solidFill>
            </a:endParaRPr>
          </a:p>
          <a:p>
            <a:endParaRPr lang="nb-NO" sz="2400" dirty="0" smtClean="0">
              <a:solidFill>
                <a:srgbClr val="000000"/>
              </a:solidFill>
            </a:endParaRPr>
          </a:p>
          <a:p>
            <a:endParaRPr lang="nb-NO" sz="2800" dirty="0" smtClean="0">
              <a:solidFill>
                <a:srgbClr val="000000"/>
              </a:solidFill>
            </a:endParaRPr>
          </a:p>
          <a:p>
            <a:endParaRPr lang="nb-NO" dirty="0" smtClean="0"/>
          </a:p>
        </p:txBody>
      </p:sp>
      <p:sp>
        <p:nvSpPr>
          <p:cNvPr id="4" name="Right Brace 3"/>
          <p:cNvSpPr/>
          <p:nvPr/>
        </p:nvSpPr>
        <p:spPr>
          <a:xfrm>
            <a:off x="4067944" y="2132856"/>
            <a:ext cx="1080120" cy="417646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5220072" y="3429000"/>
            <a:ext cx="3707904" cy="1323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Foreløpig ikke  avklart </a:t>
            </a:r>
          </a:p>
          <a:p>
            <a:r>
              <a:rPr lang="nb-NO" sz="2000" dirty="0" smtClean="0"/>
              <a:t> </a:t>
            </a:r>
          </a:p>
          <a:p>
            <a:r>
              <a:rPr lang="nb-NO" sz="2000" dirty="0" smtClean="0"/>
              <a:t>Mer forskning er nødvendig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0394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4258F-7A07-466C-820E-0DC4BD40FC25}" type="datetime1">
              <a:rPr lang="nb-NO" smtClean="0"/>
              <a:t>15.10.2015</a:t>
            </a:fld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86" y="1749"/>
            <a:ext cx="6562814" cy="1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2848"/>
            <a:ext cx="284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aknielsen.files.wordpress.com/2010/05/nuns.jpg?w=5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848"/>
            <a:ext cx="18669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2843808" y="1700808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000FF"/>
                </a:solidFill>
              </a:rPr>
              <a:t>Personligheten påvirker demensrisiko</a:t>
            </a:r>
          </a:p>
          <a:p>
            <a:r>
              <a:rPr lang="nb-NO" dirty="0"/>
              <a:t>Folk som rolige til sinns ser ut til å være mindre utsatt for å utvikle demens.</a:t>
            </a:r>
            <a:endParaRPr lang="nb-NO" dirty="0">
              <a:effectLst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07504" y="2924944"/>
            <a:ext cx="8893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 smtClean="0">
                <a:solidFill>
                  <a:srgbClr val="0000FF"/>
                </a:solidFill>
              </a:rPr>
              <a:t>Hjernen </a:t>
            </a:r>
            <a:r>
              <a:rPr lang="nb-NO" b="1" dirty="0">
                <a:solidFill>
                  <a:srgbClr val="0000FF"/>
                </a:solidFill>
              </a:rPr>
              <a:t>er det organet som best gjenspeiler livet vi </a:t>
            </a:r>
            <a:r>
              <a:rPr lang="nb-NO" b="1" dirty="0" smtClean="0">
                <a:solidFill>
                  <a:srgbClr val="0000FF"/>
                </a:solidFill>
              </a:rPr>
              <a:t>lever</a:t>
            </a:r>
            <a:endParaRPr lang="nb-NO" b="1" dirty="0">
              <a:solidFill>
                <a:srgbClr val="0000FF"/>
              </a:solidFill>
            </a:endParaRPr>
          </a:p>
          <a:p>
            <a:r>
              <a:rPr lang="nb-NO" dirty="0" smtClean="0"/>
              <a:t>- Ved </a:t>
            </a:r>
            <a:r>
              <a:rPr lang="nb-NO" dirty="0"/>
              <a:t>å bruke og utfordre hjernen gjennom hele livet, ved utdanning, arbeid og en aktiv pensjonisttilværelse, samt en nysgjerrig fritid, legger vi et godt grunnlag for god hjernehelse.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- Regelmessig </a:t>
            </a:r>
            <a:r>
              <a:rPr lang="nb-NO" dirty="0"/>
              <a:t>fysisk aktivitet, variert normal kost og nære relasjoner bygger </a:t>
            </a:r>
            <a:r>
              <a:rPr lang="nb-NO" dirty="0" smtClean="0"/>
              <a:t>hjernereserver.</a:t>
            </a:r>
          </a:p>
          <a:p>
            <a:pPr marL="285750" indent="-285750">
              <a:buFontTx/>
              <a:buChar char="-"/>
            </a:pPr>
            <a:endParaRPr lang="nb-NO" dirty="0" smtClean="0"/>
          </a:p>
          <a:p>
            <a:r>
              <a:rPr lang="nb-NO" dirty="0" smtClean="0"/>
              <a:t>- Kraftige </a:t>
            </a:r>
            <a:r>
              <a:rPr lang="nb-NO" dirty="0"/>
              <a:t>slag mot hodet, høyt alkoholkonsum og langvarig stress gjør hjernen mer sårbar. </a:t>
            </a:r>
            <a:endParaRPr lang="nb-NO" dirty="0" smtClean="0"/>
          </a:p>
          <a:p>
            <a:pPr marL="285750" indent="-285750">
              <a:buFontTx/>
              <a:buChar char="-"/>
            </a:pPr>
            <a:endParaRPr lang="nb-NO" dirty="0" smtClean="0"/>
          </a:p>
          <a:p>
            <a:r>
              <a:rPr lang="nb-NO" dirty="0" smtClean="0"/>
              <a:t>- Risikofaktorer </a:t>
            </a:r>
            <a:r>
              <a:rPr lang="nb-NO" dirty="0"/>
              <a:t>som høyt blodtrykk, fysisk inaktivitet, overvekt med økt </a:t>
            </a:r>
            <a:r>
              <a:rPr lang="nb-NO" dirty="0" err="1"/>
              <a:t>bukomfang</a:t>
            </a:r>
            <a:r>
              <a:rPr lang="nb-NO" dirty="0"/>
              <a:t>, røyking og ugunstig fordeling av fettstoffene i blodet midt i livet, er risiko for å få nedsatt kognitiv funksjon og demensutvikling mange år senere. I tillegg er det viktig å behandle depresjoner, hjerteflimmer, diabetes og hjertesykdom. </a:t>
            </a:r>
          </a:p>
        </p:txBody>
      </p:sp>
    </p:spTree>
    <p:extLst>
      <p:ext uri="{BB962C8B-B14F-4D97-AF65-F5344CB8AC3E}">
        <p14:creationId xmlns:p14="http://schemas.microsoft.com/office/powerpoint/2010/main" val="14587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43250" y="330200"/>
            <a:ext cx="5429250" cy="1312863"/>
          </a:xfrm>
        </p:spPr>
        <p:txBody>
          <a:bodyPr>
            <a:normAutofit fontScale="90000"/>
          </a:bodyPr>
          <a:lstStyle/>
          <a:p>
            <a:pPr algn="l"/>
            <a:r>
              <a:rPr lang="nl-NL" altLang="nb-NO" sz="4800" b="1" i="1" smtClean="0">
                <a:solidFill>
                  <a:srgbClr val="870052"/>
                </a:solidFill>
                <a:latin typeface="Calibri" pitchFamily="34" charset="0"/>
              </a:rPr>
              <a:t>European Dementia Prevention Initiative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314325" y="2286000"/>
            <a:ext cx="84963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2600"/>
              </a:lnSpc>
              <a:buFontTx/>
              <a:buChar char="•"/>
            </a:pPr>
            <a:r>
              <a:rPr lang="en-US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nb-NO" sz="2400" b="1">
                <a:solidFill>
                  <a:srgbClr val="000000"/>
                </a:solidFill>
                <a:latin typeface="Arial" charset="0"/>
                <a:cs typeface="Arial" charset="0"/>
              </a:rPr>
              <a:t>FINGER</a:t>
            </a:r>
            <a:r>
              <a:rPr lang="en-US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       Finnish Geriatric Intervention Study to Prevent </a:t>
            </a:r>
          </a:p>
          <a:p>
            <a:pPr eaLnBrk="1" hangingPunct="1">
              <a:lnSpc>
                <a:spcPts val="2600"/>
              </a:lnSpc>
              <a:spcAft>
                <a:spcPts val="1200"/>
              </a:spcAft>
            </a:pPr>
            <a:r>
              <a:rPr lang="en-US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Cognitive Impairment and Disability</a:t>
            </a:r>
            <a:r>
              <a:rPr lang="nl-NL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ts val="2600"/>
              </a:lnSpc>
              <a:spcAft>
                <a:spcPts val="1200"/>
              </a:spcAft>
              <a:buFontTx/>
              <a:buChar char="•"/>
            </a:pPr>
            <a:r>
              <a:rPr lang="nl-NL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l-NL" altLang="nb-NO" sz="2400" b="1">
                <a:solidFill>
                  <a:srgbClr val="000000"/>
                </a:solidFill>
                <a:latin typeface="Arial" charset="0"/>
                <a:cs typeface="Arial" charset="0"/>
              </a:rPr>
              <a:t>preDIVA</a:t>
            </a:r>
            <a:r>
              <a:rPr lang="nl-NL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	Prevention of Dementia by Intensive Vascular Care</a:t>
            </a:r>
          </a:p>
          <a:p>
            <a:pPr eaLnBrk="1" hangingPunct="1">
              <a:lnSpc>
                <a:spcPts val="2600"/>
              </a:lnSpc>
              <a:buFontTx/>
              <a:buChar char="•"/>
            </a:pPr>
            <a:r>
              <a:rPr lang="nl-NL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nl-NL" altLang="nb-NO" sz="2400" b="1">
                <a:solidFill>
                  <a:srgbClr val="000000"/>
                </a:solidFill>
                <a:latin typeface="Arial" charset="0"/>
                <a:cs typeface="Arial" charset="0"/>
              </a:rPr>
              <a:t>MAPT</a:t>
            </a:r>
            <a:r>
              <a:rPr lang="nl-NL" altLang="nb-NO" sz="240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GB" altLang="nb-NO" sz="2000">
                <a:solidFill>
                  <a:srgbClr val="000000"/>
                </a:solidFill>
                <a:latin typeface="Arial" charset="0"/>
                <a:cs typeface="Arial" charset="0"/>
              </a:rPr>
              <a:t>Multidomain Alzheimer Preventive Trial</a:t>
            </a:r>
            <a:endParaRPr lang="nl-NL" altLang="nb-NO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0180" name="Picture 10" descr="Finland_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4005263"/>
            <a:ext cx="14208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2" descr="Netherlands_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4005263"/>
            <a:ext cx="20431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4" descr="France_ma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14788"/>
            <a:ext cx="25209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1" descr="Sweden map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005263"/>
            <a:ext cx="12017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4" name="Gruppo 15"/>
          <p:cNvGrpSpPr>
            <a:grpSpLocks/>
          </p:cNvGrpSpPr>
          <p:nvPr/>
        </p:nvGrpSpPr>
        <p:grpSpPr bwMode="auto">
          <a:xfrm>
            <a:off x="554038" y="4763"/>
            <a:ext cx="2160587" cy="2097087"/>
            <a:chOff x="-2415304" y="152373"/>
            <a:chExt cx="2160000" cy="2096496"/>
          </a:xfrm>
        </p:grpSpPr>
        <p:pic>
          <p:nvPicPr>
            <p:cNvPr id="50185" name="Picture 2" descr="EU%20Logo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15304" y="220150"/>
              <a:ext cx="2160000" cy="202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WordArt 3"/>
            <p:cNvSpPr>
              <a:spLocks noChangeArrowheads="1" noChangeShapeType="1" noTextEdit="1"/>
            </p:cNvSpPr>
            <p:nvPr/>
          </p:nvSpPr>
          <p:spPr bwMode="auto">
            <a:xfrm>
              <a:off x="-2380459" y="152373"/>
              <a:ext cx="2061959" cy="202543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nb-NO" sz="3200" kern="10" spc="640">
                  <a:solidFill>
                    <a:srgbClr val="FFFFFF"/>
                  </a:solidFill>
                  <a:latin typeface="Calibri"/>
                </a:rPr>
                <a:t>European Dementia Prevention Initiative</a:t>
              </a:r>
            </a:p>
          </p:txBody>
        </p:sp>
        <p:sp>
          <p:nvSpPr>
            <p:cNvPr id="50187" name="Rectangle 4"/>
            <p:cNvSpPr>
              <a:spLocks noChangeArrowheads="1"/>
            </p:cNvSpPr>
            <p:nvPr/>
          </p:nvSpPr>
          <p:spPr bwMode="auto">
            <a:xfrm>
              <a:off x="-1897387" y="773778"/>
              <a:ext cx="1100645" cy="681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/>
              <a:r>
                <a:rPr lang="nl-NL" altLang="nb-NO" sz="440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EDPI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511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0"/>
            <a:ext cx="2508250" cy="191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CasellaDiTesto 5"/>
          <p:cNvSpPr txBox="1">
            <a:spLocks noChangeArrowheads="1"/>
          </p:cNvSpPr>
          <p:nvPr/>
        </p:nvSpPr>
        <p:spPr bwMode="auto">
          <a:xfrm>
            <a:off x="2252336" y="2151574"/>
            <a:ext cx="3088785" cy="228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nb-NO" sz="4800" b="1" dirty="0" err="1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Livsstilen</a:t>
            </a:r>
            <a:endParaRPr lang="en-US" altLang="nb-NO" sz="48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haroni" pitchFamily="2" charset="-79"/>
              <a:sym typeface="Arial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nb-NO" sz="4800" b="1" dirty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 </a:t>
            </a:r>
            <a:r>
              <a:rPr lang="en-US" altLang="nb-NO" sz="4800" b="1" dirty="0" err="1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kan</a:t>
            </a:r>
            <a:r>
              <a:rPr lang="en-US" altLang="nb-NO" sz="48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 </a:t>
            </a:r>
            <a:r>
              <a:rPr lang="en-US" altLang="nb-NO" sz="4800" b="1" dirty="0" err="1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bety</a:t>
            </a:r>
            <a:r>
              <a:rPr lang="en-US" altLang="nb-NO" sz="48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nb-NO" sz="48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en </a:t>
            </a:r>
            <a:r>
              <a:rPr lang="en-US" altLang="nb-NO" sz="4800" b="1" dirty="0" err="1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forskjell</a:t>
            </a:r>
            <a:r>
              <a:rPr lang="en-US" altLang="nb-NO" sz="4800" b="1" dirty="0" smtClean="0">
                <a:solidFill>
                  <a:srgbClr val="0000FF"/>
                </a:solidFill>
                <a:latin typeface="+mn-lt"/>
                <a:ea typeface="ＭＳ Ｐゴシック" pitchFamily="34" charset="-128"/>
                <a:cs typeface="Aharoni" pitchFamily="2" charset="-79"/>
                <a:sym typeface="Arial" pitchFamily="34" charset="0"/>
              </a:rPr>
              <a:t>!</a:t>
            </a:r>
            <a:endParaRPr lang="en-US" altLang="nb-NO" sz="4800" b="1" dirty="0">
              <a:solidFill>
                <a:srgbClr val="0000FF"/>
              </a:solidFill>
              <a:latin typeface="+mn-lt"/>
              <a:ea typeface="ＭＳ Ｐゴシック" pitchFamily="34" charset="-128"/>
              <a:cs typeface="Aharoni" pitchFamily="2" charset="-79"/>
              <a:sym typeface="Arial" pitchFamily="34" charset="0"/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553" y="4837113"/>
            <a:ext cx="1985963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8" y="-243408"/>
            <a:ext cx="21605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/>
          <a:stretch>
            <a:fillRect/>
          </a:stretch>
        </p:blipFill>
        <p:spPr bwMode="auto">
          <a:xfrm>
            <a:off x="-7937" y="2168526"/>
            <a:ext cx="1966744" cy="269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0"/>
            <a:ext cx="248443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http://renegadehealth.com/blog/wp-content/uploads/2009/07/blood-sugar-contro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/>
          <a:stretch>
            <a:fillRect/>
          </a:stretch>
        </p:blipFill>
        <p:spPr bwMode="auto">
          <a:xfrm>
            <a:off x="0" y="0"/>
            <a:ext cx="2087563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6" descr="http://onsitehealthscreeninginc.com/images/blood-pressure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" y="4866824"/>
            <a:ext cx="1936688" cy="202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90" y="2411412"/>
            <a:ext cx="1235869" cy="23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8" descr="http://sheconomy.files.wordpress.com/2009/04/elderly-people-on-comput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16" y="4767262"/>
            <a:ext cx="298598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bridgewebs.com/denverhousecards/Brid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34" y="1592461"/>
            <a:ext cx="154825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3.gstatic.com/images?q=tbn:ANd9GcRIYEBeFrhgYNX5ViVskpDPobZMVASirES8EcbPQSl729slltsm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16" y="2383456"/>
            <a:ext cx="1968351" cy="22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encrypted-tbn2.gstatic.com/images?q=tbn:ANd9GcSfG-rqeeY1kPvsJnOqgi7EsrGaUrA_Ydnp_T2uhggr3mLH924URQ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51" y="4844002"/>
            <a:ext cx="2135802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27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4258F-7A07-466C-820E-0DC4BD40FC25}" type="datetime1">
              <a:rPr lang="nb-NO" smtClean="0"/>
              <a:t>15.10.2015</a:t>
            </a:fld>
            <a:endParaRPr lang="nb-NO"/>
          </a:p>
        </p:txBody>
      </p:sp>
      <p:pic>
        <p:nvPicPr>
          <p:cNvPr id="7170" name="Picture 2" descr="https://encrypted-tbn0.gstatic.com/images?q=tbn:ANd9GcR4qLelPi-yGx3ZsF_kyBp9TGaBg3APjGNKfCvO8jgc6r2XC6T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10" y="1340768"/>
            <a:ext cx="27622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447832" y="44624"/>
            <a:ext cx="8546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 smtClean="0">
                <a:solidFill>
                  <a:srgbClr val="0000FF"/>
                </a:solidFill>
              </a:rPr>
              <a:t>Kan man trene hjernen til å fungere bedre ?</a:t>
            </a:r>
            <a:endParaRPr lang="nb-NO" sz="3600" b="1" dirty="0">
              <a:solidFill>
                <a:srgbClr val="0000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4" y="764704"/>
            <a:ext cx="87725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3844701" y="3933056"/>
            <a:ext cx="50216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/>
              <a:t>Hjernetrim mot Alzheimers</a:t>
            </a:r>
          </a:p>
          <a:p>
            <a:r>
              <a:rPr lang="nb-NO" dirty="0"/>
              <a:t>Det er en klar sammenheng mellom hvor ofte eldre mennesker leser aviser, spiller sjakk </a:t>
            </a:r>
            <a:r>
              <a:rPr lang="nb-NO" dirty="0" smtClean="0"/>
              <a:t>eller deltar </a:t>
            </a:r>
            <a:r>
              <a:rPr lang="nb-NO" dirty="0"/>
              <a:t>i andre mentalt stimulerende aktiviteter, og sjansen for at de utvikler Alzheimers sykdom.</a:t>
            </a:r>
            <a:endParaRPr lang="nb-NO" dirty="0">
              <a:effectLst/>
            </a:endParaRPr>
          </a:p>
        </p:txBody>
      </p:sp>
      <p:pic>
        <p:nvPicPr>
          <p:cNvPr id="7173" name="Picture 5" descr="https://encrypted-tbn1.gstatic.com/images?q=tbn:ANd9GcSpTP5oprJddMTY75o1ryktyfzS8MDii91Bd4cP-DJLs5snESK8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0645"/>
            <a:ext cx="23241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s://encrypted-tbn1.gstatic.com/images?q=tbn:ANd9GcSdz1XpEXXQDEXAIn7mqSiT9jo_Rd3KTQXLCCcga9ed3qRqQ-e13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85" y="1507455"/>
            <a:ext cx="2562940" cy="17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39"/>
          <a:stretch>
            <a:fillRect/>
          </a:stretch>
        </p:blipFill>
        <p:spPr bwMode="auto">
          <a:xfrm>
            <a:off x="670123" y="482130"/>
            <a:ext cx="7934325" cy="58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57200" y="6464197"/>
            <a:ext cx="8229600" cy="42473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sz="1600">
                <a:solidFill>
                  <a:schemeClr val="bg1">
                    <a:lumMod val="65000"/>
                  </a:schemeClr>
                </a:solidFill>
              </a:rPr>
              <a:t>Aftenposten, 21. august, 2010</a:t>
            </a:r>
          </a:p>
        </p:txBody>
      </p:sp>
    </p:spTree>
    <p:extLst>
      <p:ext uri="{BB962C8B-B14F-4D97-AF65-F5344CB8AC3E}">
        <p14:creationId xmlns:p14="http://schemas.microsoft.com/office/powerpoint/2010/main" val="25416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ok\Pictures\imagesBJTVLF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41"/>
            <a:ext cx="3831046" cy="25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ok\Pictures\lond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58801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4211960" y="3666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hlinkClick r:id="rId4"/>
              </a:rPr>
              <a:t>http://</a:t>
            </a:r>
            <a:r>
              <a:rPr lang="nb-NO" dirty="0" smtClean="0">
                <a:hlinkClick r:id="rId4"/>
              </a:rPr>
              <a:t>video.nationalgeographic.com/video/london-taxi-sci?source=searchvideo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8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nb-NO" b="1" dirty="0">
                <a:solidFill>
                  <a:srgbClr val="0000FF"/>
                </a:solidFill>
              </a:rPr>
              <a:t>Hvordan kan vi forstå hvor vi er?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028256" cy="4713387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Hjernens indre GPS</a:t>
            </a:r>
          </a:p>
          <a:p>
            <a:r>
              <a:rPr lang="nb-NO" dirty="0" smtClean="0"/>
              <a:t>Hvordan </a:t>
            </a:r>
            <a:r>
              <a:rPr lang="nb-NO" dirty="0"/>
              <a:t>kan vi finne veien fra et sted til et </a:t>
            </a:r>
            <a:r>
              <a:rPr lang="nb-NO" dirty="0" smtClean="0"/>
              <a:t>annet?</a:t>
            </a:r>
          </a:p>
          <a:p>
            <a:r>
              <a:rPr lang="nb-NO" dirty="0" smtClean="0"/>
              <a:t>Hvordan </a:t>
            </a:r>
            <a:r>
              <a:rPr lang="nb-NO" dirty="0"/>
              <a:t>koder hjernen denne informasjonen slik at vi omgående finner den rette veien neste gang vi går samme vei? </a:t>
            </a:r>
            <a:endParaRPr lang="nb-NO" dirty="0" smtClean="0"/>
          </a:p>
          <a:p>
            <a:r>
              <a:rPr lang="nb-NO" dirty="0" err="1" smtClean="0"/>
              <a:t>Nobelprisvinnerene</a:t>
            </a:r>
            <a:r>
              <a:rPr lang="nb-NO" dirty="0" smtClean="0"/>
              <a:t>  Moser &amp; Moser har </a:t>
            </a:r>
            <a:r>
              <a:rPr lang="nb-NO" dirty="0"/>
              <a:t>oppdaget et posisjoneringssystem, en slags "indre GPS" i hjernen, som gjør det mulig å orientere seg i rommet.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7A5B-99B8-48DA-AE86-D46E1955C43C}" type="datetime1">
              <a:rPr lang="nb-NO" smtClean="0"/>
              <a:t>15.10.2015</a:t>
            </a:fld>
            <a:endParaRPr lang="nb-NO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21195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1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3" y="-15875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nb-NO" b="1" dirty="0" smtClean="0">
                <a:solidFill>
                  <a:srgbClr val="0000FF"/>
                </a:solidFill>
              </a:rPr>
              <a:t>And this is why we </a:t>
            </a:r>
            <a:r>
              <a:rPr lang="en-US" altLang="nb-NO" b="1" u="sng" dirty="0" smtClean="0">
                <a:solidFill>
                  <a:srgbClr val="0000FF"/>
                </a:solidFill>
              </a:rPr>
              <a:t>all </a:t>
            </a:r>
            <a:r>
              <a:rPr lang="en-US" altLang="nb-NO" b="1" dirty="0" smtClean="0">
                <a:solidFill>
                  <a:srgbClr val="0000FF"/>
                </a:solidFill>
              </a:rPr>
              <a:t>need </a:t>
            </a:r>
            <a:br>
              <a:rPr lang="en-US" altLang="nb-NO" b="1" dirty="0" smtClean="0">
                <a:solidFill>
                  <a:srgbClr val="0000FF"/>
                </a:solidFill>
              </a:rPr>
            </a:br>
            <a:r>
              <a:rPr lang="en-US" altLang="nb-NO" b="1" dirty="0" smtClean="0">
                <a:solidFill>
                  <a:srgbClr val="0000FF"/>
                </a:solidFill>
              </a:rPr>
              <a:t>to work on keeping our brain sharp…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/>
            <a:endParaRPr lang="nb-NO" altLang="nb-NO" smtClean="0"/>
          </a:p>
        </p:txBody>
      </p:sp>
      <p:pic>
        <p:nvPicPr>
          <p:cNvPr id="18436" name="Picture 4" descr="cpnst060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7888"/>
            <a:ext cx="91440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1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004401" y="2246400"/>
            <a:ext cx="5356589" cy="2877120"/>
          </a:xfrm>
          <a:custGeom>
            <a:avLst/>
            <a:gdLst>
              <a:gd name="connsiteX0" fmla="*/ 0 w 5356589"/>
              <a:gd name="connsiteY0" fmla="*/ 1218240 h 2877120"/>
              <a:gd name="connsiteX1" fmla="*/ 1010840 w 5356589"/>
              <a:gd name="connsiteY1" fmla="*/ 1373760 h 2877120"/>
              <a:gd name="connsiteX2" fmla="*/ 1857527 w 5356589"/>
              <a:gd name="connsiteY2" fmla="*/ 1563840 h 2877120"/>
              <a:gd name="connsiteX3" fmla="*/ 2565979 w 5356589"/>
              <a:gd name="connsiteY3" fmla="*/ 1831680 h 2877120"/>
              <a:gd name="connsiteX4" fmla="*/ 3110278 w 5356589"/>
              <a:gd name="connsiteY4" fmla="*/ 2082240 h 2877120"/>
              <a:gd name="connsiteX5" fmla="*/ 3421305 w 5356589"/>
              <a:gd name="connsiteY5" fmla="*/ 2324160 h 2877120"/>
              <a:gd name="connsiteX6" fmla="*/ 4077920 w 5356589"/>
              <a:gd name="connsiteY6" fmla="*/ 2877120 h 2877120"/>
              <a:gd name="connsiteX7" fmla="*/ 5356589 w 5356589"/>
              <a:gd name="connsiteY7" fmla="*/ 1667520 h 2877120"/>
              <a:gd name="connsiteX8" fmla="*/ 5019642 w 5356589"/>
              <a:gd name="connsiteY8" fmla="*/ 1304640 h 2877120"/>
              <a:gd name="connsiteX9" fmla="*/ 4553101 w 5356589"/>
              <a:gd name="connsiteY9" fmla="*/ 959040 h 2877120"/>
              <a:gd name="connsiteX10" fmla="*/ 4216154 w 5356589"/>
              <a:gd name="connsiteY10" fmla="*/ 717120 h 2877120"/>
              <a:gd name="connsiteX11" fmla="*/ 3559540 w 5356589"/>
              <a:gd name="connsiteY11" fmla="*/ 371520 h 2877120"/>
              <a:gd name="connsiteX12" fmla="*/ 3023881 w 5356589"/>
              <a:gd name="connsiteY12" fmla="*/ 181440 h 2877120"/>
              <a:gd name="connsiteX13" fmla="*/ 2738772 w 5356589"/>
              <a:gd name="connsiteY13" fmla="*/ 103680 h 2877120"/>
              <a:gd name="connsiteX14" fmla="*/ 2324069 w 5356589"/>
              <a:gd name="connsiteY14" fmla="*/ 43200 h 2877120"/>
              <a:gd name="connsiteX15" fmla="*/ 1814329 w 5356589"/>
              <a:gd name="connsiteY15" fmla="*/ 0 h 2877120"/>
              <a:gd name="connsiteX16" fmla="*/ 1140435 w 5356589"/>
              <a:gd name="connsiteY16" fmla="*/ 60480 h 2877120"/>
              <a:gd name="connsiteX17" fmla="*/ 734371 w 5356589"/>
              <a:gd name="connsiteY17" fmla="*/ 129600 h 2877120"/>
              <a:gd name="connsiteX18" fmla="*/ 250550 w 5356589"/>
              <a:gd name="connsiteY18" fmla="*/ 233280 h 2877120"/>
              <a:gd name="connsiteX19" fmla="*/ 0 w 5356589"/>
              <a:gd name="connsiteY19" fmla="*/ 328320 h 2877120"/>
              <a:gd name="connsiteX20" fmla="*/ 0 w 5356589"/>
              <a:gd name="connsiteY20" fmla="*/ 1218240 h 28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6589" h="2877120">
                <a:moveTo>
                  <a:pt x="0" y="1218240"/>
                </a:moveTo>
                <a:lnTo>
                  <a:pt x="1010840" y="1373760"/>
                </a:lnTo>
                <a:lnTo>
                  <a:pt x="1857527" y="1563840"/>
                </a:lnTo>
                <a:lnTo>
                  <a:pt x="2565979" y="1831680"/>
                </a:lnTo>
                <a:lnTo>
                  <a:pt x="3110278" y="2082240"/>
                </a:lnTo>
                <a:lnTo>
                  <a:pt x="3421305" y="2324160"/>
                </a:lnTo>
                <a:lnTo>
                  <a:pt x="4077920" y="2877120"/>
                </a:lnTo>
                <a:lnTo>
                  <a:pt x="5356589" y="1667520"/>
                </a:lnTo>
                <a:lnTo>
                  <a:pt x="5019642" y="1304640"/>
                </a:lnTo>
                <a:lnTo>
                  <a:pt x="4553101" y="959040"/>
                </a:lnTo>
                <a:lnTo>
                  <a:pt x="4216154" y="717120"/>
                </a:lnTo>
                <a:lnTo>
                  <a:pt x="3559540" y="371520"/>
                </a:lnTo>
                <a:lnTo>
                  <a:pt x="3023881" y="181440"/>
                </a:lnTo>
                <a:lnTo>
                  <a:pt x="2738772" y="103680"/>
                </a:lnTo>
                <a:lnTo>
                  <a:pt x="2324069" y="43200"/>
                </a:lnTo>
                <a:lnTo>
                  <a:pt x="1814329" y="0"/>
                </a:lnTo>
                <a:lnTo>
                  <a:pt x="1140435" y="60480"/>
                </a:lnTo>
                <a:lnTo>
                  <a:pt x="734371" y="129600"/>
                </a:lnTo>
                <a:lnTo>
                  <a:pt x="250550" y="233280"/>
                </a:lnTo>
                <a:lnTo>
                  <a:pt x="0" y="328320"/>
                </a:lnTo>
                <a:lnTo>
                  <a:pt x="0" y="1218240"/>
                </a:lnTo>
                <a:close/>
              </a:path>
            </a:pathLst>
          </a:custGeom>
          <a:gradFill>
            <a:gsLst>
              <a:gs pos="1000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5332" y="5537"/>
            <a:ext cx="8793162" cy="765175"/>
          </a:xfrm>
        </p:spPr>
        <p:txBody>
          <a:bodyPr>
            <a:normAutofit/>
          </a:bodyPr>
          <a:lstStyle/>
          <a:p>
            <a:r>
              <a:rPr lang="nb-NO" sz="3200" b="1" dirty="0">
                <a:solidFill>
                  <a:srgbClr val="0000FF"/>
                </a:solidFill>
              </a:rPr>
              <a:t>Det er ”aldri” for sent å gjøre </a:t>
            </a:r>
            <a:r>
              <a:rPr lang="nb-NO" sz="3200" b="1" dirty="0" err="1">
                <a:solidFill>
                  <a:srgbClr val="0000FF"/>
                </a:solidFill>
              </a:rPr>
              <a:t>livsstilendringer</a:t>
            </a:r>
            <a:endParaRPr lang="nb-NO" sz="3200" b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71675" y="1550912"/>
            <a:ext cx="0" cy="4417806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323850" y="1156205"/>
            <a:ext cx="1505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Hukommelse</a:t>
            </a:r>
            <a:endParaRPr lang="nb-NO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48171" y="5968718"/>
            <a:ext cx="7064783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47325" y="5857770"/>
            <a:ext cx="0" cy="2154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17182" y="5857770"/>
            <a:ext cx="0" cy="2154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87040" y="5857770"/>
            <a:ext cx="0" cy="2154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56898" y="5857770"/>
            <a:ext cx="0" cy="2154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 bwMode="auto">
          <a:xfrm>
            <a:off x="8112954" y="5761469"/>
            <a:ext cx="1786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Alder (år)</a:t>
            </a:r>
            <a:endParaRPr lang="nb-NO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582197" y="6093296"/>
            <a:ext cx="770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20</a:t>
            </a:r>
            <a:endParaRPr lang="nb-NO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3252055" y="6093296"/>
            <a:ext cx="770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40</a:t>
            </a:r>
            <a:endParaRPr lang="nb-NO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4921913" y="6093296"/>
            <a:ext cx="770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60</a:t>
            </a:r>
            <a:endParaRPr lang="nb-NO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6591770" y="6093296"/>
            <a:ext cx="770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80</a:t>
            </a:r>
            <a:endParaRPr lang="nb-NO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982527" y="2251321"/>
            <a:ext cx="5381168" cy="1656248"/>
          </a:xfrm>
          <a:custGeom>
            <a:avLst/>
            <a:gdLst>
              <a:gd name="connsiteX0" fmla="*/ 0 w 4255477"/>
              <a:gd name="connsiteY0" fmla="*/ 396631 h 2448169"/>
              <a:gd name="connsiteX1" fmla="*/ 527538 w 4255477"/>
              <a:gd name="connsiteY1" fmla="*/ 173893 h 2448169"/>
              <a:gd name="connsiteX2" fmla="*/ 1055077 w 4255477"/>
              <a:gd name="connsiteY2" fmla="*/ 33216 h 2448169"/>
              <a:gd name="connsiteX3" fmla="*/ 1570892 w 4255477"/>
              <a:gd name="connsiteY3" fmla="*/ 9769 h 2448169"/>
              <a:gd name="connsiteX4" fmla="*/ 2086707 w 4255477"/>
              <a:gd name="connsiteY4" fmla="*/ 91831 h 2448169"/>
              <a:gd name="connsiteX5" fmla="*/ 2590800 w 4255477"/>
              <a:gd name="connsiteY5" fmla="*/ 349739 h 2448169"/>
              <a:gd name="connsiteX6" fmla="*/ 3118338 w 4255477"/>
              <a:gd name="connsiteY6" fmla="*/ 736600 h 2448169"/>
              <a:gd name="connsiteX7" fmla="*/ 3645877 w 4255477"/>
              <a:gd name="connsiteY7" fmla="*/ 1369646 h 2448169"/>
              <a:gd name="connsiteX8" fmla="*/ 4255477 w 4255477"/>
              <a:gd name="connsiteY8" fmla="*/ 2448169 h 2448169"/>
              <a:gd name="connsiteX0" fmla="*/ 0 w 4173415"/>
              <a:gd name="connsiteY0" fmla="*/ 396631 h 2143369"/>
              <a:gd name="connsiteX1" fmla="*/ 527538 w 4173415"/>
              <a:gd name="connsiteY1" fmla="*/ 173893 h 2143369"/>
              <a:gd name="connsiteX2" fmla="*/ 1055077 w 4173415"/>
              <a:gd name="connsiteY2" fmla="*/ 33216 h 2143369"/>
              <a:gd name="connsiteX3" fmla="*/ 1570892 w 4173415"/>
              <a:gd name="connsiteY3" fmla="*/ 9769 h 2143369"/>
              <a:gd name="connsiteX4" fmla="*/ 2086707 w 4173415"/>
              <a:gd name="connsiteY4" fmla="*/ 91831 h 2143369"/>
              <a:gd name="connsiteX5" fmla="*/ 2590800 w 4173415"/>
              <a:gd name="connsiteY5" fmla="*/ 349739 h 2143369"/>
              <a:gd name="connsiteX6" fmla="*/ 3118338 w 4173415"/>
              <a:gd name="connsiteY6" fmla="*/ 736600 h 2143369"/>
              <a:gd name="connsiteX7" fmla="*/ 3645877 w 4173415"/>
              <a:gd name="connsiteY7" fmla="*/ 1369646 h 2143369"/>
              <a:gd name="connsiteX8" fmla="*/ 4173415 w 4173415"/>
              <a:gd name="connsiteY8" fmla="*/ 2143369 h 2143369"/>
              <a:gd name="connsiteX0" fmla="*/ 0 w 4173415"/>
              <a:gd name="connsiteY0" fmla="*/ 396631 h 2143369"/>
              <a:gd name="connsiteX1" fmla="*/ 527538 w 4173415"/>
              <a:gd name="connsiteY1" fmla="*/ 173893 h 2143369"/>
              <a:gd name="connsiteX2" fmla="*/ 1055077 w 4173415"/>
              <a:gd name="connsiteY2" fmla="*/ 33216 h 2143369"/>
              <a:gd name="connsiteX3" fmla="*/ 1570892 w 4173415"/>
              <a:gd name="connsiteY3" fmla="*/ 9769 h 2143369"/>
              <a:gd name="connsiteX4" fmla="*/ 2086707 w 4173415"/>
              <a:gd name="connsiteY4" fmla="*/ 91831 h 2143369"/>
              <a:gd name="connsiteX5" fmla="*/ 2590800 w 4173415"/>
              <a:gd name="connsiteY5" fmla="*/ 349739 h 2143369"/>
              <a:gd name="connsiteX6" fmla="*/ 3118338 w 4173415"/>
              <a:gd name="connsiteY6" fmla="*/ 736600 h 2143369"/>
              <a:gd name="connsiteX7" fmla="*/ 3657600 w 4173415"/>
              <a:gd name="connsiteY7" fmla="*/ 1340375 h 2143369"/>
              <a:gd name="connsiteX8" fmla="*/ 4173415 w 4173415"/>
              <a:gd name="connsiteY8" fmla="*/ 2143369 h 214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415" h="2143369">
                <a:moveTo>
                  <a:pt x="0" y="396631"/>
                </a:moveTo>
                <a:cubicBezTo>
                  <a:pt x="175846" y="315546"/>
                  <a:pt x="351692" y="234462"/>
                  <a:pt x="527538" y="173893"/>
                </a:cubicBezTo>
                <a:cubicBezTo>
                  <a:pt x="703384" y="113324"/>
                  <a:pt x="881185" y="60570"/>
                  <a:pt x="1055077" y="33216"/>
                </a:cubicBezTo>
                <a:cubicBezTo>
                  <a:pt x="1228969" y="5862"/>
                  <a:pt x="1398954" y="0"/>
                  <a:pt x="1570892" y="9769"/>
                </a:cubicBezTo>
                <a:cubicBezTo>
                  <a:pt x="1742830" y="19538"/>
                  <a:pt x="1916722" y="35169"/>
                  <a:pt x="2086707" y="91831"/>
                </a:cubicBezTo>
                <a:cubicBezTo>
                  <a:pt x="2256692" y="148493"/>
                  <a:pt x="2418862" y="242278"/>
                  <a:pt x="2590800" y="349739"/>
                </a:cubicBezTo>
                <a:cubicBezTo>
                  <a:pt x="2762738" y="457200"/>
                  <a:pt x="2940538" y="571494"/>
                  <a:pt x="3118338" y="736600"/>
                </a:cubicBezTo>
                <a:cubicBezTo>
                  <a:pt x="3296138" y="901706"/>
                  <a:pt x="3481754" y="1105914"/>
                  <a:pt x="3657600" y="1340375"/>
                </a:cubicBezTo>
                <a:cubicBezTo>
                  <a:pt x="3833446" y="1574836"/>
                  <a:pt x="3963376" y="1746738"/>
                  <a:pt x="4173415" y="2143369"/>
                </a:cubicBez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Freeform 37"/>
          <p:cNvSpPr/>
          <p:nvPr/>
        </p:nvSpPr>
        <p:spPr>
          <a:xfrm>
            <a:off x="1997643" y="3462093"/>
            <a:ext cx="4081224" cy="1658706"/>
          </a:xfrm>
          <a:custGeom>
            <a:avLst/>
            <a:gdLst>
              <a:gd name="connsiteX0" fmla="*/ 0 w 3165231"/>
              <a:gd name="connsiteY0" fmla="*/ 0 h 1899138"/>
              <a:gd name="connsiteX1" fmla="*/ 539261 w 3165231"/>
              <a:gd name="connsiteY1" fmla="*/ 128953 h 1899138"/>
              <a:gd name="connsiteX2" fmla="*/ 1031631 w 3165231"/>
              <a:gd name="connsiteY2" fmla="*/ 269630 h 1899138"/>
              <a:gd name="connsiteX3" fmla="*/ 1547446 w 3165231"/>
              <a:gd name="connsiteY3" fmla="*/ 468923 h 1899138"/>
              <a:gd name="connsiteX4" fmla="*/ 2063261 w 3165231"/>
              <a:gd name="connsiteY4" fmla="*/ 773723 h 1899138"/>
              <a:gd name="connsiteX5" fmla="*/ 2567354 w 3165231"/>
              <a:gd name="connsiteY5" fmla="*/ 1172307 h 1899138"/>
              <a:gd name="connsiteX6" fmla="*/ 3165231 w 3165231"/>
              <a:gd name="connsiteY6" fmla="*/ 1899138 h 1899138"/>
              <a:gd name="connsiteX7" fmla="*/ 3165231 w 3165231"/>
              <a:gd name="connsiteY7" fmla="*/ 1899138 h 189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5231" h="1899138">
                <a:moveTo>
                  <a:pt x="0" y="0"/>
                </a:moveTo>
                <a:cubicBezTo>
                  <a:pt x="183661" y="42007"/>
                  <a:pt x="367323" y="84015"/>
                  <a:pt x="539261" y="128953"/>
                </a:cubicBezTo>
                <a:cubicBezTo>
                  <a:pt x="711199" y="173891"/>
                  <a:pt x="863600" y="212968"/>
                  <a:pt x="1031631" y="269630"/>
                </a:cubicBezTo>
                <a:cubicBezTo>
                  <a:pt x="1199662" y="326292"/>
                  <a:pt x="1375508" y="384908"/>
                  <a:pt x="1547446" y="468923"/>
                </a:cubicBezTo>
                <a:cubicBezTo>
                  <a:pt x="1719384" y="552938"/>
                  <a:pt x="1893276" y="656492"/>
                  <a:pt x="2063261" y="773723"/>
                </a:cubicBezTo>
                <a:cubicBezTo>
                  <a:pt x="2233246" y="890954"/>
                  <a:pt x="2383692" y="984738"/>
                  <a:pt x="2567354" y="1172307"/>
                </a:cubicBezTo>
                <a:cubicBezTo>
                  <a:pt x="2751016" y="1359876"/>
                  <a:pt x="3165231" y="1899138"/>
                  <a:pt x="3165231" y="1899138"/>
                </a:cubicBezTo>
                <a:lnTo>
                  <a:pt x="3165231" y="1899138"/>
                </a:ln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extBox 44"/>
          <p:cNvSpPr txBox="1"/>
          <p:nvPr/>
        </p:nvSpPr>
        <p:spPr bwMode="auto">
          <a:xfrm>
            <a:off x="-118338" y="1722294"/>
            <a:ext cx="15051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Svært god</a:t>
            </a:r>
            <a:endParaRPr lang="nb-NO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100495" y="5345439"/>
            <a:ext cx="15051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Svak</a:t>
            </a:r>
            <a:endParaRPr lang="nb-NO" sz="16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244275" y="3310857"/>
            <a:ext cx="1710653" cy="896823"/>
          </a:xfrm>
          <a:custGeom>
            <a:avLst/>
            <a:gdLst>
              <a:gd name="connsiteX0" fmla="*/ 0 w 1710653"/>
              <a:gd name="connsiteY0" fmla="*/ 171063 h 896823"/>
              <a:gd name="connsiteX1" fmla="*/ 466542 w 1710653"/>
              <a:gd name="connsiteY1" fmla="*/ 50103 h 896823"/>
              <a:gd name="connsiteX2" fmla="*/ 1710653 w 1710653"/>
              <a:gd name="connsiteY2" fmla="*/ 896823 h 89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0653" h="896823">
                <a:moveTo>
                  <a:pt x="0" y="171063"/>
                </a:moveTo>
                <a:cubicBezTo>
                  <a:pt x="90716" y="50103"/>
                  <a:pt x="181433" y="-70857"/>
                  <a:pt x="466542" y="50103"/>
                </a:cubicBezTo>
                <a:cubicBezTo>
                  <a:pt x="751651" y="171063"/>
                  <a:pt x="1710653" y="896823"/>
                  <a:pt x="1710653" y="896823"/>
                </a:cubicBezTo>
              </a:path>
            </a:pathLst>
          </a:custGeom>
          <a:ln>
            <a:solidFill>
              <a:srgbClr val="26ED3D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Freeform 4"/>
          <p:cNvSpPr/>
          <p:nvPr/>
        </p:nvSpPr>
        <p:spPr>
          <a:xfrm>
            <a:off x="2013041" y="2438757"/>
            <a:ext cx="5036922" cy="1647963"/>
          </a:xfrm>
          <a:custGeom>
            <a:avLst/>
            <a:gdLst>
              <a:gd name="connsiteX0" fmla="*/ 0 w 5036922"/>
              <a:gd name="connsiteY0" fmla="*/ 498843 h 1647963"/>
              <a:gd name="connsiteX1" fmla="*/ 2349988 w 5036922"/>
              <a:gd name="connsiteY1" fmla="*/ 58203 h 1647963"/>
              <a:gd name="connsiteX2" fmla="*/ 5036922 w 5036922"/>
              <a:gd name="connsiteY2" fmla="*/ 1647963 h 164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6922" h="1647963">
                <a:moveTo>
                  <a:pt x="0" y="498843"/>
                </a:moveTo>
                <a:cubicBezTo>
                  <a:pt x="755250" y="182763"/>
                  <a:pt x="1510501" y="-133317"/>
                  <a:pt x="2349988" y="58203"/>
                </a:cubicBezTo>
                <a:cubicBezTo>
                  <a:pt x="3189475" y="249723"/>
                  <a:pt x="5036922" y="1647963"/>
                  <a:pt x="5036922" y="1647963"/>
                </a:cubicBezTo>
              </a:path>
            </a:pathLst>
          </a:custGeom>
          <a:ln>
            <a:solidFill>
              <a:srgbClr val="FFFF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Freeform 35"/>
          <p:cNvSpPr/>
          <p:nvPr/>
        </p:nvSpPr>
        <p:spPr>
          <a:xfrm>
            <a:off x="2006283" y="2941726"/>
            <a:ext cx="4700965" cy="1494693"/>
          </a:xfrm>
          <a:custGeom>
            <a:avLst/>
            <a:gdLst>
              <a:gd name="connsiteX0" fmla="*/ 0 w 3645877"/>
              <a:gd name="connsiteY0" fmla="*/ 29308 h 1494693"/>
              <a:gd name="connsiteX1" fmla="*/ 527538 w 3645877"/>
              <a:gd name="connsiteY1" fmla="*/ 5862 h 1494693"/>
              <a:gd name="connsiteX2" fmla="*/ 1043354 w 3645877"/>
              <a:gd name="connsiteY2" fmla="*/ 17585 h 1494693"/>
              <a:gd name="connsiteX3" fmla="*/ 1570892 w 3645877"/>
              <a:gd name="connsiteY3" fmla="*/ 111370 h 1494693"/>
              <a:gd name="connsiteX4" fmla="*/ 2074984 w 3645877"/>
              <a:gd name="connsiteY4" fmla="*/ 310662 h 1494693"/>
              <a:gd name="connsiteX5" fmla="*/ 2590800 w 3645877"/>
              <a:gd name="connsiteY5" fmla="*/ 627185 h 1494693"/>
              <a:gd name="connsiteX6" fmla="*/ 3106615 w 3645877"/>
              <a:gd name="connsiteY6" fmla="*/ 1037493 h 1494693"/>
              <a:gd name="connsiteX7" fmla="*/ 3645877 w 3645877"/>
              <a:gd name="connsiteY7" fmla="*/ 1494693 h 1494693"/>
              <a:gd name="connsiteX8" fmla="*/ 3645877 w 3645877"/>
              <a:gd name="connsiteY8" fmla="*/ 1494693 h 149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5877" h="1494693">
                <a:moveTo>
                  <a:pt x="0" y="29308"/>
                </a:moveTo>
                <a:cubicBezTo>
                  <a:pt x="176823" y="18562"/>
                  <a:pt x="353646" y="7816"/>
                  <a:pt x="527538" y="5862"/>
                </a:cubicBezTo>
                <a:cubicBezTo>
                  <a:pt x="701430" y="3908"/>
                  <a:pt x="869462" y="0"/>
                  <a:pt x="1043354" y="17585"/>
                </a:cubicBezTo>
                <a:cubicBezTo>
                  <a:pt x="1217246" y="35170"/>
                  <a:pt x="1398954" y="62524"/>
                  <a:pt x="1570892" y="111370"/>
                </a:cubicBezTo>
                <a:cubicBezTo>
                  <a:pt x="1742830" y="160216"/>
                  <a:pt x="1904999" y="224693"/>
                  <a:pt x="2074984" y="310662"/>
                </a:cubicBezTo>
                <a:cubicBezTo>
                  <a:pt x="2244969" y="396631"/>
                  <a:pt x="2418862" y="506047"/>
                  <a:pt x="2590800" y="627185"/>
                </a:cubicBezTo>
                <a:cubicBezTo>
                  <a:pt x="2762738" y="748323"/>
                  <a:pt x="2930769" y="892908"/>
                  <a:pt x="3106615" y="1037493"/>
                </a:cubicBezTo>
                <a:cubicBezTo>
                  <a:pt x="3282461" y="1182078"/>
                  <a:pt x="3645877" y="1494693"/>
                  <a:pt x="3645877" y="1494693"/>
                </a:cubicBezTo>
                <a:lnTo>
                  <a:pt x="3645877" y="1494693"/>
                </a:lnTo>
              </a:path>
            </a:pathLst>
          </a:custGeom>
          <a:ln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2195736" y="1181580"/>
            <a:ext cx="76335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Gener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3071871" y="1516280"/>
            <a:ext cx="223913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Sunn livsstil hele livet</a:t>
            </a:r>
            <a:endParaRPr lang="nb-NO" b="1" dirty="0">
              <a:solidFill>
                <a:srgbClr val="FFFF00"/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5326255" y="2066252"/>
            <a:ext cx="373442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B050"/>
                </a:solidFill>
              </a:rPr>
              <a:t>Endring i livsstil  mulig i voksen alder </a:t>
            </a:r>
            <a:endParaRPr lang="nb-NO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nb-NO" sz="3200" b="1" dirty="0">
                <a:solidFill>
                  <a:srgbClr val="0000FF"/>
                </a:solidFill>
              </a:rPr>
              <a:t>Menneskehjernen er resultatet av evolusjon gjennom mer enn én milliard </a:t>
            </a:r>
            <a:r>
              <a:rPr lang="nb-NO" sz="3200" b="1" dirty="0" smtClean="0">
                <a:solidFill>
                  <a:srgbClr val="0000FF"/>
                </a:solidFill>
              </a:rPr>
              <a:t>år</a:t>
            </a:r>
            <a:r>
              <a:rPr lang="nb-NO" sz="3200" b="1" dirty="0">
                <a:solidFill>
                  <a:srgbClr val="0000FF"/>
                </a:solidFill>
              </a:rPr>
              <a:t/>
            </a:r>
            <a:br>
              <a:rPr lang="nb-NO" sz="3200" b="1" dirty="0">
                <a:solidFill>
                  <a:srgbClr val="0000FF"/>
                </a:solidFill>
              </a:rPr>
            </a:br>
            <a:endParaRPr lang="nb-NO" sz="3200" b="1" dirty="0">
              <a:solidFill>
                <a:srgbClr val="0000FF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608512" cy="5069160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Hjernen utgjør bare to prosent av </a:t>
            </a:r>
            <a:r>
              <a:rPr lang="nb-NO" dirty="0" smtClean="0"/>
              <a:t>kroppsvekten.</a:t>
            </a:r>
          </a:p>
          <a:p>
            <a:r>
              <a:rPr lang="nb-NO" dirty="0"/>
              <a:t>S</a:t>
            </a:r>
            <a:r>
              <a:rPr lang="nb-NO" dirty="0" smtClean="0"/>
              <a:t>tår for  20% av kroppens samlede energiforbruk. </a:t>
            </a:r>
            <a:endParaRPr lang="nb-NO" dirty="0"/>
          </a:p>
          <a:p>
            <a:r>
              <a:rPr lang="nb-NO" dirty="0" smtClean="0"/>
              <a:t>Storhjernen </a:t>
            </a:r>
            <a:r>
              <a:rPr lang="nb-NO" dirty="0"/>
              <a:t>bearbeider sanseinntrykk og signaler fra kroppen og er ansvarlig for fornuft, intelligens, hukommelse og </a:t>
            </a:r>
            <a:r>
              <a:rPr lang="nb-NO" dirty="0" smtClean="0"/>
              <a:t>læring</a:t>
            </a:r>
          </a:p>
          <a:p>
            <a:r>
              <a:rPr lang="nb-NO" dirty="0" smtClean="0"/>
              <a:t>Signalbehandlingen foregår i hjernebarken</a:t>
            </a:r>
            <a:r>
              <a:rPr lang="nb-NO" dirty="0"/>
              <a:t>. Evnen til abstrakt tenkning og til å ta beslutninger er særlig knyttet til den fremre delen av hjernebarken.</a:t>
            </a:r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7A5B-99B8-48DA-AE86-D46E1955C43C}" type="datetime1">
              <a:rPr lang="nb-NO" smtClean="0"/>
              <a:t>15.10.2015</a:t>
            </a:fld>
            <a:endParaRPr lang="nb-NO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104456" cy="404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7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5201207" cy="3700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Image" r:id="rId3" imgW="5942857" imgH="4229690" progId="">
                  <p:embed/>
                </p:oleObj>
              </mc:Choice>
              <mc:Fallback>
                <p:oleObj name="Image" r:id="rId3" imgW="5942857" imgH="42296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201207" cy="3700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28921" y="1052736"/>
          <a:ext cx="3815079" cy="5805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Photo Editor-foto" r:id="rId5" imgW="2190476" imgH="3333333" progId="">
                  <p:embed/>
                </p:oleObj>
              </mc:Choice>
              <mc:Fallback>
                <p:oleObj name="Photo Editor-foto" r:id="rId5" imgW="2190476" imgH="33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921" y="1052736"/>
                        <a:ext cx="3815079" cy="5805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80112" y="188640"/>
            <a:ext cx="3026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 smtClean="0">
                <a:solidFill>
                  <a:srgbClr val="0000FF"/>
                </a:solidFill>
              </a:rPr>
              <a:t>Size matters</a:t>
            </a:r>
            <a:endParaRPr lang="nb-NO" sz="44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3717032"/>
            <a:ext cx="4716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 smtClean="0">
                <a:solidFill>
                  <a:srgbClr val="0000FF"/>
                </a:solidFill>
              </a:rPr>
              <a:t>Nøkkelpunkter: </a:t>
            </a:r>
          </a:p>
          <a:p>
            <a:pPr marL="914400" lvl="1" indent="-457200">
              <a:buFontTx/>
              <a:buChar char="-"/>
            </a:pPr>
            <a:r>
              <a:rPr lang="nb-NO" sz="3200" dirty="0" smtClean="0"/>
              <a:t>Øke sin hjernereserve</a:t>
            </a:r>
          </a:p>
          <a:p>
            <a:pPr marL="914400" lvl="1" indent="-457200">
              <a:buFontTx/>
              <a:buChar char="-"/>
            </a:pPr>
            <a:r>
              <a:rPr lang="nb-NO" sz="3200" dirty="0" smtClean="0"/>
              <a:t>Sosialt aktivt liv</a:t>
            </a:r>
          </a:p>
          <a:p>
            <a:pPr marL="914400" lvl="1" indent="-457200">
              <a:buFontTx/>
              <a:buChar char="-"/>
            </a:pPr>
            <a:r>
              <a:rPr lang="nb-NO" sz="3200" dirty="0" smtClean="0"/>
              <a:t>Redusere stress</a:t>
            </a:r>
          </a:p>
          <a:p>
            <a:pPr marL="914400" lvl="1" indent="-457200">
              <a:buFontTx/>
              <a:buChar char="-"/>
            </a:pPr>
            <a:r>
              <a:rPr lang="nb-NO" sz="3200" dirty="0" smtClean="0"/>
              <a:t>Forebygge hjerte-karsykdommer</a:t>
            </a:r>
          </a:p>
        </p:txBody>
      </p:sp>
    </p:spTree>
    <p:extLst>
      <p:ext uri="{BB962C8B-B14F-4D97-AF65-F5344CB8AC3E}">
        <p14:creationId xmlns:p14="http://schemas.microsoft.com/office/powerpoint/2010/main" val="14261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741B-4845-47FF-858C-F7AB04481A61}" type="datetime1">
              <a:rPr lang="nb-NO" smtClean="0"/>
              <a:t>15.10.2015</a:t>
            </a:fld>
            <a:endParaRPr lang="nb-NO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529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741B-4845-47FF-858C-F7AB04481A61}" type="datetime1">
              <a:rPr lang="nb-NO" smtClean="0"/>
              <a:t>15.10.2015</a:t>
            </a:fld>
            <a:endParaRPr lang="nb-NO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2899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477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smtClean="0">
                <a:solidFill>
                  <a:srgbClr val="0000FF"/>
                </a:solidFill>
              </a:rPr>
              <a:t>Utredning ved mistanke av demens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Samtale med personen selv og pårørende</a:t>
            </a:r>
          </a:p>
          <a:p>
            <a:r>
              <a:rPr lang="nb-NO" dirty="0" smtClean="0"/>
              <a:t>Medisinsk &amp; nevrologisk status</a:t>
            </a:r>
          </a:p>
          <a:p>
            <a:r>
              <a:rPr lang="nb-NO" dirty="0"/>
              <a:t>Kognitive </a:t>
            </a:r>
            <a:r>
              <a:rPr lang="nb-NO" dirty="0" smtClean="0"/>
              <a:t>tester</a:t>
            </a:r>
          </a:p>
          <a:p>
            <a:r>
              <a:rPr lang="nb-NO" dirty="0" smtClean="0"/>
              <a:t>Ulike røntgen bilder av hjernen</a:t>
            </a:r>
          </a:p>
          <a:p>
            <a:r>
              <a:rPr lang="nb-NO" dirty="0" smtClean="0"/>
              <a:t>Spinalpunksjon</a:t>
            </a:r>
          </a:p>
          <a:p>
            <a:r>
              <a:rPr lang="nb-NO" dirty="0" smtClean="0"/>
              <a:t>Blodprøver</a:t>
            </a:r>
          </a:p>
          <a:p>
            <a:r>
              <a:rPr lang="nb-NO" dirty="0" smtClean="0"/>
              <a:t>EEG ? Andre undersøkelser?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11560" y="6597352"/>
            <a:ext cx="2133600" cy="365125"/>
          </a:xfrm>
        </p:spPr>
        <p:txBody>
          <a:bodyPr/>
          <a:lstStyle/>
          <a:p>
            <a:fld id="{4016EC7F-914A-4A54-AE01-EEDFDA1C8AD5}" type="datetime1">
              <a:rPr lang="nb-NO" smtClean="0"/>
              <a:pPr/>
              <a:t>15.10.2015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AEC-6901-4E50-92B7-6EC719BD680A}" type="slidenum">
              <a:rPr lang="nb-NO" smtClean="0"/>
              <a:pPr/>
              <a:t>33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371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54358"/>
              </p:ext>
            </p:extLst>
          </p:nvPr>
        </p:nvGraphicFramePr>
        <p:xfrm>
          <a:off x="0" y="188640"/>
          <a:ext cx="7932856" cy="594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Bild" r:id="rId3" imgW="4306888" imgH="3230563" progId="PowerPoint.Slide.8">
                  <p:embed/>
                </p:oleObj>
              </mc:Choice>
              <mc:Fallback>
                <p:oleObj name="Bild" r:id="rId3" imgW="4306888" imgH="323056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640"/>
                        <a:ext cx="7932856" cy="5949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421C-8712-49A8-AF47-1CA2F9152A03}" type="datetime1">
              <a:rPr lang="nb-NO" smtClean="0"/>
              <a:pPr/>
              <a:t>15.10.2015</a:t>
            </a:fld>
            <a:endParaRPr lang="nb-NO"/>
          </a:p>
        </p:txBody>
      </p:sp>
      <p:pic>
        <p:nvPicPr>
          <p:cNvPr id="4" name="Picture 3" descr="plak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517632"/>
            <a:ext cx="1800200" cy="123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3252875"/>
            <a:ext cx="1728192" cy="111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kstSylinder 5"/>
          <p:cNvSpPr txBox="1"/>
          <p:nvPr/>
        </p:nvSpPr>
        <p:spPr>
          <a:xfrm>
            <a:off x="538873" y="6093296"/>
            <a:ext cx="8336128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00FF"/>
                </a:solidFill>
              </a:rPr>
              <a:t>Spinalvæsken er et mulig «speil» av det som foregår av protein utskillelse inni hjernen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7206704" y="978690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 smtClean="0">
                <a:solidFill>
                  <a:srgbClr val="0000FF"/>
                </a:solidFill>
              </a:rPr>
              <a:t>Beta-</a:t>
            </a:r>
            <a:r>
              <a:rPr lang="nb-NO" b="1" dirty="0" err="1" smtClean="0">
                <a:solidFill>
                  <a:srgbClr val="0000FF"/>
                </a:solidFill>
              </a:rPr>
              <a:t>amyloid</a:t>
            </a:r>
            <a:endParaRPr lang="nb-NO" b="1" dirty="0" smtClean="0">
              <a:solidFill>
                <a:srgbClr val="0000FF"/>
              </a:solidFill>
            </a:endParaRPr>
          </a:p>
          <a:p>
            <a:pPr algn="ctr"/>
            <a:r>
              <a:rPr lang="nb-NO" b="1" dirty="0" smtClean="0">
                <a:solidFill>
                  <a:srgbClr val="0000FF"/>
                </a:solidFill>
              </a:rPr>
              <a:t>Ab-42</a:t>
            </a:r>
            <a:endParaRPr lang="nb-NO" b="1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688515" y="4365104"/>
            <a:ext cx="267973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nb-NO" b="1" dirty="0" err="1">
                <a:solidFill>
                  <a:srgbClr val="0000FF"/>
                </a:solidFill>
              </a:rPr>
              <a:t>Nevrofibrillære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 smtClean="0">
                <a:solidFill>
                  <a:srgbClr val="0000FF"/>
                </a:solidFill>
              </a:rPr>
              <a:t>floker</a:t>
            </a:r>
          </a:p>
          <a:p>
            <a:pPr algn="ctr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nb-NO" b="1" dirty="0" smtClean="0">
                <a:solidFill>
                  <a:srgbClr val="0000FF"/>
                </a:solidFill>
              </a:rPr>
              <a:t>Tau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3864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solidFill>
                  <a:srgbClr val="0000FF"/>
                </a:solidFill>
              </a:rPr>
              <a:t>Behandling av personer med demens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nb-NO" sz="2400" b="1"/>
              <a:t>Legemidler</a:t>
            </a:r>
          </a:p>
          <a:p>
            <a:pPr>
              <a:lnSpc>
                <a:spcPct val="80000"/>
              </a:lnSpc>
            </a:pPr>
            <a:r>
              <a:rPr lang="nb-NO" sz="2000" b="1"/>
              <a:t>Kolinesterasehemmere (Aricept, Reminyl, Exelon) </a:t>
            </a:r>
          </a:p>
          <a:p>
            <a:pPr>
              <a:lnSpc>
                <a:spcPct val="80000"/>
              </a:lnSpc>
            </a:pPr>
            <a:r>
              <a:rPr lang="nb-NO" sz="2000" b="1"/>
              <a:t>NMDA reseptor antagonist (Ebixa)</a:t>
            </a:r>
          </a:p>
          <a:p>
            <a:pPr>
              <a:lnSpc>
                <a:spcPct val="80000"/>
              </a:lnSpc>
            </a:pPr>
            <a:r>
              <a:rPr lang="nb-NO" sz="2000" b="1"/>
              <a:t>Psykofarmaka ved depresjon, angst, aggresjon og psykose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sz="2000" b="1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nb-NO" sz="2000" b="1"/>
          </a:p>
          <a:p>
            <a:pPr>
              <a:lnSpc>
                <a:spcPct val="80000"/>
              </a:lnSpc>
              <a:buFontTx/>
              <a:buNone/>
            </a:pPr>
            <a:r>
              <a:rPr lang="nb-NO" sz="2000" b="1"/>
              <a:t>Pårørendeintervensjon </a:t>
            </a:r>
          </a:p>
          <a:p>
            <a:pPr>
              <a:lnSpc>
                <a:spcPct val="80000"/>
              </a:lnSpc>
            </a:pPr>
            <a:r>
              <a:rPr lang="nb-NO" sz="2000" b="1"/>
              <a:t>Informasjon om sykdom, inklusiv diagnose og prognose</a:t>
            </a:r>
          </a:p>
          <a:p>
            <a:pPr>
              <a:lnSpc>
                <a:spcPct val="80000"/>
              </a:lnSpc>
            </a:pPr>
            <a:r>
              <a:rPr lang="nb-NO" sz="2000" b="1"/>
              <a:t>Lære å mestre vanskelige situasjoner</a:t>
            </a:r>
          </a:p>
          <a:p>
            <a:pPr>
              <a:lnSpc>
                <a:spcPct val="80000"/>
              </a:lnSpc>
            </a:pPr>
            <a:endParaRPr lang="nb-NO" sz="2000" b="1"/>
          </a:p>
          <a:p>
            <a:pPr>
              <a:lnSpc>
                <a:spcPct val="80000"/>
              </a:lnSpc>
            </a:pPr>
            <a:endParaRPr lang="nb-NO" sz="2000" b="1"/>
          </a:p>
          <a:p>
            <a:pPr>
              <a:lnSpc>
                <a:spcPct val="80000"/>
              </a:lnSpc>
              <a:buFontTx/>
              <a:buNone/>
            </a:pPr>
            <a:r>
              <a:rPr lang="nb-NO" sz="2000" b="1"/>
              <a:t>Miljøbehandling og omsorg</a:t>
            </a:r>
          </a:p>
          <a:p>
            <a:pPr>
              <a:lnSpc>
                <a:spcPct val="80000"/>
              </a:lnSpc>
            </a:pPr>
            <a:r>
              <a:rPr lang="nb-NO" sz="2000" b="1"/>
              <a:t>Dagsenter med aktivisering</a:t>
            </a:r>
          </a:p>
          <a:p>
            <a:pPr>
              <a:lnSpc>
                <a:spcPct val="80000"/>
              </a:lnSpc>
            </a:pPr>
            <a:r>
              <a:rPr lang="nb-NO" sz="2000" b="1"/>
              <a:t>Små miljø i institusjon med aktivisering</a:t>
            </a:r>
          </a:p>
          <a:p>
            <a:pPr>
              <a:lnSpc>
                <a:spcPct val="80000"/>
              </a:lnSpc>
            </a:pPr>
            <a:endParaRPr lang="nb-NO" sz="2000" b="1"/>
          </a:p>
        </p:txBody>
      </p:sp>
    </p:spTree>
    <p:extLst>
      <p:ext uri="{BB962C8B-B14F-4D97-AF65-F5344CB8AC3E}">
        <p14:creationId xmlns:p14="http://schemas.microsoft.com/office/powerpoint/2010/main" val="13236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52400"/>
            <a:ext cx="86201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5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0" y="-25502"/>
            <a:ext cx="8876550" cy="687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3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0" y="-25502"/>
            <a:ext cx="8876550" cy="687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755576" y="1988840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dirty="0" smtClean="0"/>
              <a:t>???					???				</a:t>
            </a:r>
            <a:endParaRPr lang="nb-NO" sz="9600" dirty="0"/>
          </a:p>
        </p:txBody>
      </p:sp>
    </p:spTree>
    <p:extLst>
      <p:ext uri="{BB962C8B-B14F-4D97-AF65-F5344CB8AC3E}">
        <p14:creationId xmlns:p14="http://schemas.microsoft.com/office/powerpoint/2010/main" val="10305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sz="3600" b="1" dirty="0">
                <a:solidFill>
                  <a:srgbClr val="0000FF"/>
                </a:solidFill>
              </a:rPr>
              <a:t>Effekt av behandling </a:t>
            </a:r>
          </a:p>
        </p:txBody>
      </p:sp>
      <p:sp>
        <p:nvSpPr>
          <p:cNvPr id="74755" name="Line 3"/>
          <p:cNvSpPr>
            <a:spLocks noChangeShapeType="1"/>
          </p:cNvSpPr>
          <p:nvPr/>
        </p:nvSpPr>
        <p:spPr bwMode="auto">
          <a:xfrm>
            <a:off x="2614613" y="3048000"/>
            <a:ext cx="3733800" cy="914400"/>
          </a:xfrm>
          <a:prstGeom prst="line">
            <a:avLst/>
          </a:prstGeom>
          <a:noFill/>
          <a:ln w="28575" cap="sq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2620963" y="3048000"/>
            <a:ext cx="3733800" cy="0"/>
          </a:xfrm>
          <a:prstGeom prst="line">
            <a:avLst/>
          </a:prstGeom>
          <a:noFill/>
          <a:ln w="28575" cap="sq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 flipV="1">
            <a:off x="2608263" y="3200400"/>
            <a:ext cx="0" cy="990600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2620963" y="2349500"/>
            <a:ext cx="3721100" cy="1898650"/>
          </a:xfrm>
          <a:custGeom>
            <a:avLst/>
            <a:gdLst>
              <a:gd name="T0" fmla="*/ 0 w 2344"/>
              <a:gd name="T1" fmla="*/ 435 h 1196"/>
              <a:gd name="T2" fmla="*/ 560 w 2344"/>
              <a:gd name="T3" fmla="*/ 127 h 1196"/>
              <a:gd name="T4" fmla="*/ 2344 w 2344"/>
              <a:gd name="T5" fmla="*/ 1196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44" h="1196">
                <a:moveTo>
                  <a:pt x="0" y="435"/>
                </a:moveTo>
                <a:cubicBezTo>
                  <a:pt x="93" y="384"/>
                  <a:pt x="169" y="0"/>
                  <a:pt x="560" y="127"/>
                </a:cubicBezTo>
                <a:cubicBezTo>
                  <a:pt x="951" y="254"/>
                  <a:pt x="1972" y="973"/>
                  <a:pt x="2344" y="1196"/>
                </a:cubicBezTo>
              </a:path>
            </a:pathLst>
          </a:custGeom>
          <a:noFill/>
          <a:ln w="28575" cap="sq" cmpd="sng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1541463" y="2341563"/>
            <a:ext cx="4800600" cy="3124200"/>
          </a:xfrm>
          <a:prstGeom prst="line">
            <a:avLst/>
          </a:prstGeom>
          <a:noFill/>
          <a:ln w="28575" cap="sq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1911350" y="42291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nb-NO" altLang="en-US" sz="1800">
                <a:latin typeface="Tahoma" charset="0"/>
              </a:rPr>
              <a:t>Behandling </a:t>
            </a:r>
          </a:p>
          <a:p>
            <a:pPr algn="ctr" eaLnBrk="0" hangingPunct="0"/>
            <a:r>
              <a:rPr lang="nb-NO" altLang="en-US" sz="1800">
                <a:latin typeface="Tahoma" charset="0"/>
              </a:rPr>
              <a:t>igangsettes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3516313" y="5943600"/>
            <a:ext cx="496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nb-NO" altLang="en-US" sz="1800">
                <a:latin typeface="Tahoma" charset="0"/>
              </a:rPr>
              <a:t>Tid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 rot="-5400000">
            <a:off x="627856" y="3813970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b-NO" altLang="en-US" sz="1800">
                <a:latin typeface="Tahoma" charset="0"/>
              </a:rPr>
              <a:t>funksjon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6297613" y="2865438"/>
            <a:ext cx="221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en-US" sz="1800" dirty="0">
                <a:latin typeface="Tahoma" charset="0"/>
              </a:rPr>
              <a:t> </a:t>
            </a:r>
            <a:r>
              <a:rPr lang="nb-NO" altLang="en-US" sz="1800" dirty="0">
                <a:solidFill>
                  <a:srgbClr val="0000FF"/>
                </a:solidFill>
                <a:latin typeface="Tahoma" charset="0"/>
              </a:rPr>
              <a:t>stoppe sykdommen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6297613" y="3733800"/>
            <a:ext cx="210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en-US" sz="1800" dirty="0">
                <a:latin typeface="Tahoma" charset="0"/>
              </a:rPr>
              <a:t> </a:t>
            </a:r>
            <a:r>
              <a:rPr lang="nb-NO" altLang="en-US" sz="1800" dirty="0">
                <a:solidFill>
                  <a:srgbClr val="7030A0"/>
                </a:solidFill>
                <a:latin typeface="Tahoma" charset="0"/>
              </a:rPr>
              <a:t>forsinke forverring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6379369" y="4292600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b-NO" altLang="en-US" sz="1800" dirty="0">
                <a:latin typeface="Tahoma" charset="0"/>
              </a:rPr>
              <a:t>utsette forverring</a:t>
            </a: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6297613" y="5257800"/>
            <a:ext cx="1458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en-US" sz="1800" dirty="0">
                <a:latin typeface="Tahoma" charset="0"/>
              </a:rPr>
              <a:t> </a:t>
            </a:r>
            <a:r>
              <a:rPr lang="nb-NO" altLang="en-US" sz="1800" dirty="0">
                <a:solidFill>
                  <a:srgbClr val="C00000"/>
                </a:solidFill>
                <a:latin typeface="Tahoma" charset="0"/>
              </a:rPr>
              <a:t>ingen effekt</a:t>
            </a:r>
          </a:p>
        </p:txBody>
      </p:sp>
      <p:sp>
        <p:nvSpPr>
          <p:cNvPr id="74767" name="Freeform 15"/>
          <p:cNvSpPr>
            <a:spLocks/>
          </p:cNvSpPr>
          <p:nvPr/>
        </p:nvSpPr>
        <p:spPr bwMode="auto">
          <a:xfrm>
            <a:off x="1541463" y="2338388"/>
            <a:ext cx="4800600" cy="3529012"/>
          </a:xfrm>
          <a:custGeom>
            <a:avLst/>
            <a:gdLst>
              <a:gd name="T0" fmla="*/ 0 w 4416"/>
              <a:gd name="T1" fmla="*/ 0 h 2208"/>
              <a:gd name="T2" fmla="*/ 0 w 4416"/>
              <a:gd name="T3" fmla="*/ 2208 h 2208"/>
              <a:gd name="T4" fmla="*/ 4416 w 4416"/>
              <a:gd name="T5" fmla="*/ 2208 h 2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16" h="2208">
                <a:moveTo>
                  <a:pt x="0" y="0"/>
                </a:moveTo>
                <a:lnTo>
                  <a:pt x="0" y="2208"/>
                </a:lnTo>
                <a:lnTo>
                  <a:pt x="4416" y="2208"/>
                </a:lnTo>
              </a:path>
            </a:pathLst>
          </a:custGeom>
          <a:noFill/>
          <a:ln w="38100" cap="sq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81901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899592" y="980728"/>
            <a:ext cx="7128792" cy="5472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5806200" cy="81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no">
                <a:solidFill>
                  <a:srgbClr val="FFFFFF"/>
                </a:solidFill>
              </a:rPr>
              <a:t>Hjernen</a:t>
            </a:r>
          </a:p>
        </p:txBody>
      </p:sp>
    </p:spTree>
    <p:extLst>
      <p:ext uri="{BB962C8B-B14F-4D97-AF65-F5344CB8AC3E}">
        <p14:creationId xmlns:p14="http://schemas.microsoft.com/office/powerpoint/2010/main" val="25242970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6519"/>
            <a:ext cx="7488832" cy="659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-2498" y="13601"/>
            <a:ext cx="3203848" cy="64633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>
                <a:solidFill>
                  <a:srgbClr val="0000FF"/>
                </a:solidFill>
              </a:rPr>
              <a:t>TV-aksjonens søknaden </a:t>
            </a:r>
            <a:r>
              <a:rPr lang="nb-NO" b="1" dirty="0">
                <a:solidFill>
                  <a:srgbClr val="0000FF"/>
                </a:solidFill>
              </a:rPr>
              <a:t/>
            </a:r>
            <a:br>
              <a:rPr lang="nb-NO" b="1" dirty="0">
                <a:solidFill>
                  <a:srgbClr val="0000FF"/>
                </a:solidFill>
              </a:rPr>
            </a:br>
            <a:endParaRPr lang="nb-NO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>
            <a:noAutofit/>
          </a:bodyPr>
          <a:lstStyle/>
          <a:p>
            <a:r>
              <a:rPr lang="nb-NO" sz="3200" b="1" dirty="0" smtClean="0">
                <a:solidFill>
                  <a:srgbClr val="0000FF"/>
                </a:solidFill>
              </a:rPr>
              <a:t>TV-aksjonen 2013 </a:t>
            </a:r>
            <a:br>
              <a:rPr lang="nb-NO" sz="3200" b="1" dirty="0" smtClean="0">
                <a:solidFill>
                  <a:srgbClr val="0000FF"/>
                </a:solidFill>
              </a:rPr>
            </a:br>
            <a:r>
              <a:rPr lang="nb-NO" sz="3200" b="1" dirty="0" smtClean="0">
                <a:solidFill>
                  <a:srgbClr val="0000FF"/>
                </a:solidFill>
              </a:rPr>
              <a:t>til inntekt for  demenssaken</a:t>
            </a:r>
            <a:endParaRPr lang="nb-NO" sz="32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2060848"/>
            <a:ext cx="8712968" cy="4741987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000000"/>
                </a:solidFill>
              </a:rPr>
              <a:t>1/3 av midlene vil brukes til et helhetlig forskningsprogram for demens med muligheter for og målsetning om forlengelse avhengig av videre finansiering. </a:t>
            </a:r>
          </a:p>
          <a:p>
            <a:endParaRPr lang="nb-NO" dirty="0" smtClean="0"/>
          </a:p>
          <a:p>
            <a:r>
              <a:rPr lang="nb-NO" dirty="0" smtClean="0"/>
              <a:t>Målet er å lage et koordinert norsk forskningsprogram der demensforskning skjer på tvers av basalforskning og klinisk forskning og kobler de beste forskningsmiljøene sammen.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-7525" y="1312807"/>
            <a:ext cx="8411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00FF"/>
                </a:solidFill>
              </a:rPr>
              <a:t>-  </a:t>
            </a:r>
            <a:r>
              <a:rPr lang="nb-NO" sz="2000" b="1" dirty="0" smtClean="0">
                <a:solidFill>
                  <a:srgbClr val="0000FF"/>
                </a:solidFill>
              </a:rPr>
              <a:t>Fantastisk nasjonal dugnadsinnsats !</a:t>
            </a:r>
          </a:p>
          <a:p>
            <a:r>
              <a:rPr lang="nb-NO" sz="2000" b="1" dirty="0" smtClean="0">
                <a:solidFill>
                  <a:srgbClr val="0000FF"/>
                </a:solidFill>
              </a:rPr>
              <a:t>-  Samlet inn 229 millioner kroner - halvparten via bøssene og bøssebærerne </a:t>
            </a:r>
            <a:r>
              <a:rPr lang="nb-NO" sz="2000" b="1" dirty="0" smtClean="0"/>
              <a:t> </a:t>
            </a:r>
            <a:endParaRPr lang="nb-NO" sz="2000" b="1" dirty="0"/>
          </a:p>
        </p:txBody>
      </p:sp>
      <p:pic>
        <p:nvPicPr>
          <p:cNvPr id="7" name="Plassholder for innhold 3" descr="takk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313"/>
            <a:ext cx="1619671" cy="1094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1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Autofit/>
          </a:bodyPr>
          <a:lstStyle/>
          <a:p>
            <a:r>
              <a:rPr lang="nb-NO" b="1" dirty="0" smtClean="0">
                <a:solidFill>
                  <a:srgbClr val="0000FF"/>
                </a:solidFill>
              </a:rPr>
              <a:t>Nasjonalforeningens demensforskningsprogram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" y="1124744"/>
            <a:ext cx="9143999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b-NO" sz="1800" b="1" dirty="0" smtClean="0"/>
          </a:p>
          <a:p>
            <a:pPr marL="571500" indent="-571500">
              <a:buAutoNum type="romanUcPeriod"/>
            </a:pPr>
            <a:r>
              <a:rPr lang="nb-NO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Fokus på årsaker, risikofaktorer, diagnostikk og behandling</a:t>
            </a:r>
          </a:p>
          <a:p>
            <a:pPr marL="0" indent="0">
              <a:buNone/>
            </a:pPr>
            <a:endParaRPr lang="nb-NO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nb-NO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II. Fokus </a:t>
            </a:r>
            <a:r>
              <a:rPr lang="nb-NO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på forskningssamarbeid, kompetansehevning og nettverksbygging </a:t>
            </a:r>
            <a:endParaRPr lang="nb-NO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nb-NO" sz="2800" dirty="0" smtClean="0"/>
              <a:t>Bidra til å etablere et norsk nettverk av demensforskere</a:t>
            </a:r>
          </a:p>
          <a:p>
            <a:pPr>
              <a:buFont typeface="Arial" charset="0"/>
              <a:buChar char="•"/>
            </a:pPr>
            <a:endParaRPr lang="nb-NO" sz="2800" dirty="0" smtClean="0"/>
          </a:p>
          <a:p>
            <a:pPr>
              <a:buFont typeface="Arial" charset="0"/>
              <a:buChar char="•"/>
            </a:pPr>
            <a:r>
              <a:rPr lang="nb-NO" sz="2800" dirty="0" smtClean="0"/>
              <a:t>Styrke det nasjonale </a:t>
            </a:r>
            <a:r>
              <a:rPr lang="nb-NO" sz="2800" dirty="0"/>
              <a:t>forskningssamarbeidet og den tverrvitenskapelige </a:t>
            </a:r>
            <a:r>
              <a:rPr lang="nb-NO" sz="2800" dirty="0" smtClean="0"/>
              <a:t>forskningen </a:t>
            </a:r>
            <a:r>
              <a:rPr lang="nb-NO" sz="2800" dirty="0"/>
              <a:t>innen </a:t>
            </a:r>
            <a:r>
              <a:rPr lang="nb-NO" sz="2800" dirty="0" smtClean="0"/>
              <a:t>demens</a:t>
            </a:r>
          </a:p>
          <a:p>
            <a:pPr marL="457200" lvl="1" indent="0">
              <a:buNone/>
            </a:pPr>
            <a:r>
              <a:rPr lang="nb-NO" sz="2400" dirty="0" smtClean="0"/>
              <a:t> </a:t>
            </a:r>
            <a:endParaRPr lang="nb-NO" sz="2400" dirty="0"/>
          </a:p>
        </p:txBody>
      </p:sp>
      <p:pic>
        <p:nvPicPr>
          <p:cNvPr id="6" name="Picture 2" descr="C:\Users\anok\Pictures\NFF_hovedlogo_2013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4766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b-NO" sz="3600" b="1" dirty="0" smtClean="0">
                <a:solidFill>
                  <a:srgbClr val="0000FF"/>
                </a:solidFill>
              </a:rPr>
              <a:t>Nasjonalforeningens demensforskningsprogram</a:t>
            </a:r>
            <a:endParaRPr lang="nb-NO" sz="3600" dirty="0">
              <a:solidFill>
                <a:srgbClr val="0000FF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400" b="1" dirty="0" smtClean="0">
                <a:solidFill>
                  <a:srgbClr val="0000FF"/>
                </a:solidFill>
              </a:rPr>
              <a:t>Krav</a:t>
            </a:r>
          </a:p>
          <a:p>
            <a:pPr marL="0" indent="0">
              <a:buNone/>
            </a:pPr>
            <a:r>
              <a:rPr lang="nb-NO" sz="2400" dirty="0" smtClean="0"/>
              <a:t>Forskningen skal være innrettet slik at den kommer den enkelte og samfunnet til nytte, både når det gjelder sikkerhet og effekt for enkeltindividet, og kostnadsmessig for storsamfunnet.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b="1" dirty="0" smtClean="0">
                <a:solidFill>
                  <a:srgbClr val="0000FF"/>
                </a:solidFill>
              </a:rPr>
              <a:t>Tette </a:t>
            </a:r>
            <a:r>
              <a:rPr lang="nb-NO" sz="2400" b="1" dirty="0" err="1" smtClean="0">
                <a:solidFill>
                  <a:srgbClr val="0000FF"/>
                </a:solidFill>
              </a:rPr>
              <a:t>kunnskapsgap</a:t>
            </a:r>
            <a:r>
              <a:rPr lang="nb-NO" sz="2400" b="1" dirty="0" smtClean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nb-NO" sz="2400" dirty="0" smtClean="0"/>
              <a:t>Nasjonalforeningen ønsker å stimulere forskningsfelt </a:t>
            </a:r>
            <a:r>
              <a:rPr lang="nb-NO" sz="2400" dirty="0"/>
              <a:t>som omfatter samhandling mellom hjerte- og karforskning og </a:t>
            </a:r>
            <a:r>
              <a:rPr lang="nb-NO" sz="2400" dirty="0" smtClean="0"/>
              <a:t>demensforskning og bidra </a:t>
            </a:r>
            <a:r>
              <a:rPr lang="nb-NO" sz="2400" dirty="0"/>
              <a:t>til å fylle </a:t>
            </a:r>
            <a:r>
              <a:rPr lang="nb-NO" sz="2400" dirty="0" smtClean="0"/>
              <a:t>kunnskapshull innen </a:t>
            </a:r>
          </a:p>
          <a:p>
            <a:pPr marL="0" indent="0">
              <a:buNone/>
            </a:pPr>
            <a:r>
              <a:rPr lang="nb-NO" sz="2400" b="1" dirty="0" smtClean="0"/>
              <a:t>Risikofaktorer - Årsakssammenhenger -  Forebyggende tiltak - Diagnostiske metoder  -  Effektiv behandling </a:t>
            </a:r>
          </a:p>
          <a:p>
            <a:pPr marL="0" indent="0">
              <a:buNone/>
            </a:pPr>
            <a:endParaRPr lang="nb-NO" sz="2400" dirty="0" smtClean="0"/>
          </a:p>
          <a:p>
            <a:endParaRPr lang="nb-NO" sz="2000" dirty="0" smtClean="0"/>
          </a:p>
          <a:p>
            <a:endParaRPr lang="nb-NO" sz="2000" dirty="0"/>
          </a:p>
        </p:txBody>
      </p:sp>
      <p:pic>
        <p:nvPicPr>
          <p:cNvPr id="6" name="Picture 2" descr="C:\Users\anok\Pictures\NFF_hovedlogo_2013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4766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b-NO" b="1" dirty="0" smtClean="0">
                <a:solidFill>
                  <a:srgbClr val="0000FF"/>
                </a:solidFill>
              </a:rPr>
              <a:t>Tildeling 2014 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5112568"/>
          </a:xfrm>
        </p:spPr>
        <p:txBody>
          <a:bodyPr>
            <a:noAutofit/>
          </a:bodyPr>
          <a:lstStyle/>
          <a:p>
            <a:r>
              <a:rPr lang="nb-NO" sz="2400" dirty="0"/>
              <a:t>Andreassen, Ole A, UiO: </a:t>
            </a:r>
            <a:r>
              <a:rPr lang="nb-NO" sz="2400" dirty="0" err="1"/>
              <a:t>Identifying</a:t>
            </a:r>
            <a:r>
              <a:rPr lang="nb-NO" sz="2400" dirty="0"/>
              <a:t> </a:t>
            </a:r>
            <a:r>
              <a:rPr lang="nb-NO" sz="2400" dirty="0" err="1"/>
              <a:t>genetic</a:t>
            </a:r>
            <a:r>
              <a:rPr lang="nb-NO" sz="2400" dirty="0"/>
              <a:t> risk </a:t>
            </a:r>
            <a:r>
              <a:rPr lang="nb-NO" sz="2400" dirty="0" err="1"/>
              <a:t>of</a:t>
            </a:r>
            <a:r>
              <a:rPr lang="nb-NO" sz="2400" dirty="0"/>
              <a:t> dementia: </a:t>
            </a:r>
            <a:r>
              <a:rPr lang="nb-NO" sz="2400" dirty="0" err="1"/>
              <a:t>moving</a:t>
            </a:r>
            <a:r>
              <a:rPr lang="nb-NO" sz="2400" dirty="0"/>
              <a:t> from gene </a:t>
            </a:r>
            <a:r>
              <a:rPr lang="nb-NO" sz="2400" dirty="0" err="1"/>
              <a:t>discovery</a:t>
            </a:r>
            <a:r>
              <a:rPr lang="nb-NO" sz="2400" dirty="0"/>
              <a:t> to </a:t>
            </a:r>
            <a:r>
              <a:rPr lang="nb-NO" sz="2400" dirty="0" err="1"/>
              <a:t>clinical</a:t>
            </a:r>
            <a:r>
              <a:rPr lang="nb-NO" sz="2400" dirty="0"/>
              <a:t> </a:t>
            </a:r>
            <a:r>
              <a:rPr lang="nb-NO" sz="2400" dirty="0" err="1" smtClean="0"/>
              <a:t>implications</a:t>
            </a:r>
            <a:endParaRPr lang="nb-NO" sz="2400" dirty="0" smtClean="0"/>
          </a:p>
          <a:p>
            <a:endParaRPr lang="nb-NO" sz="2400" dirty="0" smtClean="0"/>
          </a:p>
          <a:p>
            <a:r>
              <a:rPr lang="nb-NO" sz="2400" dirty="0" smtClean="0"/>
              <a:t>Chaudhry</a:t>
            </a:r>
            <a:r>
              <a:rPr lang="nb-NO" sz="2400" dirty="0"/>
              <a:t>, Farrukh A., UiO og Wyller, Torgeir Bruun, UiO: </a:t>
            </a:r>
            <a:r>
              <a:rPr lang="nb-NO" sz="2400" dirty="0" err="1"/>
              <a:t>Identification</a:t>
            </a:r>
            <a:r>
              <a:rPr lang="nb-NO" sz="2400" dirty="0"/>
              <a:t> and </a:t>
            </a:r>
            <a:r>
              <a:rPr lang="nb-NO" sz="2400" dirty="0" err="1"/>
              <a:t>characterization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risk </a:t>
            </a:r>
            <a:r>
              <a:rPr lang="nb-NO" sz="2400" dirty="0" err="1"/>
              <a:t>factors</a:t>
            </a:r>
            <a:r>
              <a:rPr lang="nb-NO" sz="2400" dirty="0"/>
              <a:t> for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development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dementia and delirium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 smtClean="0"/>
              <a:t>Fjell</a:t>
            </a:r>
            <a:r>
              <a:rPr lang="nb-NO" sz="2400" dirty="0"/>
              <a:t>, Anders, UiO: Etablering av nye </a:t>
            </a:r>
            <a:r>
              <a:rPr lang="nb-NO" sz="2400" dirty="0" err="1"/>
              <a:t>biomarkører</a:t>
            </a:r>
            <a:r>
              <a:rPr lang="nb-NO" sz="2400" dirty="0"/>
              <a:t> for tidlig deteksjon av Alzheimers demens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 err="1" smtClean="0"/>
              <a:t>Saltvedt</a:t>
            </a:r>
            <a:r>
              <a:rPr lang="nb-NO" sz="2400" dirty="0"/>
              <a:t>, Ingvild, NTNU: Demens og annen kognitiv svikt etter hjerneslag</a:t>
            </a:r>
          </a:p>
          <a:p>
            <a:endParaRPr lang="nb-NO" sz="2400" dirty="0" smtClean="0"/>
          </a:p>
          <a:p>
            <a:endParaRPr lang="nb-NO" sz="2400" dirty="0"/>
          </a:p>
        </p:txBody>
      </p:sp>
      <p:pic>
        <p:nvPicPr>
          <p:cNvPr id="4" name="Picture 2" descr="C:\Users\anok\Pictures\NFF_hovedlogo_2013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4766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Ole </a:t>
            </a:r>
            <a:r>
              <a:rPr lang="en-US" sz="4000" b="1" dirty="0" smtClean="0">
                <a:solidFill>
                  <a:srgbClr val="0000FF"/>
                </a:solidFill>
              </a:rPr>
              <a:t>A. </a:t>
            </a:r>
            <a:r>
              <a:rPr lang="en-US" sz="4000" b="1" dirty="0" err="1" smtClean="0">
                <a:solidFill>
                  <a:srgbClr val="0000FF"/>
                </a:solidFill>
              </a:rPr>
              <a:t>Andreassen</a:t>
            </a:r>
            <a:r>
              <a:rPr lang="en-US" sz="4000" b="1" dirty="0">
                <a:solidFill>
                  <a:srgbClr val="0000FF"/>
                </a:solidFill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</a:rPr>
              <a:t>UiO</a:t>
            </a:r>
            <a:r>
              <a:rPr lang="en-US" sz="4000" b="1" dirty="0" smtClean="0">
                <a:solidFill>
                  <a:srgbClr val="0000FF"/>
                </a:solidFill>
              </a:rPr>
              <a:t>:</a:t>
            </a:r>
            <a:br>
              <a:rPr lang="en-US" sz="4000" b="1" dirty="0" smtClean="0">
                <a:solidFill>
                  <a:srgbClr val="0000FF"/>
                </a:solidFill>
              </a:rPr>
            </a:br>
            <a:r>
              <a:rPr lang="en-US" sz="4000" b="1" dirty="0" smtClean="0">
                <a:solidFill>
                  <a:srgbClr val="0000FF"/>
                </a:solidFill>
              </a:rPr>
              <a:t>Identifying </a:t>
            </a:r>
            <a:r>
              <a:rPr lang="en-US" sz="4000" b="1" dirty="0">
                <a:solidFill>
                  <a:srgbClr val="0000FF"/>
                </a:solidFill>
              </a:rPr>
              <a:t>genetic risk of dementia: moving from gene discovery to clinical implications</a:t>
            </a:r>
            <a:r>
              <a:rPr lang="en-US" dirty="0"/>
              <a:t/>
            </a:r>
            <a:br>
              <a:rPr lang="en-US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23528" y="2564904"/>
            <a:ext cx="4038600" cy="4525963"/>
          </a:xfrm>
        </p:spPr>
        <p:txBody>
          <a:bodyPr/>
          <a:lstStyle/>
          <a:p>
            <a:r>
              <a:rPr lang="nb-NO" dirty="0" smtClean="0"/>
              <a:t>Hvilken </a:t>
            </a:r>
            <a:r>
              <a:rPr lang="nb-NO" dirty="0"/>
              <a:t>rolle arv spiller for utviklingen av Alzheimers sykdom og </a:t>
            </a:r>
            <a:r>
              <a:rPr lang="nb-NO" dirty="0" smtClean="0"/>
              <a:t>demens? </a:t>
            </a:r>
            <a:endParaRPr lang="nb-NO" dirty="0"/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7A5B-99B8-48DA-AE86-D46E1955C43C}" type="datetime1">
              <a:rPr lang="nb-NO" smtClean="0"/>
              <a:t>15.10.2015</a:t>
            </a:fld>
            <a:endParaRPr lang="nb-NO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2203851" cy="294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2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7A5B-99B8-48DA-AE86-D46E1955C43C}" type="datetime1">
              <a:rPr lang="nb-NO" smtClean="0"/>
              <a:t>15.10.2015</a:t>
            </a:fld>
            <a:endParaRPr lang="nb-NO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1872207" cy="268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Farrukh </a:t>
            </a:r>
            <a:r>
              <a:rPr lang="en-US" sz="3600" b="1" dirty="0" smtClean="0">
                <a:solidFill>
                  <a:srgbClr val="0000FF"/>
                </a:solidFill>
              </a:rPr>
              <a:t>A. Chaudhry i </a:t>
            </a:r>
            <a:r>
              <a:rPr lang="en-US" sz="3600" b="1" dirty="0" err="1" smtClean="0">
                <a:solidFill>
                  <a:srgbClr val="0000FF"/>
                </a:solidFill>
              </a:rPr>
              <a:t>samarbeide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med </a:t>
            </a:r>
            <a:r>
              <a:rPr lang="en-US" sz="3600" b="1" dirty="0" err="1">
                <a:solidFill>
                  <a:srgbClr val="0000FF"/>
                </a:solidFill>
              </a:rPr>
              <a:t>Torgeir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BruunWyller</a:t>
            </a:r>
            <a:r>
              <a:rPr lang="en-US" sz="3600" b="1" dirty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UiO</a:t>
            </a:r>
            <a:r>
              <a:rPr lang="en-US" sz="3600" b="1" dirty="0">
                <a:solidFill>
                  <a:srgbClr val="0000FF"/>
                </a:solidFill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</a:rPr>
              <a:t/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100" b="1" dirty="0" smtClean="0">
                <a:solidFill>
                  <a:srgbClr val="0000FF"/>
                </a:solidFill>
              </a:rPr>
              <a:t>Identification </a:t>
            </a:r>
            <a:r>
              <a:rPr lang="en-US" sz="3100" b="1" dirty="0">
                <a:solidFill>
                  <a:srgbClr val="0000FF"/>
                </a:solidFill>
              </a:rPr>
              <a:t>and characterization of risk factors for the development of dementia and delirium</a:t>
            </a:r>
            <a:br>
              <a:rPr lang="en-US" sz="3100" b="1" dirty="0">
                <a:solidFill>
                  <a:srgbClr val="0000FF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>
          <a:xfrm>
            <a:off x="395536" y="2780928"/>
            <a:ext cx="4038600" cy="4525963"/>
          </a:xfrm>
        </p:spPr>
        <p:txBody>
          <a:bodyPr/>
          <a:lstStyle/>
          <a:p>
            <a:r>
              <a:rPr lang="nb-NO" dirty="0" smtClean="0"/>
              <a:t>Ser </a:t>
            </a:r>
            <a:r>
              <a:rPr lang="nb-NO" dirty="0"/>
              <a:t>på sammenhengen mellom akutt forvirring hos eldre og senere utvikling av demens.</a:t>
            </a:r>
          </a:p>
          <a:p>
            <a:endParaRPr lang="nb-NO" dirty="0"/>
          </a:p>
        </p:txBody>
      </p:sp>
      <p:pic>
        <p:nvPicPr>
          <p:cNvPr id="14339" name="Picture 3" descr="X:\Bilder\tbwy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77072"/>
            <a:ext cx="190500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8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nb-NO" sz="4000" b="1" dirty="0" smtClean="0">
                <a:solidFill>
                  <a:srgbClr val="0000FF"/>
                </a:solidFill>
              </a:rPr>
              <a:t>Ingvild </a:t>
            </a:r>
            <a:r>
              <a:rPr lang="nb-NO" sz="4000" b="1" dirty="0" err="1" smtClean="0">
                <a:solidFill>
                  <a:srgbClr val="0000FF"/>
                </a:solidFill>
              </a:rPr>
              <a:t>Saltvedt</a:t>
            </a:r>
            <a:r>
              <a:rPr lang="nb-NO" sz="4000" b="1" dirty="0" smtClean="0">
                <a:solidFill>
                  <a:srgbClr val="0000FF"/>
                </a:solidFill>
              </a:rPr>
              <a:t>, NTNU</a:t>
            </a:r>
            <a:r>
              <a:rPr lang="nb-NO" sz="4000" b="1" dirty="0">
                <a:solidFill>
                  <a:srgbClr val="0000FF"/>
                </a:solidFill>
              </a:rPr>
              <a:t>: </a:t>
            </a:r>
            <a:r>
              <a:rPr lang="nb-NO" sz="4000" b="1" dirty="0" smtClean="0">
                <a:solidFill>
                  <a:srgbClr val="0000FF"/>
                </a:solidFill>
              </a:rPr>
              <a:t/>
            </a:r>
            <a:br>
              <a:rPr lang="nb-NO" sz="4000" b="1" dirty="0" smtClean="0">
                <a:solidFill>
                  <a:srgbClr val="0000FF"/>
                </a:solidFill>
              </a:rPr>
            </a:br>
            <a:r>
              <a:rPr lang="nb-NO" sz="4000" b="1" dirty="0" smtClean="0">
                <a:solidFill>
                  <a:srgbClr val="0000FF"/>
                </a:solidFill>
              </a:rPr>
              <a:t>Demens </a:t>
            </a:r>
            <a:r>
              <a:rPr lang="nb-NO" sz="4000" b="1" dirty="0">
                <a:solidFill>
                  <a:srgbClr val="0000FF"/>
                </a:solidFill>
              </a:rPr>
              <a:t>og annen kognitiv svikt etter hjerneslag</a:t>
            </a:r>
            <a:br>
              <a:rPr lang="nb-NO" sz="4000" b="1" dirty="0">
                <a:solidFill>
                  <a:srgbClr val="0000FF"/>
                </a:solidFill>
              </a:rPr>
            </a:br>
            <a:r>
              <a:rPr lang="nb-NO" b="1" dirty="0">
                <a:solidFill>
                  <a:srgbClr val="0000FF"/>
                </a:solidFill>
              </a:rPr>
              <a:t/>
            </a:r>
            <a:br>
              <a:rPr lang="nb-NO" b="1" dirty="0">
                <a:solidFill>
                  <a:srgbClr val="0000FF"/>
                </a:solidFill>
              </a:rPr>
            </a:b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79512" y="1700808"/>
            <a:ext cx="4546848" cy="4853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Hvor stor er forekomsten av demens og kognitiv svikt etter hjerneslag?</a:t>
            </a:r>
          </a:p>
          <a:p>
            <a:r>
              <a:rPr lang="nb-NO" dirty="0"/>
              <a:t>Hvorfor skjer det?</a:t>
            </a:r>
          </a:p>
          <a:p>
            <a:r>
              <a:rPr lang="nb-NO" dirty="0"/>
              <a:t>Er det mulig å utvikle verktøy for å forutsi hvem som er i risikosonen?</a:t>
            </a:r>
          </a:p>
          <a:p>
            <a:r>
              <a:rPr lang="nb-NO" dirty="0"/>
              <a:t>Hva har fysisk aktivitet å si?</a:t>
            </a:r>
          </a:p>
          <a:p>
            <a:r>
              <a:rPr lang="nb-NO" dirty="0"/>
              <a:t>Har pasientens evne til å følge anbefalt behandling, og hvilken betydning har dette for videre prognose?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7A5B-99B8-48DA-AE86-D46E1955C43C}" type="datetime1">
              <a:rPr lang="nb-NO" smtClean="0"/>
              <a:t>15.10.2015</a:t>
            </a:fld>
            <a:endParaRPr lang="nb-NO"/>
          </a:p>
        </p:txBody>
      </p:sp>
      <p:pic>
        <p:nvPicPr>
          <p:cNvPr id="12290" name="Picture 2" descr="X:\Bilder\Askim_Saltvedt_Indredavik Foto Strype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4038600" cy="23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335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sz="3600" b="1" dirty="0" smtClean="0">
                <a:solidFill>
                  <a:srgbClr val="0000FF"/>
                </a:solidFill>
              </a:rPr>
              <a:t>Anders Fjell, UiO</a:t>
            </a:r>
            <a:r>
              <a:rPr lang="nb-NO" sz="3600" b="1" dirty="0">
                <a:solidFill>
                  <a:srgbClr val="0000FF"/>
                </a:solidFill>
              </a:rPr>
              <a:t>: Etablering av nye </a:t>
            </a:r>
            <a:r>
              <a:rPr lang="nb-NO" sz="3600" b="1" dirty="0" err="1">
                <a:solidFill>
                  <a:srgbClr val="0000FF"/>
                </a:solidFill>
              </a:rPr>
              <a:t>biomarkører</a:t>
            </a:r>
            <a:r>
              <a:rPr lang="nb-NO" sz="3600" b="1" dirty="0">
                <a:solidFill>
                  <a:srgbClr val="0000FF"/>
                </a:solidFill>
              </a:rPr>
              <a:t> for tidlig deteksjon av Alzheimers demens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7A5B-99B8-48DA-AE86-D46E1955C43C}" type="datetime1">
              <a:rPr lang="nb-NO" smtClean="0"/>
              <a:t>15.10.2015</a:t>
            </a:fld>
            <a:endParaRPr lang="nb-NO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>
          <a:xfrm>
            <a:off x="19775" y="1628800"/>
            <a:ext cx="4172272" cy="4853136"/>
          </a:xfrm>
        </p:spPr>
        <p:txBody>
          <a:bodyPr>
            <a:normAutofit fontScale="70000" lnSpcReduction="20000"/>
          </a:bodyPr>
          <a:lstStyle/>
          <a:p>
            <a:r>
              <a:rPr lang="nb-NO" dirty="0" smtClean="0"/>
              <a:t>Målsetningen </a:t>
            </a:r>
            <a:r>
              <a:rPr lang="nb-NO" dirty="0"/>
              <a:t>er å etablere nye markører for å kunne oppdage Alzheimer tidligere, samt få mer kunnskap om årsaker og risikofaktorer. </a:t>
            </a:r>
          </a:p>
          <a:p>
            <a:r>
              <a:rPr lang="nb-NO" dirty="0" smtClean="0"/>
              <a:t> En grunntanke bak prosjektet er at for å </a:t>
            </a:r>
            <a:r>
              <a:rPr lang="nb-NO" dirty="0"/>
              <a:t>forstå de endringene som skjer i Alzheimers demens må vi forstå hvorfor sykdommen </a:t>
            </a:r>
            <a:r>
              <a:rPr lang="nb-NO" u="sng" dirty="0"/>
              <a:t>nesten</a:t>
            </a:r>
            <a:r>
              <a:rPr lang="nb-NO" dirty="0"/>
              <a:t> bare rammer eldre. </a:t>
            </a:r>
            <a:endParaRPr lang="nb-NO" dirty="0" smtClean="0"/>
          </a:p>
          <a:p>
            <a:r>
              <a:rPr lang="nb-NO" dirty="0" smtClean="0"/>
              <a:t>Vi </a:t>
            </a:r>
            <a:r>
              <a:rPr lang="nb-NO" dirty="0"/>
              <a:t>ser at mange av de symptomene og risikofaktorene vi kjenner for Alzheimer også finnes hos friske eldre. Å bedre forstå hvorfor noen opprettholder et høyt kognitiv funksjonsnivå mens andre svekkes mener vi er avgjørende for å forstå </a:t>
            </a:r>
            <a:r>
              <a:rPr lang="nb-NO" dirty="0" smtClean="0"/>
              <a:t>sykdommen</a:t>
            </a:r>
            <a:r>
              <a:rPr lang="nb-NO" dirty="0"/>
              <a:t>.</a:t>
            </a:r>
          </a:p>
        </p:txBody>
      </p:sp>
      <p:pic>
        <p:nvPicPr>
          <p:cNvPr id="15362" name="Picture 2" descr="X:\Bilder\kristines-takketa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73964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47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nb-NO" b="1" dirty="0" smtClean="0">
                <a:solidFill>
                  <a:srgbClr val="0000FF"/>
                </a:solidFill>
              </a:rPr>
              <a:t>Tildeling 2015 – avgjøres 26.10 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5877272"/>
          </a:xfrm>
        </p:spPr>
        <p:txBody>
          <a:bodyPr>
            <a:normAutofit fontScale="70000" lnSpcReduction="20000"/>
          </a:bodyPr>
          <a:lstStyle/>
          <a:p>
            <a:r>
              <a:rPr lang="nb-NO" dirty="0" smtClean="0"/>
              <a:t>3 - 4 Postdoktorstipend  ( 18 innkomne søknader)</a:t>
            </a:r>
          </a:p>
          <a:p>
            <a:r>
              <a:rPr lang="nb-NO" dirty="0" smtClean="0"/>
              <a:t>Yngre </a:t>
            </a:r>
            <a:r>
              <a:rPr lang="nb-NO" dirty="0"/>
              <a:t>forskere («fremtidens demensforsker») </a:t>
            </a:r>
            <a:r>
              <a:rPr lang="nb-NO" dirty="0" smtClean="0"/>
              <a:t>oppfordres </a:t>
            </a:r>
            <a:r>
              <a:rPr lang="nb-NO" dirty="0"/>
              <a:t>til å søke. </a:t>
            </a:r>
            <a:endParaRPr lang="nb-NO" dirty="0" smtClean="0"/>
          </a:p>
          <a:p>
            <a:r>
              <a:rPr lang="nb-NO" dirty="0" smtClean="0"/>
              <a:t>Vurdering </a:t>
            </a:r>
            <a:r>
              <a:rPr lang="nb-NO" dirty="0"/>
              <a:t>av søknadene blir gjort av et internasjonalt habilt </a:t>
            </a:r>
            <a:r>
              <a:rPr lang="nb-NO" dirty="0" smtClean="0"/>
              <a:t>fagpanel</a:t>
            </a:r>
            <a:endParaRPr lang="nb-NO" dirty="0"/>
          </a:p>
          <a:p>
            <a:r>
              <a:rPr lang="nb-NO" dirty="0" smtClean="0"/>
              <a:t>Tematiske prioriteringer: </a:t>
            </a:r>
            <a:endParaRPr lang="nb-NO" dirty="0"/>
          </a:p>
          <a:p>
            <a:pPr lvl="1"/>
            <a:r>
              <a:rPr lang="nb-NO" dirty="0"/>
              <a:t>Årsaker (sykdomsmekanismer og modeller), risikofaktorer, diagnostikk, forebygging og behandling av demenssykdommer </a:t>
            </a:r>
          </a:p>
          <a:p>
            <a:pPr lvl="1"/>
            <a:r>
              <a:rPr lang="nb-NO" dirty="0"/>
              <a:t>Tverrfaglighet  </a:t>
            </a:r>
          </a:p>
          <a:p>
            <a:pPr lvl="1"/>
            <a:r>
              <a:rPr lang="nb-NO" dirty="0" smtClean="0"/>
              <a:t>Knytte </a:t>
            </a:r>
            <a:r>
              <a:rPr lang="nb-NO" dirty="0" err="1" smtClean="0"/>
              <a:t>pasientnær</a:t>
            </a:r>
            <a:r>
              <a:rPr lang="nb-NO" dirty="0" smtClean="0"/>
              <a:t>- </a:t>
            </a:r>
            <a:r>
              <a:rPr lang="nb-NO" dirty="0"/>
              <a:t>og laboratorieforskning innen våre tematisk prioriterte satsningsområder sammen </a:t>
            </a:r>
          </a:p>
          <a:p>
            <a:pPr lvl="1"/>
            <a:r>
              <a:rPr lang="nb-NO" dirty="0" smtClean="0"/>
              <a:t>Bidrag </a:t>
            </a:r>
            <a:r>
              <a:rPr lang="nb-NO" dirty="0"/>
              <a:t>fra flere faglige miljøer </a:t>
            </a:r>
          </a:p>
          <a:p>
            <a:pPr lvl="1"/>
            <a:r>
              <a:rPr lang="nb-NO" dirty="0" smtClean="0"/>
              <a:t>Delt </a:t>
            </a:r>
            <a:r>
              <a:rPr lang="nb-NO" dirty="0"/>
              <a:t>veiledning/mentorskap på tvers av miljøene</a:t>
            </a:r>
          </a:p>
          <a:p>
            <a:r>
              <a:rPr lang="nb-NO" dirty="0"/>
              <a:t>Øvrige føringer  </a:t>
            </a:r>
          </a:p>
          <a:p>
            <a:pPr marL="0" indent="0">
              <a:buNone/>
            </a:pPr>
            <a:r>
              <a:rPr lang="nb-NO" dirty="0" smtClean="0"/>
              <a:t>	-Vitenskapelig </a:t>
            </a:r>
            <a:r>
              <a:rPr lang="nb-NO" dirty="0"/>
              <a:t>kvalitet</a:t>
            </a:r>
          </a:p>
          <a:p>
            <a:pPr marL="0" indent="0">
              <a:buNone/>
            </a:pPr>
            <a:r>
              <a:rPr lang="nb-NO" dirty="0" smtClean="0"/>
              <a:t>	-</a:t>
            </a:r>
            <a:r>
              <a:rPr lang="nb-NO" dirty="0"/>
              <a:t>Nyskapende </a:t>
            </a:r>
          </a:p>
          <a:p>
            <a:pPr marL="0" indent="0">
              <a:buNone/>
            </a:pPr>
            <a:r>
              <a:rPr lang="nb-NO" dirty="0" smtClean="0"/>
              <a:t>	-</a:t>
            </a:r>
            <a:r>
              <a:rPr lang="nb-NO" dirty="0"/>
              <a:t>Evne til gjennomføring og måloppnåelse</a:t>
            </a:r>
          </a:p>
          <a:p>
            <a:pPr marL="0" indent="0">
              <a:buNone/>
            </a:pPr>
            <a:r>
              <a:rPr lang="nb-NO" dirty="0" smtClean="0"/>
              <a:t>	-</a:t>
            </a:r>
            <a:r>
              <a:rPr lang="nb-NO" dirty="0"/>
              <a:t>Betydning for brukere </a:t>
            </a:r>
          </a:p>
          <a:p>
            <a:pPr marL="0" indent="0">
              <a:buNone/>
            </a:pPr>
            <a:r>
              <a:rPr lang="nb-NO" dirty="0" smtClean="0"/>
              <a:t>	-</a:t>
            </a:r>
            <a:r>
              <a:rPr lang="nb-NO" dirty="0"/>
              <a:t>Motivasjon til å delta aktivt i et tverrfaglig nasjonalt </a:t>
            </a:r>
            <a:r>
              <a:rPr lang="nb-NO" dirty="0" smtClean="0"/>
              <a:t>	forskernettverk </a:t>
            </a:r>
            <a:r>
              <a:rPr lang="nb-NO" dirty="0"/>
              <a:t>i regi av </a:t>
            </a:r>
            <a:r>
              <a:rPr lang="nb-NO" dirty="0" smtClean="0"/>
              <a:t>	Nasjonalforeningen </a:t>
            </a:r>
            <a:r>
              <a:rPr lang="nb-NO" dirty="0"/>
              <a:t>for folkehelsen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40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99592" y="254390"/>
            <a:ext cx="7970280" cy="116464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no" sz="3600" b="1" dirty="0" smtClean="0">
                <a:solidFill>
                  <a:srgbClr val="0000FF"/>
                </a:solidFill>
              </a:rPr>
              <a:t>Hjernen har &gt; 100 </a:t>
            </a:r>
            <a:r>
              <a:rPr lang="no" sz="3600" b="1" dirty="0">
                <a:solidFill>
                  <a:srgbClr val="0000FF"/>
                </a:solidFill>
              </a:rPr>
              <a:t>milliarder </a:t>
            </a:r>
            <a:r>
              <a:rPr lang="no" sz="3600" b="1" dirty="0" smtClean="0">
                <a:solidFill>
                  <a:srgbClr val="0000FF"/>
                </a:solidFill>
              </a:rPr>
              <a:t>nerveceller  hjhjernenhjernen</a:t>
            </a:r>
            <a:endParaRPr lang="no" sz="3600" b="1" dirty="0">
              <a:solidFill>
                <a:srgbClr val="0000FF"/>
              </a:solidFill>
            </a:endParaRPr>
          </a:p>
          <a:p>
            <a:endParaRPr dirty="0"/>
          </a:p>
          <a:p>
            <a:endParaRPr dirty="0"/>
          </a:p>
        </p:txBody>
      </p:sp>
      <p:sp>
        <p:nvSpPr>
          <p:cNvPr id="65" name="Shape 65"/>
          <p:cNvSpPr/>
          <p:nvPr/>
        </p:nvSpPr>
        <p:spPr>
          <a:xfrm>
            <a:off x="7717" y="836712"/>
            <a:ext cx="9141064" cy="53633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07803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323528" y="116632"/>
            <a:ext cx="8496944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4"/>
          <p:cNvSpPr txBox="1"/>
          <p:nvPr/>
        </p:nvSpPr>
        <p:spPr>
          <a:xfrm>
            <a:off x="1887838" y="2484308"/>
            <a:ext cx="121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Årsaker</a:t>
            </a:r>
            <a:endParaRPr lang="nb-NO" sz="2400" b="1" dirty="0"/>
          </a:p>
        </p:txBody>
      </p:sp>
      <p:sp>
        <p:nvSpPr>
          <p:cNvPr id="4" name="TextBox 5"/>
          <p:cNvSpPr txBox="1"/>
          <p:nvPr/>
        </p:nvSpPr>
        <p:spPr>
          <a:xfrm>
            <a:off x="5929310" y="2541066"/>
            <a:ext cx="181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Forebygging</a:t>
            </a:r>
            <a:endParaRPr lang="nb-NO" sz="2400" b="1" dirty="0"/>
          </a:p>
        </p:txBody>
      </p:sp>
      <p:sp>
        <p:nvSpPr>
          <p:cNvPr id="5" name="TextBox 7"/>
          <p:cNvSpPr txBox="1"/>
          <p:nvPr/>
        </p:nvSpPr>
        <p:spPr>
          <a:xfrm>
            <a:off x="2608431" y="5658976"/>
            <a:ext cx="182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Behandling</a:t>
            </a:r>
            <a:endParaRPr lang="nb-NO" sz="2400" b="1" dirty="0"/>
          </a:p>
        </p:txBody>
      </p:sp>
      <p:sp>
        <p:nvSpPr>
          <p:cNvPr id="6" name="TextBox 6"/>
          <p:cNvSpPr txBox="1"/>
          <p:nvPr/>
        </p:nvSpPr>
        <p:spPr>
          <a:xfrm>
            <a:off x="4854048" y="5658832"/>
            <a:ext cx="191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Diagnostikk</a:t>
            </a:r>
            <a:endParaRPr lang="nb-NO" sz="2400" b="1" dirty="0"/>
          </a:p>
        </p:txBody>
      </p:sp>
      <p:grpSp>
        <p:nvGrpSpPr>
          <p:cNvPr id="7" name="Gruppe 6"/>
          <p:cNvGrpSpPr/>
          <p:nvPr/>
        </p:nvGrpSpPr>
        <p:grpSpPr>
          <a:xfrm>
            <a:off x="3198807" y="2148332"/>
            <a:ext cx="2288233" cy="2135998"/>
            <a:chOff x="1828799" y="50799"/>
            <a:chExt cx="2438400" cy="2438400"/>
          </a:xfrm>
        </p:grpSpPr>
        <p:sp>
          <p:nvSpPr>
            <p:cNvPr id="8" name="Ellipse 7"/>
            <p:cNvSpPr/>
            <p:nvPr/>
          </p:nvSpPr>
          <p:spPr>
            <a:xfrm>
              <a:off x="1828799" y="50799"/>
              <a:ext cx="2438400" cy="243840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Ellipse 4"/>
            <p:cNvSpPr/>
            <p:nvPr/>
          </p:nvSpPr>
          <p:spPr>
            <a:xfrm>
              <a:off x="2153920" y="477519"/>
              <a:ext cx="1911432" cy="1097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kern="1200" dirty="0" smtClean="0"/>
                <a:t>Innovasjon</a:t>
              </a:r>
              <a:endParaRPr lang="nb-NO" kern="1200" dirty="0"/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2209811" y="3229496"/>
            <a:ext cx="2379701" cy="2215728"/>
            <a:chOff x="948943" y="1574800"/>
            <a:chExt cx="2438400" cy="2438400"/>
          </a:xfrm>
        </p:grpSpPr>
        <p:sp>
          <p:nvSpPr>
            <p:cNvPr id="11" name="Ellipse 10"/>
            <p:cNvSpPr/>
            <p:nvPr/>
          </p:nvSpPr>
          <p:spPr>
            <a:xfrm>
              <a:off x="948943" y="1574800"/>
              <a:ext cx="2438400" cy="243840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Ellipse 4"/>
            <p:cNvSpPr/>
            <p:nvPr/>
          </p:nvSpPr>
          <p:spPr>
            <a:xfrm>
              <a:off x="1178560" y="1952842"/>
              <a:ext cx="1728304" cy="1822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000" dirty="0" smtClean="0"/>
                <a:t>R</a:t>
              </a:r>
              <a:r>
                <a:rPr lang="nb-NO" sz="2000" kern="1200" dirty="0" smtClean="0"/>
                <a:t>isikofaktorer, arv  og miljø</a:t>
              </a:r>
              <a:endParaRPr lang="nb-NO" sz="2000" kern="1200" dirty="0"/>
            </a:p>
          </p:txBody>
        </p:sp>
      </p:grpSp>
      <p:grpSp>
        <p:nvGrpSpPr>
          <p:cNvPr id="13" name="Gruppe 12"/>
          <p:cNvGrpSpPr/>
          <p:nvPr/>
        </p:nvGrpSpPr>
        <p:grpSpPr>
          <a:xfrm>
            <a:off x="4120600" y="3123436"/>
            <a:ext cx="2314534" cy="2321788"/>
            <a:chOff x="2736307" y="1550854"/>
            <a:chExt cx="2438400" cy="2438400"/>
          </a:xfrm>
        </p:grpSpPr>
        <p:sp>
          <p:nvSpPr>
            <p:cNvPr id="14" name="Ellipse 13"/>
            <p:cNvSpPr/>
            <p:nvPr/>
          </p:nvSpPr>
          <p:spPr>
            <a:xfrm>
              <a:off x="2736307" y="1550854"/>
              <a:ext cx="2438400" cy="243840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Ellipse 4"/>
            <p:cNvSpPr/>
            <p:nvPr/>
          </p:nvSpPr>
          <p:spPr>
            <a:xfrm>
              <a:off x="3348778" y="2180774"/>
              <a:ext cx="1463040" cy="134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000" dirty="0" smtClean="0"/>
                <a:t>Felles data base / r</a:t>
              </a:r>
              <a:r>
                <a:rPr lang="nb-NO" sz="2000" kern="1200" dirty="0" smtClean="0"/>
                <a:t>egister</a:t>
              </a:r>
              <a:endParaRPr lang="nb-NO" sz="2000" kern="1200" dirty="0"/>
            </a:p>
          </p:txBody>
        </p:sp>
      </p:grpSp>
      <p:sp>
        <p:nvSpPr>
          <p:cNvPr id="16" name="Oval 19"/>
          <p:cNvSpPr/>
          <p:nvPr/>
        </p:nvSpPr>
        <p:spPr>
          <a:xfrm>
            <a:off x="1763688" y="639852"/>
            <a:ext cx="5688632" cy="14209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3861721" y="709520"/>
            <a:ext cx="1435903" cy="6143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1">
                <a:schemeClr val="bg1"/>
              </a:gs>
              <a:gs pos="32001">
                <a:schemeClr val="bg1">
                  <a:lumMod val="95000"/>
                </a:schemeClr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sv-SE" sz="1100" b="1" dirty="0" smtClean="0">
                <a:latin typeface="Calibri" pitchFamily="34" charset="0"/>
              </a:rPr>
              <a:t>Habilitetsklaret styre</a:t>
            </a:r>
            <a:endParaRPr lang="sv-SE" sz="1100" b="1" dirty="0">
              <a:latin typeface="Calibri" pitchFamily="34" charset="0"/>
            </a:endParaRP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1043608" y="1007396"/>
            <a:ext cx="2088231" cy="504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1">
                <a:schemeClr val="bg1"/>
              </a:gs>
              <a:gs pos="32001">
                <a:schemeClr val="bg1">
                  <a:lumMod val="95000"/>
                </a:schemeClr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sv-SE" sz="1100" b="1" dirty="0" smtClean="0">
                <a:latin typeface="Calibri" pitchFamily="34" charset="0"/>
              </a:rPr>
              <a:t>Prosjektforum</a:t>
            </a:r>
            <a:endParaRPr lang="sv-SE" sz="1100" b="1" dirty="0"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6295604" y="1006620"/>
            <a:ext cx="1781160" cy="504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1">
                <a:schemeClr val="bg1"/>
              </a:gs>
              <a:gs pos="32001">
                <a:schemeClr val="bg1">
                  <a:lumMod val="95000"/>
                </a:schemeClr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sv-SE" sz="1100" b="1" dirty="0" smtClean="0">
                <a:latin typeface="Calibri" pitchFamily="34" charset="0"/>
              </a:rPr>
              <a:t>Habilitetsklarerte fagpaneler</a:t>
            </a:r>
          </a:p>
        </p:txBody>
      </p:sp>
      <p:sp>
        <p:nvSpPr>
          <p:cNvPr id="20" name="Ellipse 19"/>
          <p:cNvSpPr/>
          <p:nvPr/>
        </p:nvSpPr>
        <p:spPr>
          <a:xfrm>
            <a:off x="1763688" y="1914218"/>
            <a:ext cx="5337134" cy="41628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Ellipse 20"/>
          <p:cNvSpPr/>
          <p:nvPr/>
        </p:nvSpPr>
        <p:spPr>
          <a:xfrm>
            <a:off x="1695098" y="2427551"/>
            <a:ext cx="1600827" cy="575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Ellipse 22"/>
          <p:cNvSpPr/>
          <p:nvPr/>
        </p:nvSpPr>
        <p:spPr>
          <a:xfrm>
            <a:off x="5796136" y="2390386"/>
            <a:ext cx="2084350" cy="733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Ellipse 23"/>
          <p:cNvSpPr/>
          <p:nvPr/>
        </p:nvSpPr>
        <p:spPr>
          <a:xfrm>
            <a:off x="4854049" y="5658976"/>
            <a:ext cx="1878192" cy="5783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/>
          <p:cNvSpPr/>
          <p:nvPr/>
        </p:nvSpPr>
        <p:spPr>
          <a:xfrm>
            <a:off x="2460763" y="5714475"/>
            <a:ext cx="1882160" cy="5228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TekstSylinder 25"/>
          <p:cNvSpPr txBox="1"/>
          <p:nvPr/>
        </p:nvSpPr>
        <p:spPr>
          <a:xfrm>
            <a:off x="382297" y="257604"/>
            <a:ext cx="106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Felleskap</a:t>
            </a:r>
            <a:endParaRPr lang="nb-NO" b="1" dirty="0"/>
          </a:p>
        </p:txBody>
      </p:sp>
      <p:sp>
        <p:nvSpPr>
          <p:cNvPr id="29" name="TekstSylinder 28"/>
          <p:cNvSpPr txBox="1"/>
          <p:nvPr/>
        </p:nvSpPr>
        <p:spPr>
          <a:xfrm>
            <a:off x="6295604" y="3968028"/>
            <a:ext cx="1748236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Pionerprosjekter</a:t>
            </a:r>
            <a:endParaRPr lang="nb-NO" dirty="0"/>
          </a:p>
        </p:txBody>
      </p:sp>
      <p:sp>
        <p:nvSpPr>
          <p:cNvPr id="30" name="TekstSylinder 29"/>
          <p:cNvSpPr txBox="1"/>
          <p:nvPr/>
        </p:nvSpPr>
        <p:spPr>
          <a:xfrm>
            <a:off x="6989730" y="6381328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Brukerperspektiv</a:t>
            </a:r>
            <a:endParaRPr lang="nb-NO" b="1" dirty="0"/>
          </a:p>
        </p:txBody>
      </p:sp>
      <p:sp>
        <p:nvSpPr>
          <p:cNvPr id="31" name="TekstSylinder 30"/>
          <p:cNvSpPr txBox="1"/>
          <p:nvPr/>
        </p:nvSpPr>
        <p:spPr>
          <a:xfrm>
            <a:off x="382297" y="6381328"/>
            <a:ext cx="128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Verdibasert</a:t>
            </a:r>
            <a:endParaRPr lang="nb-NO" b="1" dirty="0"/>
          </a:p>
        </p:txBody>
      </p:sp>
      <p:sp>
        <p:nvSpPr>
          <p:cNvPr id="33" name="TekstSylinder 32"/>
          <p:cNvSpPr txBox="1"/>
          <p:nvPr/>
        </p:nvSpPr>
        <p:spPr>
          <a:xfrm>
            <a:off x="7563952" y="19357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Samarbeid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4" name="TekstSylinder 33"/>
          <p:cNvSpPr txBox="1"/>
          <p:nvPr/>
        </p:nvSpPr>
        <p:spPr>
          <a:xfrm>
            <a:off x="1282864" y="3298665"/>
            <a:ext cx="1814343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Fyrtårnprosjekter</a:t>
            </a:r>
            <a:endParaRPr lang="nb-NO" dirty="0"/>
          </a:p>
        </p:txBody>
      </p:sp>
      <p:sp>
        <p:nvSpPr>
          <p:cNvPr id="35" name="Rectangle 3"/>
          <p:cNvSpPr/>
          <p:nvPr/>
        </p:nvSpPr>
        <p:spPr>
          <a:xfrm>
            <a:off x="1160962" y="1751008"/>
            <a:ext cx="6973724" cy="45572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kstSylinder 21"/>
          <p:cNvSpPr txBox="1"/>
          <p:nvPr/>
        </p:nvSpPr>
        <p:spPr>
          <a:xfrm>
            <a:off x="2111882" y="130714"/>
            <a:ext cx="504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 smtClean="0">
                <a:solidFill>
                  <a:srgbClr val="0000FF"/>
                </a:solidFill>
              </a:rPr>
              <a:t>Nasjonalforeningens demensnettverk </a:t>
            </a:r>
            <a:endParaRPr lang="nb-NO" sz="2400" b="1" dirty="0">
              <a:solidFill>
                <a:srgbClr val="0000FF"/>
              </a:solidFill>
            </a:endParaRPr>
          </a:p>
        </p:txBody>
      </p:sp>
      <p:sp>
        <p:nvSpPr>
          <p:cNvPr id="27" name="Sol 26"/>
          <p:cNvSpPr/>
          <p:nvPr/>
        </p:nvSpPr>
        <p:spPr>
          <a:xfrm>
            <a:off x="3983386" y="1436545"/>
            <a:ext cx="897737" cy="98030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8" name="Smilefjes 27"/>
          <p:cNvSpPr/>
          <p:nvPr/>
        </p:nvSpPr>
        <p:spPr>
          <a:xfrm>
            <a:off x="4283969" y="1751009"/>
            <a:ext cx="305544" cy="3098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41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87624" y="102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sz="3600" b="1" dirty="0" smtClean="0">
                <a:solidFill>
                  <a:srgbClr val="0000FF"/>
                </a:solidFill>
              </a:rPr>
              <a:t>Nasjonalt  nettverk innen demensforskning</a:t>
            </a:r>
            <a:endParaRPr lang="nb-NO" sz="3600" b="1" dirty="0">
              <a:solidFill>
                <a:srgbClr val="0000FF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845598"/>
            <a:ext cx="8579296" cy="611179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Årlige </a:t>
            </a:r>
            <a:r>
              <a:rPr lang="nb-NO" u="sng" dirty="0"/>
              <a:t>prosjektforum</a:t>
            </a:r>
            <a:r>
              <a:rPr lang="nb-NO" dirty="0"/>
              <a:t> arrangert av Nasjonalforeningen med alle involverte deltakere som får støtte fra Nasjonalforeningens forskningsprogram. 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r>
              <a:rPr lang="nb-NO" dirty="0" smtClean="0"/>
              <a:t>I </a:t>
            </a:r>
            <a:r>
              <a:rPr lang="nb-NO" dirty="0"/>
              <a:t>prosjektforumet forventes forskere som er tilknyttet forskningsprogrammet å presentere sitt arbeid og legge det fram til diskusjon, også i tidlige stadier av prosjektene, for eksempel metode og gjennomføring, og være åpne for å samhandle om </a:t>
            </a:r>
            <a:r>
              <a:rPr lang="nb-NO" dirty="0" smtClean="0"/>
              <a:t>veiledning, dele data, samarbeide om metodeutvikling etc. </a:t>
            </a:r>
            <a:endParaRPr lang="nb-NO" dirty="0"/>
          </a:p>
          <a:p>
            <a:endParaRPr lang="nb-NO" dirty="0"/>
          </a:p>
          <a:p>
            <a:r>
              <a:rPr lang="nb-NO" dirty="0" smtClean="0"/>
              <a:t>Det </a:t>
            </a:r>
            <a:r>
              <a:rPr lang="nb-NO" dirty="0"/>
              <a:t>oppfordres til å ha delt veilederansvar på tvers av faggruppene og geografisk tilhørighet i </a:t>
            </a:r>
            <a:r>
              <a:rPr lang="nb-NO" dirty="0" smtClean="0"/>
              <a:t>prosjektene</a:t>
            </a:r>
          </a:p>
          <a:p>
            <a:r>
              <a:rPr lang="nb-NO" dirty="0" smtClean="0"/>
              <a:t> </a:t>
            </a:r>
            <a:endParaRPr lang="nb-NO" dirty="0"/>
          </a:p>
          <a:p>
            <a:r>
              <a:rPr lang="nb-NO" dirty="0" smtClean="0"/>
              <a:t>Årlige </a:t>
            </a:r>
            <a:r>
              <a:rPr lang="nb-NO" u="sng" dirty="0" smtClean="0"/>
              <a:t>forskerforum</a:t>
            </a:r>
            <a:r>
              <a:rPr lang="nb-NO" dirty="0" smtClean="0"/>
              <a:t> arrangert av Nasjonalforeningen for folkehelsen der alle miljøer som er engasjert i demensforskning innen de fire satsningsområdene i Norge inviteres og andre interesserte aktører inviteres. </a:t>
            </a:r>
          </a:p>
          <a:p>
            <a:endParaRPr lang="nb-NO" dirty="0" smtClean="0"/>
          </a:p>
          <a:p>
            <a:r>
              <a:rPr lang="nb-NO" dirty="0" smtClean="0"/>
              <a:t>Både </a:t>
            </a:r>
            <a:r>
              <a:rPr lang="nb-NO" u="sng" dirty="0" smtClean="0"/>
              <a:t>Prosjektforumet</a:t>
            </a:r>
            <a:r>
              <a:rPr lang="nb-NO" dirty="0" smtClean="0"/>
              <a:t> og </a:t>
            </a:r>
            <a:r>
              <a:rPr lang="nb-NO" u="sng" dirty="0" smtClean="0"/>
              <a:t>Forskerforumet</a:t>
            </a:r>
            <a:r>
              <a:rPr lang="nb-NO" dirty="0" smtClean="0"/>
              <a:t> vil også være en naturlig møteplass for å diskutere nye fremtidige prosjekter, deling av data, samarbeid etc.</a:t>
            </a:r>
          </a:p>
          <a:p>
            <a:endParaRPr lang="nb-NO" dirty="0" smtClean="0"/>
          </a:p>
          <a:p>
            <a:r>
              <a:rPr lang="nb-NO" dirty="0" smtClean="0"/>
              <a:t>Koples opp til </a:t>
            </a:r>
            <a:r>
              <a:rPr lang="nb-NO" u="sng" dirty="0" smtClean="0"/>
              <a:t>Brukerforum</a:t>
            </a:r>
            <a:r>
              <a:rPr lang="nb-NO" dirty="0" smtClean="0"/>
              <a:t> for å ha dialog med erfaringsrepresentanter som er tilknyttet Nasjonalforeningen for folkehelsen.</a:t>
            </a:r>
          </a:p>
          <a:p>
            <a:endParaRPr lang="nb-NO" dirty="0"/>
          </a:p>
        </p:txBody>
      </p:sp>
      <p:pic>
        <p:nvPicPr>
          <p:cNvPr id="4" name="Picture 2" descr="C:\Users\anok\Pictures\NFF_hovedlogo_2013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" y="0"/>
            <a:ext cx="1440160" cy="8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98253" y="44624"/>
            <a:ext cx="8229600" cy="53637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</a:rPr>
              <a:t>Oppsummering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4" name="Picture 2" descr="log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949280"/>
            <a:ext cx="388843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151398" y="908720"/>
            <a:ext cx="881309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Til </a:t>
            </a:r>
            <a:r>
              <a:rPr lang="nb-NO" sz="2400" dirty="0"/>
              <a:t>tross for økt forskning på demens internasjonalt gjennom de siste 20 årene har ikke lyktes å etablere noen ny medikamentell behandling for demenssykdommer.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Så </a:t>
            </a:r>
            <a:r>
              <a:rPr lang="nb-NO" sz="2400" dirty="0"/>
              <a:t>langt har man kun lyktes i å forske frem medikamenter som er symptomlindrende, men som ikke hindrer videre progresjon av </a:t>
            </a:r>
            <a:r>
              <a:rPr lang="nb-NO" sz="2400" dirty="0" smtClean="0"/>
              <a:t>demenssykdommer.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Forskning </a:t>
            </a:r>
            <a:r>
              <a:rPr lang="nb-NO" sz="2400" dirty="0"/>
              <a:t>på demenssykdommer er et underprioritert område i alle land.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Nasjonalforeningen for folkehelsen bygger et norsk landslag i demensforskning.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8719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218950" cy="6930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088912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0000FF"/>
                </a:solidFill>
              </a:rPr>
              <a:t>Demensbegrepet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De-mens = </a:t>
            </a:r>
            <a:r>
              <a:rPr lang="nb-NO" dirty="0" err="1"/>
              <a:t>no</a:t>
            </a:r>
            <a:r>
              <a:rPr lang="nb-NO" dirty="0"/>
              <a:t> </a:t>
            </a:r>
            <a:r>
              <a:rPr lang="nb-NO" dirty="0" err="1"/>
              <a:t>mind</a:t>
            </a:r>
            <a:endParaRPr lang="nb-NO" dirty="0"/>
          </a:p>
          <a:p>
            <a:r>
              <a:rPr lang="nb-NO" dirty="0"/>
              <a:t>Demens = et klinisk syndrom </a:t>
            </a:r>
            <a:r>
              <a:rPr lang="nb-NO" sz="2000" dirty="0"/>
              <a:t>(symptomkompleks)</a:t>
            </a:r>
          </a:p>
          <a:p>
            <a:r>
              <a:rPr lang="nb-NO" dirty="0"/>
              <a:t>Demens er en fellesbetegnelse for </a:t>
            </a:r>
            <a:r>
              <a:rPr lang="nb-NO" dirty="0" smtClean="0"/>
              <a:t>alle tilstander </a:t>
            </a:r>
            <a:r>
              <a:rPr lang="nb-NO" dirty="0"/>
              <a:t>som forårsaker hjerneorganisk sykdom og som kjennetegnes ved ervervet </a:t>
            </a:r>
            <a:r>
              <a:rPr lang="nb-NO" dirty="0">
                <a:solidFill>
                  <a:srgbClr val="0000FF"/>
                </a:solidFill>
              </a:rPr>
              <a:t>kognitiv svikt</a:t>
            </a:r>
            <a:r>
              <a:rPr lang="nb-NO" dirty="0"/>
              <a:t>, svikt i adferd og emosjonell kontroll og sviktende evne til å fungere i dagliglivet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19669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solidFill>
                  <a:srgbClr val="0000FF"/>
                </a:solidFill>
              </a:rPr>
              <a:t>Hva er kognitiv funksjon?</a:t>
            </a:r>
            <a:endParaRPr lang="nb-NO" b="1" dirty="0">
              <a:solidFill>
                <a:srgbClr val="0000FF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/>
          <a:lstStyle/>
          <a:p>
            <a:r>
              <a:rPr lang="nb-NO" sz="3600" b="1" dirty="0"/>
              <a:t>Evnen til å </a:t>
            </a:r>
            <a:endParaRPr lang="nb-NO" sz="3600" b="1" dirty="0" smtClean="0"/>
          </a:p>
          <a:p>
            <a:pPr lvl="1"/>
            <a:r>
              <a:rPr lang="nb-NO" sz="3600" b="1" dirty="0" smtClean="0"/>
              <a:t>oppfatte </a:t>
            </a:r>
            <a:r>
              <a:rPr lang="nb-NO" sz="3600" b="1" dirty="0"/>
              <a:t>og innhente informasjon fra verden rundt </a:t>
            </a:r>
            <a:r>
              <a:rPr lang="nb-NO" sz="3600" b="1" dirty="0" smtClean="0"/>
              <a:t>oss</a:t>
            </a:r>
          </a:p>
          <a:p>
            <a:pPr lvl="1"/>
            <a:r>
              <a:rPr lang="nb-NO" sz="3600" b="1" dirty="0" smtClean="0"/>
              <a:t>lagre </a:t>
            </a:r>
            <a:r>
              <a:rPr lang="nb-NO" sz="3600" b="1" dirty="0"/>
              <a:t>den og planlegge og handle ut fra den informasjonen vi har lagret. 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741B-4845-47FF-858C-F7AB04481A61}" type="datetime1">
              <a:rPr lang="nb-NO" smtClean="0"/>
              <a:t>15.10.2015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26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/>
          <a:lstStyle/>
          <a:p>
            <a:r>
              <a:rPr lang="nb-NO" b="1" dirty="0">
                <a:solidFill>
                  <a:srgbClr val="0000FF"/>
                </a:solidFill>
              </a:rPr>
              <a:t>K</a:t>
            </a:r>
            <a:r>
              <a:rPr lang="nb-NO" b="1" dirty="0" smtClean="0">
                <a:solidFill>
                  <a:srgbClr val="0000FF"/>
                </a:solidFill>
              </a:rPr>
              <a:t>ognitiv funksjon er: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620688"/>
            <a:ext cx="8964488" cy="612068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nb-NO" dirty="0" smtClean="0"/>
          </a:p>
          <a:p>
            <a:r>
              <a:rPr lang="nb-NO" sz="5100" dirty="0" smtClean="0"/>
              <a:t>Hele vårt intellekt</a:t>
            </a:r>
          </a:p>
          <a:p>
            <a:pPr marL="0" indent="0">
              <a:buNone/>
            </a:pPr>
            <a:endParaRPr lang="nb-NO" sz="5100" dirty="0" smtClean="0"/>
          </a:p>
          <a:p>
            <a:r>
              <a:rPr lang="nb-NO" sz="5100" dirty="0" smtClean="0"/>
              <a:t>Alle mentale funksjoner som har betydning for vår erkjennelse, tenkning og kunnskapservervelse: </a:t>
            </a:r>
          </a:p>
          <a:p>
            <a:pPr marL="0" indent="0">
              <a:buNone/>
            </a:pPr>
            <a:endParaRPr lang="nb-NO" sz="5100" dirty="0" smtClean="0"/>
          </a:p>
          <a:p>
            <a:pPr marL="0" indent="0">
              <a:buNone/>
            </a:pPr>
            <a:r>
              <a:rPr lang="nb-NO" sz="5100" dirty="0"/>
              <a:t>	</a:t>
            </a:r>
            <a:r>
              <a:rPr lang="nb-NO" sz="5100" dirty="0" smtClean="0"/>
              <a:t>- sanseoppfattelse</a:t>
            </a:r>
          </a:p>
          <a:p>
            <a:pPr marL="0" indent="0">
              <a:buNone/>
            </a:pPr>
            <a:r>
              <a:rPr lang="nb-NO" sz="5100" dirty="0"/>
              <a:t>	</a:t>
            </a:r>
            <a:r>
              <a:rPr lang="nb-NO" sz="5100" dirty="0" smtClean="0"/>
              <a:t>- oppmerksomhet &amp; konsentrasjonsevne</a:t>
            </a:r>
          </a:p>
          <a:p>
            <a:pPr marL="0" indent="0">
              <a:buNone/>
            </a:pPr>
            <a:r>
              <a:rPr lang="nb-NO" sz="5100" dirty="0" smtClean="0"/>
              <a:t>	</a:t>
            </a:r>
            <a:r>
              <a:rPr lang="nb-NO" sz="5100" dirty="0"/>
              <a:t>- </a:t>
            </a:r>
            <a:r>
              <a:rPr lang="nb-NO" sz="5100" dirty="0" smtClean="0"/>
              <a:t>problemløsning</a:t>
            </a:r>
          </a:p>
          <a:p>
            <a:pPr marL="0" indent="0">
              <a:buNone/>
            </a:pPr>
            <a:r>
              <a:rPr lang="nb-NO" sz="5100" dirty="0" smtClean="0"/>
              <a:t>	- språk</a:t>
            </a:r>
            <a:endParaRPr lang="nb-NO" sz="5100" dirty="0"/>
          </a:p>
          <a:p>
            <a:pPr marL="0" indent="0">
              <a:buNone/>
            </a:pPr>
            <a:r>
              <a:rPr lang="nb-NO" sz="5100" dirty="0" smtClean="0"/>
              <a:t>	 - hukommelse og logiske evner: </a:t>
            </a:r>
          </a:p>
          <a:p>
            <a:pPr marL="0" indent="0">
              <a:buNone/>
            </a:pPr>
            <a:r>
              <a:rPr lang="nb-NO" sz="5100" dirty="0" smtClean="0"/>
              <a:t>					- begrepsdannelse</a:t>
            </a:r>
          </a:p>
          <a:p>
            <a:pPr marL="0" indent="0">
              <a:buNone/>
            </a:pPr>
            <a:r>
              <a:rPr lang="nb-NO" sz="5100" dirty="0" smtClean="0"/>
              <a:t>					- resonnerende evner</a:t>
            </a:r>
          </a:p>
          <a:p>
            <a:pPr marL="0" indent="0">
              <a:buNone/>
            </a:pPr>
            <a:r>
              <a:rPr lang="nb-NO" sz="5100" dirty="0"/>
              <a:t>	</a:t>
            </a:r>
            <a:r>
              <a:rPr lang="nb-NO" sz="5100" dirty="0" smtClean="0"/>
              <a:t>	</a:t>
            </a:r>
            <a:r>
              <a:rPr lang="nb-NO" sz="5100" dirty="0"/>
              <a:t>	</a:t>
            </a:r>
            <a:r>
              <a:rPr lang="nb-NO" sz="5100" dirty="0" smtClean="0"/>
              <a:t>		- teoretisk intelligens</a:t>
            </a:r>
          </a:p>
          <a:p>
            <a:pPr marL="0" indent="0">
              <a:buNone/>
            </a:pPr>
            <a:r>
              <a:rPr lang="nb-NO" sz="5100" dirty="0" smtClean="0"/>
              <a:t> 		</a:t>
            </a:r>
          </a:p>
          <a:p>
            <a:pPr marL="0" indent="0">
              <a:buNone/>
            </a:pPr>
            <a:r>
              <a:rPr lang="nb-NO" sz="4500" dirty="0" smtClean="0"/>
              <a:t>	</a:t>
            </a:r>
            <a:r>
              <a:rPr lang="nb-NO" sz="4500" dirty="0"/>
              <a:t>	</a:t>
            </a:r>
            <a:endParaRPr lang="nb-NO" sz="4500" dirty="0" smtClean="0"/>
          </a:p>
          <a:p>
            <a:pPr marL="0" indent="0">
              <a:buNone/>
            </a:pPr>
            <a:endParaRPr lang="nb-NO" sz="4500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59C99-B776-4262-88E3-025D48D4D60E}" type="datetime1">
              <a:rPr lang="nb-NO" smtClean="0"/>
              <a:t>15.10.2015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97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2337</Words>
  <Application>Microsoft Office PowerPoint</Application>
  <PresentationFormat>Skjermfremvisning (4:3)</PresentationFormat>
  <Paragraphs>407</Paragraphs>
  <Slides>52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3</vt:i4>
      </vt:variant>
      <vt:variant>
        <vt:lpstr>Lysbildetitler</vt:lpstr>
      </vt:variant>
      <vt:variant>
        <vt:i4>52</vt:i4>
      </vt:variant>
    </vt:vector>
  </HeadingPairs>
  <TitlesOfParts>
    <vt:vector size="56" baseType="lpstr">
      <vt:lpstr>Office-tema</vt:lpstr>
      <vt:lpstr>Image</vt:lpstr>
      <vt:lpstr>Photo Editor-foto</vt:lpstr>
      <vt:lpstr>Bild</vt:lpstr>
      <vt:lpstr>Om demenssykdommer Hva foregår på forskningsfronten? </vt:lpstr>
      <vt:lpstr>Innhold</vt:lpstr>
      <vt:lpstr>Menneskehjernen er resultatet av evolusjon gjennom mer enn én milliard år </vt:lpstr>
      <vt:lpstr>Hjernen</vt:lpstr>
      <vt:lpstr>PowerPoint-presentasjon</vt:lpstr>
      <vt:lpstr>PowerPoint-presentasjon</vt:lpstr>
      <vt:lpstr>Demensbegrepet</vt:lpstr>
      <vt:lpstr>Hva er kognitiv funksjon?</vt:lpstr>
      <vt:lpstr>Kognitiv funksjon er:</vt:lpstr>
      <vt:lpstr>Demens</vt:lpstr>
      <vt:lpstr>Sykdommer som kan føre til demens  </vt:lpstr>
      <vt:lpstr>PowerPoint-presentasjon</vt:lpstr>
      <vt:lpstr>Forekomst</vt:lpstr>
      <vt:lpstr>Forekomst av demens i Norge</vt:lpstr>
      <vt:lpstr>PowerPoint-presentasjon</vt:lpstr>
      <vt:lpstr>Alzheimers demens </vt:lpstr>
      <vt:lpstr>Ved Alzheimers demens blir nerveceller og forbindelsene mellom nervecellene skadet</vt:lpstr>
      <vt:lpstr>Risiko for Demens og Alzheimers sykdom</vt:lpstr>
      <vt:lpstr>Påvirkbare risikofaktorer for demens i hele verden</vt:lpstr>
      <vt:lpstr>Mulige modifiserbare risikofaktorer   </vt:lpstr>
      <vt:lpstr>PowerPoint-presentasjon</vt:lpstr>
      <vt:lpstr>European Dementia Prevention Initiative</vt:lpstr>
      <vt:lpstr>PowerPoint-presentasjon</vt:lpstr>
      <vt:lpstr>PowerPoint-presentasjon</vt:lpstr>
      <vt:lpstr>PowerPoint-presentasjon</vt:lpstr>
      <vt:lpstr>PowerPoint-presentasjon</vt:lpstr>
      <vt:lpstr>Hvordan kan vi forstå hvor vi er?</vt:lpstr>
      <vt:lpstr>And this is why we all need  to work on keeping our brain sharp…</vt:lpstr>
      <vt:lpstr>Det er ”aldri” for sent å gjøre livsstilendringer</vt:lpstr>
      <vt:lpstr>PowerPoint-presentasjon</vt:lpstr>
      <vt:lpstr>PowerPoint-presentasjon</vt:lpstr>
      <vt:lpstr>PowerPoint-presentasjon</vt:lpstr>
      <vt:lpstr>Utredning ved mistanke av demens</vt:lpstr>
      <vt:lpstr>PowerPoint-presentasjon</vt:lpstr>
      <vt:lpstr>Behandling av personer med demens</vt:lpstr>
      <vt:lpstr>PowerPoint-presentasjon</vt:lpstr>
      <vt:lpstr>PowerPoint-presentasjon</vt:lpstr>
      <vt:lpstr>PowerPoint-presentasjon</vt:lpstr>
      <vt:lpstr>Effekt av behandling </vt:lpstr>
      <vt:lpstr>PowerPoint-presentasjon</vt:lpstr>
      <vt:lpstr>TV-aksjonen 2013  til inntekt for  demenssaken</vt:lpstr>
      <vt:lpstr>Nasjonalforeningens demensforskningsprogram</vt:lpstr>
      <vt:lpstr>Nasjonalforeningens demensforskningsprogram</vt:lpstr>
      <vt:lpstr>Tildeling 2014 </vt:lpstr>
      <vt:lpstr>Ole A. Andreassen, UiO: Identifying genetic risk of dementia: moving from gene discovery to clinical implications </vt:lpstr>
      <vt:lpstr>Farrukh A. Chaudhry i samarbeide med Torgeir BruunWyller, UiO:  Identification and characterization of risk factors for the development of dementia and delirium  </vt:lpstr>
      <vt:lpstr>Ingvild Saltvedt, NTNU:  Demens og annen kognitiv svikt etter hjerneslag  </vt:lpstr>
      <vt:lpstr>Anders Fjell, UiO: Etablering av nye biomarkører for tidlig deteksjon av Alzheimers demens </vt:lpstr>
      <vt:lpstr>Tildeling 2015 – avgjøres 26.10 </vt:lpstr>
      <vt:lpstr>PowerPoint-presentasjon</vt:lpstr>
      <vt:lpstr>Nasjonalt  nettverk innen demensforskning</vt:lpstr>
      <vt:lpstr>PowerPoint-presentasjon</vt:lpstr>
    </vt:vector>
  </TitlesOfParts>
  <Company>Nasjonalforeningen for folkehelsen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Rita Øksengård</dc:creator>
  <cp:lastModifiedBy>Liv Anita Brekke</cp:lastModifiedBy>
  <cp:revision>111</cp:revision>
  <cp:lastPrinted>2015-10-15T11:34:52Z</cp:lastPrinted>
  <dcterms:created xsi:type="dcterms:W3CDTF">2014-04-22T07:22:09Z</dcterms:created>
  <dcterms:modified xsi:type="dcterms:W3CDTF">2015-10-15T12:58:34Z</dcterms:modified>
</cp:coreProperties>
</file>