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70" r:id="rId2"/>
    <p:sldId id="262" r:id="rId3"/>
    <p:sldId id="272" r:id="rId4"/>
    <p:sldId id="271" r:id="rId5"/>
    <p:sldId id="274" r:id="rId6"/>
    <p:sldId id="275" r:id="rId7"/>
    <p:sldId id="276" r:id="rId8"/>
    <p:sldId id="277" r:id="rId9"/>
    <p:sldId id="269" r:id="rId10"/>
    <p:sldId id="273"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263" autoAdjust="0"/>
  </p:normalViewPr>
  <p:slideViewPr>
    <p:cSldViewPr snapToGrid="0">
      <p:cViewPr varScale="1">
        <p:scale>
          <a:sx n="33" d="100"/>
          <a:sy n="33" d="100"/>
        </p:scale>
        <p:origin x="62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8E376-6BF4-4655-AB5E-98A27F819F98}" type="doc">
      <dgm:prSet loTypeId="urn:microsoft.com/office/officeart/2005/8/layout/cycle8" loCatId="cycle" qsTypeId="urn:microsoft.com/office/officeart/2005/8/quickstyle/simple1" qsCatId="simple" csTypeId="urn:microsoft.com/office/officeart/2005/8/colors/accent0_2" csCatId="mainScheme" phldr="1"/>
      <dgm:spPr/>
    </dgm:pt>
    <dgm:pt modelId="{4A97D9FB-D8BD-4210-8B4D-78C4DA5B4045}">
      <dgm:prSet phldrT="[Tekst]" custT="1"/>
      <dgm:spPr>
        <a:solidFill>
          <a:srgbClr val="FFC000"/>
        </a:solidFill>
      </dgm:spPr>
      <dgm:t>
        <a:bodyPr/>
        <a:lstStyle/>
        <a:p>
          <a:r>
            <a:rPr lang="nb-NO" sz="1600" dirty="0">
              <a:solidFill>
                <a:schemeClr val="tx1">
                  <a:lumMod val="95000"/>
                  <a:lumOff val="5000"/>
                </a:schemeClr>
              </a:solidFill>
            </a:rPr>
            <a:t>Rekruttering</a:t>
          </a:r>
        </a:p>
      </dgm:t>
    </dgm:pt>
    <dgm:pt modelId="{F314D9DF-B40F-4B97-A7C7-9BFCB5E13287}" type="parTrans" cxnId="{70793A37-8B25-4EFF-83F8-2FF29753B0DD}">
      <dgm:prSet/>
      <dgm:spPr/>
      <dgm:t>
        <a:bodyPr/>
        <a:lstStyle/>
        <a:p>
          <a:endParaRPr lang="nb-NO"/>
        </a:p>
      </dgm:t>
    </dgm:pt>
    <dgm:pt modelId="{B63B56AF-C73D-4A9D-8829-31F8F80F5B53}" type="sibTrans" cxnId="{70793A37-8B25-4EFF-83F8-2FF29753B0DD}">
      <dgm:prSet/>
      <dgm:spPr/>
      <dgm:t>
        <a:bodyPr/>
        <a:lstStyle/>
        <a:p>
          <a:endParaRPr lang="nb-NO"/>
        </a:p>
      </dgm:t>
    </dgm:pt>
    <dgm:pt modelId="{A5CCC974-D2F6-4A46-9229-72A92CBDEDB0}">
      <dgm:prSet phldrT="[Tekst]" custT="1"/>
      <dgm:spPr>
        <a:solidFill>
          <a:srgbClr val="FFC000"/>
        </a:solidFill>
      </dgm:spPr>
      <dgm:t>
        <a:bodyPr/>
        <a:lstStyle/>
        <a:p>
          <a:r>
            <a:rPr lang="nb-NO" sz="1600" dirty="0">
              <a:solidFill>
                <a:schemeClr val="tx1">
                  <a:lumMod val="95000"/>
                  <a:lumOff val="5000"/>
                </a:schemeClr>
              </a:solidFill>
            </a:rPr>
            <a:t>Veiledning</a:t>
          </a:r>
          <a:r>
            <a:rPr lang="nb-NO" sz="1000" dirty="0">
              <a:solidFill>
                <a:schemeClr val="tx1">
                  <a:lumMod val="95000"/>
                  <a:lumOff val="5000"/>
                </a:schemeClr>
              </a:solidFill>
            </a:rPr>
            <a:t>/ </a:t>
          </a:r>
          <a:r>
            <a:rPr lang="nb-NO" sz="1600" dirty="0">
              <a:solidFill>
                <a:schemeClr val="tx1">
                  <a:lumMod val="95000"/>
                  <a:lumOff val="5000"/>
                </a:schemeClr>
              </a:solidFill>
            </a:rPr>
            <a:t>tilrettelegging</a:t>
          </a:r>
        </a:p>
      </dgm:t>
    </dgm:pt>
    <dgm:pt modelId="{38E2EDC3-2E66-4676-9D27-4F19D4F5F203}" type="parTrans" cxnId="{30D11617-026F-4FB9-BD79-2C647D44BD37}">
      <dgm:prSet/>
      <dgm:spPr/>
      <dgm:t>
        <a:bodyPr/>
        <a:lstStyle/>
        <a:p>
          <a:endParaRPr lang="nb-NO"/>
        </a:p>
      </dgm:t>
    </dgm:pt>
    <dgm:pt modelId="{2746B8F1-29AF-45AF-ACDE-6FEEEF0A14C9}" type="sibTrans" cxnId="{30D11617-026F-4FB9-BD79-2C647D44BD37}">
      <dgm:prSet/>
      <dgm:spPr/>
      <dgm:t>
        <a:bodyPr/>
        <a:lstStyle/>
        <a:p>
          <a:endParaRPr lang="nb-NO"/>
        </a:p>
      </dgm:t>
    </dgm:pt>
    <dgm:pt modelId="{C4245C30-BD32-489D-BF80-7B0B8C2C5DEC}">
      <dgm:prSet phldrT="[Tekst]" custT="1"/>
      <dgm:spPr>
        <a:solidFill>
          <a:srgbClr val="FFC000"/>
        </a:solidFill>
      </dgm:spPr>
      <dgm:t>
        <a:bodyPr/>
        <a:lstStyle/>
        <a:p>
          <a:r>
            <a:rPr lang="nb-NO" sz="1600" dirty="0">
              <a:solidFill>
                <a:schemeClr val="tx1">
                  <a:lumMod val="95000"/>
                  <a:lumOff val="5000"/>
                </a:schemeClr>
              </a:solidFill>
            </a:rPr>
            <a:t>Kompetanse</a:t>
          </a:r>
        </a:p>
      </dgm:t>
    </dgm:pt>
    <dgm:pt modelId="{0CC52A65-89D3-486F-A292-762809C02273}" type="parTrans" cxnId="{EE64FD09-A269-4AAD-9240-FE6D6DE5D40C}">
      <dgm:prSet/>
      <dgm:spPr/>
      <dgm:t>
        <a:bodyPr/>
        <a:lstStyle/>
        <a:p>
          <a:endParaRPr lang="nb-NO"/>
        </a:p>
      </dgm:t>
    </dgm:pt>
    <dgm:pt modelId="{79134ECB-F219-41F8-96E2-494125F136E6}" type="sibTrans" cxnId="{EE64FD09-A269-4AAD-9240-FE6D6DE5D40C}">
      <dgm:prSet/>
      <dgm:spPr/>
      <dgm:t>
        <a:bodyPr/>
        <a:lstStyle/>
        <a:p>
          <a:endParaRPr lang="nb-NO"/>
        </a:p>
      </dgm:t>
    </dgm:pt>
    <dgm:pt modelId="{6082F230-2686-4FCC-88B4-E7257F60910D}">
      <dgm:prSet custT="1"/>
      <dgm:spPr>
        <a:solidFill>
          <a:srgbClr val="FFC000"/>
        </a:solidFill>
      </dgm:spPr>
      <dgm:t>
        <a:bodyPr/>
        <a:lstStyle/>
        <a:p>
          <a:r>
            <a:rPr lang="nb-NO" sz="1200" dirty="0">
              <a:solidFill>
                <a:schemeClr val="tx1">
                  <a:lumMod val="95000"/>
                  <a:lumOff val="5000"/>
                </a:schemeClr>
              </a:solidFill>
            </a:rPr>
            <a:t>Nettverks-bygging</a:t>
          </a:r>
        </a:p>
      </dgm:t>
    </dgm:pt>
    <dgm:pt modelId="{341E698B-3CC9-4F3F-9494-756DBCBDB235}" type="sibTrans" cxnId="{18FB3EBA-BB43-465C-BEC9-450E7FEC184F}">
      <dgm:prSet/>
      <dgm:spPr/>
      <dgm:t>
        <a:bodyPr/>
        <a:lstStyle/>
        <a:p>
          <a:endParaRPr lang="nb-NO"/>
        </a:p>
      </dgm:t>
    </dgm:pt>
    <dgm:pt modelId="{8F20D246-27EC-42ED-92AB-EA835F0C0B7C}" type="parTrans" cxnId="{18FB3EBA-BB43-465C-BEC9-450E7FEC184F}">
      <dgm:prSet/>
      <dgm:spPr/>
      <dgm:t>
        <a:bodyPr/>
        <a:lstStyle/>
        <a:p>
          <a:endParaRPr lang="nb-NO"/>
        </a:p>
      </dgm:t>
    </dgm:pt>
    <dgm:pt modelId="{05FFDD60-4BBE-47BF-8F9D-3DCF9910FE52}" type="pres">
      <dgm:prSet presAssocID="{4848E376-6BF4-4655-AB5E-98A27F819F98}" presName="compositeShape" presStyleCnt="0">
        <dgm:presLayoutVars>
          <dgm:chMax val="7"/>
          <dgm:dir/>
          <dgm:resizeHandles val="exact"/>
        </dgm:presLayoutVars>
      </dgm:prSet>
      <dgm:spPr/>
    </dgm:pt>
    <dgm:pt modelId="{5F0E049E-2B60-4A06-A0AC-E8E3D347058F}" type="pres">
      <dgm:prSet presAssocID="{4848E376-6BF4-4655-AB5E-98A27F819F98}" presName="wedge1" presStyleLbl="node1" presStyleIdx="0" presStyleCnt="4"/>
      <dgm:spPr/>
      <dgm:t>
        <a:bodyPr/>
        <a:lstStyle/>
        <a:p>
          <a:endParaRPr lang="nb-NO"/>
        </a:p>
      </dgm:t>
    </dgm:pt>
    <dgm:pt modelId="{2514D9C6-1977-44B2-AC0B-D507442973CB}" type="pres">
      <dgm:prSet presAssocID="{4848E376-6BF4-4655-AB5E-98A27F819F98}" presName="dummy1a" presStyleCnt="0"/>
      <dgm:spPr/>
    </dgm:pt>
    <dgm:pt modelId="{FCB18C91-A418-4B69-99F5-74B271FC84AE}" type="pres">
      <dgm:prSet presAssocID="{4848E376-6BF4-4655-AB5E-98A27F819F98}" presName="dummy1b" presStyleCnt="0"/>
      <dgm:spPr/>
    </dgm:pt>
    <dgm:pt modelId="{0E7F783B-78EC-41DC-87AB-20714911F834}" type="pres">
      <dgm:prSet presAssocID="{4848E376-6BF4-4655-AB5E-98A27F819F98}" presName="wedge1Tx" presStyleLbl="node1" presStyleIdx="0" presStyleCnt="4">
        <dgm:presLayoutVars>
          <dgm:chMax val="0"/>
          <dgm:chPref val="0"/>
          <dgm:bulletEnabled val="1"/>
        </dgm:presLayoutVars>
      </dgm:prSet>
      <dgm:spPr/>
      <dgm:t>
        <a:bodyPr/>
        <a:lstStyle/>
        <a:p>
          <a:endParaRPr lang="nb-NO"/>
        </a:p>
      </dgm:t>
    </dgm:pt>
    <dgm:pt modelId="{109D8494-E973-4309-AC7A-962C9FF40F75}" type="pres">
      <dgm:prSet presAssocID="{4848E376-6BF4-4655-AB5E-98A27F819F98}" presName="wedge2" presStyleLbl="node1" presStyleIdx="1" presStyleCnt="4"/>
      <dgm:spPr/>
      <dgm:t>
        <a:bodyPr/>
        <a:lstStyle/>
        <a:p>
          <a:endParaRPr lang="nb-NO"/>
        </a:p>
      </dgm:t>
    </dgm:pt>
    <dgm:pt modelId="{5925FB2F-6F86-411B-951F-9159BFB5FE75}" type="pres">
      <dgm:prSet presAssocID="{4848E376-6BF4-4655-AB5E-98A27F819F98}" presName="dummy2a" presStyleCnt="0"/>
      <dgm:spPr/>
    </dgm:pt>
    <dgm:pt modelId="{0CB69845-6BB8-45A2-8DF8-6815E8A5FFA3}" type="pres">
      <dgm:prSet presAssocID="{4848E376-6BF4-4655-AB5E-98A27F819F98}" presName="dummy2b" presStyleCnt="0"/>
      <dgm:spPr/>
    </dgm:pt>
    <dgm:pt modelId="{3EE6A979-5091-4521-8D23-23198D369E7F}" type="pres">
      <dgm:prSet presAssocID="{4848E376-6BF4-4655-AB5E-98A27F819F98}" presName="wedge2Tx" presStyleLbl="node1" presStyleIdx="1" presStyleCnt="4">
        <dgm:presLayoutVars>
          <dgm:chMax val="0"/>
          <dgm:chPref val="0"/>
          <dgm:bulletEnabled val="1"/>
        </dgm:presLayoutVars>
      </dgm:prSet>
      <dgm:spPr/>
      <dgm:t>
        <a:bodyPr/>
        <a:lstStyle/>
        <a:p>
          <a:endParaRPr lang="nb-NO"/>
        </a:p>
      </dgm:t>
    </dgm:pt>
    <dgm:pt modelId="{9F5C44D7-3815-403B-8C14-365A2EA58A1F}" type="pres">
      <dgm:prSet presAssocID="{4848E376-6BF4-4655-AB5E-98A27F819F98}" presName="wedge3" presStyleLbl="node1" presStyleIdx="2" presStyleCnt="4"/>
      <dgm:spPr/>
      <dgm:t>
        <a:bodyPr/>
        <a:lstStyle/>
        <a:p>
          <a:endParaRPr lang="nb-NO"/>
        </a:p>
      </dgm:t>
    </dgm:pt>
    <dgm:pt modelId="{1D3908D7-729C-40C5-8B60-122EFE637A32}" type="pres">
      <dgm:prSet presAssocID="{4848E376-6BF4-4655-AB5E-98A27F819F98}" presName="dummy3a" presStyleCnt="0"/>
      <dgm:spPr/>
    </dgm:pt>
    <dgm:pt modelId="{5F56CEC1-2767-45DF-8749-2975857A48B1}" type="pres">
      <dgm:prSet presAssocID="{4848E376-6BF4-4655-AB5E-98A27F819F98}" presName="dummy3b" presStyleCnt="0"/>
      <dgm:spPr/>
    </dgm:pt>
    <dgm:pt modelId="{7BA15377-7DB8-48FD-B826-C9E80257C4A5}" type="pres">
      <dgm:prSet presAssocID="{4848E376-6BF4-4655-AB5E-98A27F819F98}" presName="wedge3Tx" presStyleLbl="node1" presStyleIdx="2" presStyleCnt="4">
        <dgm:presLayoutVars>
          <dgm:chMax val="0"/>
          <dgm:chPref val="0"/>
          <dgm:bulletEnabled val="1"/>
        </dgm:presLayoutVars>
      </dgm:prSet>
      <dgm:spPr/>
      <dgm:t>
        <a:bodyPr/>
        <a:lstStyle/>
        <a:p>
          <a:endParaRPr lang="nb-NO"/>
        </a:p>
      </dgm:t>
    </dgm:pt>
    <dgm:pt modelId="{F843CB97-BA4E-4F51-8BC9-8AF57F166A23}" type="pres">
      <dgm:prSet presAssocID="{4848E376-6BF4-4655-AB5E-98A27F819F98}" presName="wedge4" presStyleLbl="node1" presStyleIdx="3" presStyleCnt="4"/>
      <dgm:spPr/>
      <dgm:t>
        <a:bodyPr/>
        <a:lstStyle/>
        <a:p>
          <a:endParaRPr lang="nb-NO"/>
        </a:p>
      </dgm:t>
    </dgm:pt>
    <dgm:pt modelId="{AB43FB8B-21AE-4905-96C2-27642DD61BDC}" type="pres">
      <dgm:prSet presAssocID="{4848E376-6BF4-4655-AB5E-98A27F819F98}" presName="dummy4a" presStyleCnt="0"/>
      <dgm:spPr/>
    </dgm:pt>
    <dgm:pt modelId="{B4F03FE4-BAED-4E7F-BD02-8969A6CD57EC}" type="pres">
      <dgm:prSet presAssocID="{4848E376-6BF4-4655-AB5E-98A27F819F98}" presName="dummy4b" presStyleCnt="0"/>
      <dgm:spPr/>
    </dgm:pt>
    <dgm:pt modelId="{A00E0C0C-5D1C-4627-BCB5-523447C8C9AB}" type="pres">
      <dgm:prSet presAssocID="{4848E376-6BF4-4655-AB5E-98A27F819F98}" presName="wedge4Tx" presStyleLbl="node1" presStyleIdx="3" presStyleCnt="4">
        <dgm:presLayoutVars>
          <dgm:chMax val="0"/>
          <dgm:chPref val="0"/>
          <dgm:bulletEnabled val="1"/>
        </dgm:presLayoutVars>
      </dgm:prSet>
      <dgm:spPr/>
      <dgm:t>
        <a:bodyPr/>
        <a:lstStyle/>
        <a:p>
          <a:endParaRPr lang="nb-NO"/>
        </a:p>
      </dgm:t>
    </dgm:pt>
    <dgm:pt modelId="{54B4B84F-B9FA-4985-8860-267BCE6FFB2E}" type="pres">
      <dgm:prSet presAssocID="{341E698B-3CC9-4F3F-9494-756DBCBDB235}" presName="arrowWedge1" presStyleLbl="fgSibTrans2D1" presStyleIdx="0" presStyleCnt="4"/>
      <dgm:spPr/>
    </dgm:pt>
    <dgm:pt modelId="{A2C209CA-518A-4352-AF8F-913A3984E1ED}" type="pres">
      <dgm:prSet presAssocID="{B63B56AF-C73D-4A9D-8829-31F8F80F5B53}" presName="arrowWedge2" presStyleLbl="fgSibTrans2D1" presStyleIdx="1" presStyleCnt="4"/>
      <dgm:spPr/>
    </dgm:pt>
    <dgm:pt modelId="{A2B387EC-0C5A-4848-B5AB-16FE9D298DF9}" type="pres">
      <dgm:prSet presAssocID="{2746B8F1-29AF-45AF-ACDE-6FEEEF0A14C9}" presName="arrowWedge3" presStyleLbl="fgSibTrans2D1" presStyleIdx="2" presStyleCnt="4"/>
      <dgm:spPr/>
    </dgm:pt>
    <dgm:pt modelId="{2DFB4A1D-DEC1-4F4C-8FC0-0C687CBEE1C3}" type="pres">
      <dgm:prSet presAssocID="{79134ECB-F219-41F8-96E2-494125F136E6}" presName="arrowWedge4" presStyleLbl="fgSibTrans2D1" presStyleIdx="3" presStyleCnt="4"/>
      <dgm:spPr/>
    </dgm:pt>
  </dgm:ptLst>
  <dgm:cxnLst>
    <dgm:cxn modelId="{70793A37-8B25-4EFF-83F8-2FF29753B0DD}" srcId="{4848E376-6BF4-4655-AB5E-98A27F819F98}" destId="{4A97D9FB-D8BD-4210-8B4D-78C4DA5B4045}" srcOrd="1" destOrd="0" parTransId="{F314D9DF-B40F-4B97-A7C7-9BFCB5E13287}" sibTransId="{B63B56AF-C73D-4A9D-8829-31F8F80F5B53}"/>
    <dgm:cxn modelId="{30D11617-026F-4FB9-BD79-2C647D44BD37}" srcId="{4848E376-6BF4-4655-AB5E-98A27F819F98}" destId="{A5CCC974-D2F6-4A46-9229-72A92CBDEDB0}" srcOrd="2" destOrd="0" parTransId="{38E2EDC3-2E66-4676-9D27-4F19D4F5F203}" sibTransId="{2746B8F1-29AF-45AF-ACDE-6FEEEF0A14C9}"/>
    <dgm:cxn modelId="{1FCB8305-7D08-4400-9FC6-1DF12388894D}" type="presOf" srcId="{6082F230-2686-4FCC-88B4-E7257F60910D}" destId="{0E7F783B-78EC-41DC-87AB-20714911F834}" srcOrd="1" destOrd="0" presId="urn:microsoft.com/office/officeart/2005/8/layout/cycle8"/>
    <dgm:cxn modelId="{E5EF230D-510E-41AF-8900-A3491B43011D}" type="presOf" srcId="{A5CCC974-D2F6-4A46-9229-72A92CBDEDB0}" destId="{7BA15377-7DB8-48FD-B826-C9E80257C4A5}" srcOrd="1" destOrd="0" presId="urn:microsoft.com/office/officeart/2005/8/layout/cycle8"/>
    <dgm:cxn modelId="{264960DA-024E-47D7-BFE8-2F2D47B9AC95}" type="presOf" srcId="{4848E376-6BF4-4655-AB5E-98A27F819F98}" destId="{05FFDD60-4BBE-47BF-8F9D-3DCF9910FE52}" srcOrd="0" destOrd="0" presId="urn:microsoft.com/office/officeart/2005/8/layout/cycle8"/>
    <dgm:cxn modelId="{18FB3EBA-BB43-465C-BEC9-450E7FEC184F}" srcId="{4848E376-6BF4-4655-AB5E-98A27F819F98}" destId="{6082F230-2686-4FCC-88B4-E7257F60910D}" srcOrd="0" destOrd="0" parTransId="{8F20D246-27EC-42ED-92AB-EA835F0C0B7C}" sibTransId="{341E698B-3CC9-4F3F-9494-756DBCBDB235}"/>
    <dgm:cxn modelId="{06BD6978-1A55-43BD-B7BF-92CE4E974643}" type="presOf" srcId="{4A97D9FB-D8BD-4210-8B4D-78C4DA5B4045}" destId="{3EE6A979-5091-4521-8D23-23198D369E7F}" srcOrd="1" destOrd="0" presId="urn:microsoft.com/office/officeart/2005/8/layout/cycle8"/>
    <dgm:cxn modelId="{9A62FBC5-D74B-4266-AC65-4B23DC3C4CEE}" type="presOf" srcId="{C4245C30-BD32-489D-BF80-7B0B8C2C5DEC}" destId="{A00E0C0C-5D1C-4627-BCB5-523447C8C9AB}" srcOrd="1" destOrd="0" presId="urn:microsoft.com/office/officeart/2005/8/layout/cycle8"/>
    <dgm:cxn modelId="{EE64FD09-A269-4AAD-9240-FE6D6DE5D40C}" srcId="{4848E376-6BF4-4655-AB5E-98A27F819F98}" destId="{C4245C30-BD32-489D-BF80-7B0B8C2C5DEC}" srcOrd="3" destOrd="0" parTransId="{0CC52A65-89D3-486F-A292-762809C02273}" sibTransId="{79134ECB-F219-41F8-96E2-494125F136E6}"/>
    <dgm:cxn modelId="{AF3ED990-01E1-4890-BE0D-FC0E0637B8F2}" type="presOf" srcId="{A5CCC974-D2F6-4A46-9229-72A92CBDEDB0}" destId="{9F5C44D7-3815-403B-8C14-365A2EA58A1F}" srcOrd="0" destOrd="0" presId="urn:microsoft.com/office/officeart/2005/8/layout/cycle8"/>
    <dgm:cxn modelId="{D3430174-44B3-4823-A592-2FD0595D08C5}" type="presOf" srcId="{C4245C30-BD32-489D-BF80-7B0B8C2C5DEC}" destId="{F843CB97-BA4E-4F51-8BC9-8AF57F166A23}" srcOrd="0" destOrd="0" presId="urn:microsoft.com/office/officeart/2005/8/layout/cycle8"/>
    <dgm:cxn modelId="{6026664A-BDC9-4DEC-8C8F-DD15F3EE8344}" type="presOf" srcId="{4A97D9FB-D8BD-4210-8B4D-78C4DA5B4045}" destId="{109D8494-E973-4309-AC7A-962C9FF40F75}" srcOrd="0" destOrd="0" presId="urn:microsoft.com/office/officeart/2005/8/layout/cycle8"/>
    <dgm:cxn modelId="{813B9D75-131F-4955-AA0E-A1A8515A334A}" type="presOf" srcId="{6082F230-2686-4FCC-88B4-E7257F60910D}" destId="{5F0E049E-2B60-4A06-A0AC-E8E3D347058F}" srcOrd="0" destOrd="0" presId="urn:microsoft.com/office/officeart/2005/8/layout/cycle8"/>
    <dgm:cxn modelId="{59437BF3-762A-45B1-8451-32D5A92BE4F2}" type="presParOf" srcId="{05FFDD60-4BBE-47BF-8F9D-3DCF9910FE52}" destId="{5F0E049E-2B60-4A06-A0AC-E8E3D347058F}" srcOrd="0" destOrd="0" presId="urn:microsoft.com/office/officeart/2005/8/layout/cycle8"/>
    <dgm:cxn modelId="{E504F0A8-B39D-4D63-91BF-56F02F7A4F4B}" type="presParOf" srcId="{05FFDD60-4BBE-47BF-8F9D-3DCF9910FE52}" destId="{2514D9C6-1977-44B2-AC0B-D507442973CB}" srcOrd="1" destOrd="0" presId="urn:microsoft.com/office/officeart/2005/8/layout/cycle8"/>
    <dgm:cxn modelId="{CADD1454-4CE4-4847-9D95-4FBEC1B6ECE7}" type="presParOf" srcId="{05FFDD60-4BBE-47BF-8F9D-3DCF9910FE52}" destId="{FCB18C91-A418-4B69-99F5-74B271FC84AE}" srcOrd="2" destOrd="0" presId="urn:microsoft.com/office/officeart/2005/8/layout/cycle8"/>
    <dgm:cxn modelId="{0E413371-3F5C-4643-9614-71D33E534587}" type="presParOf" srcId="{05FFDD60-4BBE-47BF-8F9D-3DCF9910FE52}" destId="{0E7F783B-78EC-41DC-87AB-20714911F834}" srcOrd="3" destOrd="0" presId="urn:microsoft.com/office/officeart/2005/8/layout/cycle8"/>
    <dgm:cxn modelId="{DB0624F1-B6FE-435C-ADC8-DA4AC16A7481}" type="presParOf" srcId="{05FFDD60-4BBE-47BF-8F9D-3DCF9910FE52}" destId="{109D8494-E973-4309-AC7A-962C9FF40F75}" srcOrd="4" destOrd="0" presId="urn:microsoft.com/office/officeart/2005/8/layout/cycle8"/>
    <dgm:cxn modelId="{B229F694-FD00-4750-B4AC-2384DAD6A50B}" type="presParOf" srcId="{05FFDD60-4BBE-47BF-8F9D-3DCF9910FE52}" destId="{5925FB2F-6F86-411B-951F-9159BFB5FE75}" srcOrd="5" destOrd="0" presId="urn:microsoft.com/office/officeart/2005/8/layout/cycle8"/>
    <dgm:cxn modelId="{45580564-25A1-4266-9945-37DAE9D5F7A9}" type="presParOf" srcId="{05FFDD60-4BBE-47BF-8F9D-3DCF9910FE52}" destId="{0CB69845-6BB8-45A2-8DF8-6815E8A5FFA3}" srcOrd="6" destOrd="0" presId="urn:microsoft.com/office/officeart/2005/8/layout/cycle8"/>
    <dgm:cxn modelId="{18BC7FEA-28E3-4AFD-844D-A5C9588442BE}" type="presParOf" srcId="{05FFDD60-4BBE-47BF-8F9D-3DCF9910FE52}" destId="{3EE6A979-5091-4521-8D23-23198D369E7F}" srcOrd="7" destOrd="0" presId="urn:microsoft.com/office/officeart/2005/8/layout/cycle8"/>
    <dgm:cxn modelId="{F22BE864-D250-4692-88AF-CF451DCF215D}" type="presParOf" srcId="{05FFDD60-4BBE-47BF-8F9D-3DCF9910FE52}" destId="{9F5C44D7-3815-403B-8C14-365A2EA58A1F}" srcOrd="8" destOrd="0" presId="urn:microsoft.com/office/officeart/2005/8/layout/cycle8"/>
    <dgm:cxn modelId="{F800E36B-8352-400C-9E97-2D91B37E2AAE}" type="presParOf" srcId="{05FFDD60-4BBE-47BF-8F9D-3DCF9910FE52}" destId="{1D3908D7-729C-40C5-8B60-122EFE637A32}" srcOrd="9" destOrd="0" presId="urn:microsoft.com/office/officeart/2005/8/layout/cycle8"/>
    <dgm:cxn modelId="{8D635C27-BA06-48C0-AA53-572E7CB767F8}" type="presParOf" srcId="{05FFDD60-4BBE-47BF-8F9D-3DCF9910FE52}" destId="{5F56CEC1-2767-45DF-8749-2975857A48B1}" srcOrd="10" destOrd="0" presId="urn:microsoft.com/office/officeart/2005/8/layout/cycle8"/>
    <dgm:cxn modelId="{52C04F15-72B7-4108-80C8-8D7951912BC3}" type="presParOf" srcId="{05FFDD60-4BBE-47BF-8F9D-3DCF9910FE52}" destId="{7BA15377-7DB8-48FD-B826-C9E80257C4A5}" srcOrd="11" destOrd="0" presId="urn:microsoft.com/office/officeart/2005/8/layout/cycle8"/>
    <dgm:cxn modelId="{7C64D2ED-3855-4B09-A088-ED8E6FF1D6B7}" type="presParOf" srcId="{05FFDD60-4BBE-47BF-8F9D-3DCF9910FE52}" destId="{F843CB97-BA4E-4F51-8BC9-8AF57F166A23}" srcOrd="12" destOrd="0" presId="urn:microsoft.com/office/officeart/2005/8/layout/cycle8"/>
    <dgm:cxn modelId="{091BB56A-E6F7-441D-A86C-A8D254DE77BC}" type="presParOf" srcId="{05FFDD60-4BBE-47BF-8F9D-3DCF9910FE52}" destId="{AB43FB8B-21AE-4905-96C2-27642DD61BDC}" srcOrd="13" destOrd="0" presId="urn:microsoft.com/office/officeart/2005/8/layout/cycle8"/>
    <dgm:cxn modelId="{BAA3B7E0-C9FC-42EA-ADC8-6E666C02AD41}" type="presParOf" srcId="{05FFDD60-4BBE-47BF-8F9D-3DCF9910FE52}" destId="{B4F03FE4-BAED-4E7F-BD02-8969A6CD57EC}" srcOrd="14" destOrd="0" presId="urn:microsoft.com/office/officeart/2005/8/layout/cycle8"/>
    <dgm:cxn modelId="{89085490-A494-4A9A-B456-70CDC53B2C1E}" type="presParOf" srcId="{05FFDD60-4BBE-47BF-8F9D-3DCF9910FE52}" destId="{A00E0C0C-5D1C-4627-BCB5-523447C8C9AB}" srcOrd="15" destOrd="0" presId="urn:microsoft.com/office/officeart/2005/8/layout/cycle8"/>
    <dgm:cxn modelId="{A07076C6-614B-4154-8F8D-EF6AC1A9A460}" type="presParOf" srcId="{05FFDD60-4BBE-47BF-8F9D-3DCF9910FE52}" destId="{54B4B84F-B9FA-4985-8860-267BCE6FFB2E}" srcOrd="16" destOrd="0" presId="urn:microsoft.com/office/officeart/2005/8/layout/cycle8"/>
    <dgm:cxn modelId="{10764ACA-00C7-4F68-BC91-F37AC79C9BA7}" type="presParOf" srcId="{05FFDD60-4BBE-47BF-8F9D-3DCF9910FE52}" destId="{A2C209CA-518A-4352-AF8F-913A3984E1ED}" srcOrd="17" destOrd="0" presId="urn:microsoft.com/office/officeart/2005/8/layout/cycle8"/>
    <dgm:cxn modelId="{AF05A169-0786-46F1-ABAE-8C37DDB2705D}" type="presParOf" srcId="{05FFDD60-4BBE-47BF-8F9D-3DCF9910FE52}" destId="{A2B387EC-0C5A-4848-B5AB-16FE9D298DF9}" srcOrd="18" destOrd="0" presId="urn:microsoft.com/office/officeart/2005/8/layout/cycle8"/>
    <dgm:cxn modelId="{70854549-94E2-40E2-818A-3F495D5A291D}" type="presParOf" srcId="{05FFDD60-4BBE-47BF-8F9D-3DCF9910FE52}" destId="{2DFB4A1D-DEC1-4F4C-8FC0-0C687CBEE1C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049E-2B60-4A06-A0AC-E8E3D347058F}">
      <dsp:nvSpPr>
        <dsp:cNvPr id="0" name=""/>
        <dsp:cNvSpPr/>
      </dsp:nvSpPr>
      <dsp:spPr>
        <a:xfrm>
          <a:off x="1089895" y="303171"/>
          <a:ext cx="4093845" cy="4093845"/>
        </a:xfrm>
        <a:prstGeom prst="pie">
          <a:avLst>
            <a:gd name="adj1" fmla="val 16200000"/>
            <a:gd name="adj2" fmla="val 0"/>
          </a:avLst>
        </a:prstGeom>
        <a:solidFill>
          <a:srgbClr val="FFC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dirty="0">
              <a:solidFill>
                <a:schemeClr val="tx1">
                  <a:lumMod val="95000"/>
                  <a:lumOff val="5000"/>
                </a:schemeClr>
              </a:solidFill>
            </a:rPr>
            <a:t>Nettverks-bygging</a:t>
          </a:r>
        </a:p>
      </dsp:txBody>
      <dsp:txXfrm>
        <a:off x="3263045" y="1151669"/>
        <a:ext cx="1510823" cy="1120933"/>
      </dsp:txXfrm>
    </dsp:sp>
    <dsp:sp modelId="{109D8494-E973-4309-AC7A-962C9FF40F75}">
      <dsp:nvSpPr>
        <dsp:cNvPr id="0" name=""/>
        <dsp:cNvSpPr/>
      </dsp:nvSpPr>
      <dsp:spPr>
        <a:xfrm>
          <a:off x="1089895" y="440608"/>
          <a:ext cx="4093845" cy="4093845"/>
        </a:xfrm>
        <a:prstGeom prst="pie">
          <a:avLst>
            <a:gd name="adj1" fmla="val 0"/>
            <a:gd name="adj2" fmla="val 5400000"/>
          </a:avLst>
        </a:prstGeom>
        <a:solidFill>
          <a:srgbClr val="FFC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a:solidFill>
                <a:schemeClr val="tx1">
                  <a:lumMod val="95000"/>
                  <a:lumOff val="5000"/>
                </a:schemeClr>
              </a:solidFill>
            </a:rPr>
            <a:t>Rekruttering</a:t>
          </a:r>
        </a:p>
      </dsp:txBody>
      <dsp:txXfrm>
        <a:off x="3263045" y="2565021"/>
        <a:ext cx="1510823" cy="1120933"/>
      </dsp:txXfrm>
    </dsp:sp>
    <dsp:sp modelId="{9F5C44D7-3815-403B-8C14-365A2EA58A1F}">
      <dsp:nvSpPr>
        <dsp:cNvPr id="0" name=""/>
        <dsp:cNvSpPr/>
      </dsp:nvSpPr>
      <dsp:spPr>
        <a:xfrm>
          <a:off x="952459" y="440608"/>
          <a:ext cx="4093845" cy="4093845"/>
        </a:xfrm>
        <a:prstGeom prst="pie">
          <a:avLst>
            <a:gd name="adj1" fmla="val 5400000"/>
            <a:gd name="adj2" fmla="val 10800000"/>
          </a:avLst>
        </a:prstGeom>
        <a:solidFill>
          <a:srgbClr val="FFC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a:solidFill>
                <a:schemeClr val="tx1">
                  <a:lumMod val="95000"/>
                  <a:lumOff val="5000"/>
                </a:schemeClr>
              </a:solidFill>
            </a:rPr>
            <a:t>Veiledning</a:t>
          </a:r>
          <a:r>
            <a:rPr lang="nb-NO" sz="1000" kern="1200" dirty="0">
              <a:solidFill>
                <a:schemeClr val="tx1">
                  <a:lumMod val="95000"/>
                  <a:lumOff val="5000"/>
                </a:schemeClr>
              </a:solidFill>
            </a:rPr>
            <a:t>/ </a:t>
          </a:r>
          <a:r>
            <a:rPr lang="nb-NO" sz="1600" kern="1200" dirty="0">
              <a:solidFill>
                <a:schemeClr val="tx1">
                  <a:lumMod val="95000"/>
                  <a:lumOff val="5000"/>
                </a:schemeClr>
              </a:solidFill>
            </a:rPr>
            <a:t>tilrettelegging</a:t>
          </a:r>
        </a:p>
      </dsp:txBody>
      <dsp:txXfrm>
        <a:off x="1362331" y="2565021"/>
        <a:ext cx="1510823" cy="1120933"/>
      </dsp:txXfrm>
    </dsp:sp>
    <dsp:sp modelId="{F843CB97-BA4E-4F51-8BC9-8AF57F166A23}">
      <dsp:nvSpPr>
        <dsp:cNvPr id="0" name=""/>
        <dsp:cNvSpPr/>
      </dsp:nvSpPr>
      <dsp:spPr>
        <a:xfrm>
          <a:off x="952459" y="303171"/>
          <a:ext cx="4093845" cy="4093845"/>
        </a:xfrm>
        <a:prstGeom prst="pie">
          <a:avLst>
            <a:gd name="adj1" fmla="val 10800000"/>
            <a:gd name="adj2" fmla="val 16200000"/>
          </a:avLst>
        </a:prstGeom>
        <a:solidFill>
          <a:srgbClr val="FFC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b-NO" sz="1600" kern="1200" dirty="0">
              <a:solidFill>
                <a:schemeClr val="tx1">
                  <a:lumMod val="95000"/>
                  <a:lumOff val="5000"/>
                </a:schemeClr>
              </a:solidFill>
            </a:rPr>
            <a:t>Kompetanse</a:t>
          </a:r>
        </a:p>
      </dsp:txBody>
      <dsp:txXfrm>
        <a:off x="1362331" y="1151669"/>
        <a:ext cx="1510823" cy="1120933"/>
      </dsp:txXfrm>
    </dsp:sp>
    <dsp:sp modelId="{54B4B84F-B9FA-4985-8860-267BCE6FFB2E}">
      <dsp:nvSpPr>
        <dsp:cNvPr id="0" name=""/>
        <dsp:cNvSpPr/>
      </dsp:nvSpPr>
      <dsp:spPr>
        <a:xfrm>
          <a:off x="836467" y="49743"/>
          <a:ext cx="4600702" cy="4600702"/>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C209CA-518A-4352-AF8F-913A3984E1ED}">
      <dsp:nvSpPr>
        <dsp:cNvPr id="0" name=""/>
        <dsp:cNvSpPr/>
      </dsp:nvSpPr>
      <dsp:spPr>
        <a:xfrm>
          <a:off x="836467" y="187179"/>
          <a:ext cx="4600702" cy="4600702"/>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B387EC-0C5A-4848-B5AB-16FE9D298DF9}">
      <dsp:nvSpPr>
        <dsp:cNvPr id="0" name=""/>
        <dsp:cNvSpPr/>
      </dsp:nvSpPr>
      <dsp:spPr>
        <a:xfrm>
          <a:off x="699030" y="187179"/>
          <a:ext cx="4600702" cy="4600702"/>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FB4A1D-DEC1-4F4C-8FC0-0C687CBEE1C3}">
      <dsp:nvSpPr>
        <dsp:cNvPr id="0" name=""/>
        <dsp:cNvSpPr/>
      </dsp:nvSpPr>
      <dsp:spPr>
        <a:xfrm>
          <a:off x="699030" y="49743"/>
          <a:ext cx="4600702" cy="4600702"/>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A54C3-2EDF-4F9E-BB46-4B64E890FB18}" type="datetimeFigureOut">
              <a:rPr lang="nb-NO" smtClean="0"/>
              <a:t>21.11.2018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939F5-7424-4476-8E9B-A624848AD411}" type="slidenum">
              <a:rPr lang="nb-NO" smtClean="0"/>
              <a:t>‹#›</a:t>
            </a:fld>
            <a:endParaRPr lang="nb-NO"/>
          </a:p>
        </p:txBody>
      </p:sp>
    </p:spTree>
    <p:extLst>
      <p:ext uri="{BB962C8B-B14F-4D97-AF65-F5344CB8AC3E}">
        <p14:creationId xmlns:p14="http://schemas.microsoft.com/office/powerpoint/2010/main" val="103027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dirty="0" smtClean="0"/>
              <a:t>I Nasjonalforeningen</a:t>
            </a:r>
            <a:r>
              <a:rPr lang="nb-NO" baseline="0" dirty="0" smtClean="0"/>
              <a:t> kaller vi det medvirkning i forskning og erfaringsrepresentanter. Årsaken til dette er tilbakemelding fra våre medlemmer om at de ikke kjenner seg igjen i brukerbegrepet, for hva </a:t>
            </a:r>
            <a:r>
              <a:rPr lang="nb-NO" baseline="0" dirty="0" err="1" smtClean="0"/>
              <a:t>eer</a:t>
            </a:r>
            <a:r>
              <a:rPr lang="nb-NO" baseline="0" dirty="0" smtClean="0"/>
              <a:t> det egentlig de bruker? De er ikke brukere av demenssykdom</a:t>
            </a:r>
            <a:endParaRPr lang="nb-NO" dirty="0" smtClean="0"/>
          </a:p>
        </p:txBody>
      </p:sp>
      <p:sp>
        <p:nvSpPr>
          <p:cNvPr id="4" name="Plassholder for lysbildenummer 3"/>
          <p:cNvSpPr>
            <a:spLocks noGrp="1"/>
          </p:cNvSpPr>
          <p:nvPr>
            <p:ph type="sldNum" sz="quarter" idx="10"/>
          </p:nvPr>
        </p:nvSpPr>
        <p:spPr/>
        <p:txBody>
          <a:bodyPr/>
          <a:lstStyle/>
          <a:p>
            <a:fld id="{9F539CFE-4D39-417B-8E8B-414287DC52CF}" type="slidenum">
              <a:rPr lang="nb-NO" smtClean="0"/>
              <a:t>1</a:t>
            </a:fld>
            <a:endParaRPr lang="nb-NO"/>
          </a:p>
        </p:txBody>
      </p:sp>
    </p:spTree>
    <p:extLst>
      <p:ext uri="{BB962C8B-B14F-4D97-AF65-F5344CB8AC3E}">
        <p14:creationId xmlns:p14="http://schemas.microsoft.com/office/powerpoint/2010/main" val="196307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smtClean="0"/>
          </a:p>
        </p:txBody>
      </p:sp>
      <p:sp>
        <p:nvSpPr>
          <p:cNvPr id="614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BC43DB0-8D0A-4EEB-8C60-D692792D4533}" type="slidenum">
              <a:rPr lang="nb-NO" altLang="nb-NO" smtClean="0"/>
              <a:pPr/>
              <a:t>2</a:t>
            </a:fld>
            <a:endParaRPr lang="nb-NO" altLang="nb-NO" smtClean="0"/>
          </a:p>
        </p:txBody>
      </p:sp>
    </p:spTree>
    <p:extLst>
      <p:ext uri="{BB962C8B-B14F-4D97-AF65-F5344CB8AC3E}">
        <p14:creationId xmlns:p14="http://schemas.microsoft.com/office/powerpoint/2010/main" val="267618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0" i="0" u="none" strike="noStrike" cap="none" dirty="0" smtClean="0">
                <a:solidFill>
                  <a:schemeClr val="dk1"/>
                </a:solidFill>
                <a:latin typeface="+mn-lt"/>
                <a:ea typeface="Calibri"/>
                <a:cs typeface="Calibri"/>
                <a:sym typeface="Calibri"/>
              </a:rPr>
              <a:t>Stigen </a:t>
            </a:r>
            <a:r>
              <a:rPr lang="nb-NO" sz="1200" b="0" i="0" u="none" strike="noStrike" cap="none" dirty="0" smtClean="0">
                <a:solidFill>
                  <a:schemeClr val="dk1"/>
                </a:solidFill>
                <a:latin typeface="+mn-lt"/>
                <a:ea typeface="Calibri"/>
                <a:cs typeface="Calibri"/>
                <a:sym typeface="Calibri"/>
              </a:rPr>
              <a:t>illustrerer at rollen</a:t>
            </a:r>
            <a:r>
              <a:rPr lang="nb-NO" sz="1200" b="0" i="0" u="none" strike="noStrike" cap="none" baseline="0" dirty="0" smtClean="0">
                <a:solidFill>
                  <a:schemeClr val="dk1"/>
                </a:solidFill>
                <a:latin typeface="+mn-lt"/>
                <a:ea typeface="Calibri"/>
                <a:cs typeface="Calibri"/>
                <a:sym typeface="Calibri"/>
              </a:rPr>
              <a:t> en brukerrepresentant har og grad av medvirkning kan variere. Laveste grad på stigen er å bidra med informasjon, det vil si at man kan bidra med informasjon og blir hørt, men deltar ikke i diskusjoner og beslutninger.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Neste trinn konsulent eller rådgiverrollen, hvor man bidrar mer aktivt både med informasjon og råd, og deltar i diskusjoner.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Som samarbeidspartner på trinn 3 har man innflytelse, og er med og utformer og tar beslutninger.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På det øverste trinnet har bruker kontroll og leder eller styrer og tar de endelige beslutninger. Et eksempel på bruker i kontroll er når en pasientorganisasjon lyser ut forskningsmidler og beslutter hvilke prosjekter som skal få midler, eller er oppdragsgiver for et prosjekt som utføres på bestilling.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cap="none" baseline="0"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ea typeface="Calibri"/>
                <a:cs typeface="Calibri"/>
                <a:sym typeface="Calibri"/>
              </a:rPr>
              <a:t>Stigen kan også forstås som en utviklingsprosess, hvor en bruker kan bevege seg oppover trinnene etter hvert som hun/han får mere trygghet og erfaring.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cap="none" baseline="0" dirty="0" smtClean="0">
                <a:solidFill>
                  <a:schemeClr val="dk1"/>
                </a:solidFill>
                <a:latin typeface="+mn-lt"/>
                <a:cs typeface="Calibri"/>
                <a:sym typeface="Calibri"/>
              </a:rPr>
              <a:t>I forbindelse med en demenssykdom vil sykdommens forløp og utfall påvirke på hvilket nivå man kan delta.</a:t>
            </a:r>
            <a:endParaRPr lang="nb-NO"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cap="none" baseline="0" dirty="0" smtClean="0">
              <a:solidFill>
                <a:schemeClr val="dk1"/>
              </a:solidFill>
              <a:latin typeface="+mn-lt"/>
              <a:ea typeface="Calibri"/>
              <a:cs typeface="Calibri"/>
              <a:sym typeface="Calibri"/>
            </a:endParaRPr>
          </a:p>
        </p:txBody>
      </p:sp>
      <p:sp>
        <p:nvSpPr>
          <p:cNvPr id="4" name="Plassholder for lysbildenummer 3"/>
          <p:cNvSpPr>
            <a:spLocks noGrp="1"/>
          </p:cNvSpPr>
          <p:nvPr>
            <p:ph type="sldNum" sz="quarter" idx="10"/>
          </p:nvPr>
        </p:nvSpPr>
        <p:spPr/>
        <p:txBody>
          <a:bodyPr/>
          <a:lstStyle/>
          <a:p>
            <a:fld id="{0882B44A-0334-42C1-AE7B-B5EA54F6F430}" type="slidenum">
              <a:rPr lang="nb-NO" smtClean="0"/>
              <a:pPr/>
              <a:t>3</a:t>
            </a:fld>
            <a:endParaRPr lang="nb-NO"/>
          </a:p>
        </p:txBody>
      </p:sp>
    </p:spTree>
    <p:extLst>
      <p:ext uri="{BB962C8B-B14F-4D97-AF65-F5344CB8AC3E}">
        <p14:creationId xmlns:p14="http://schemas.microsoft.com/office/powerpoint/2010/main" val="164372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Formi har laget en modell som illustrerer hvilke oppgaver som kan egne seg til</a:t>
            </a:r>
            <a:r>
              <a:rPr lang="nb-NO" baseline="0" dirty="0" smtClean="0"/>
              <a:t> å inkludere erfaringsrepresentanter og hvilke oppgaver som er mindre egnet. Det er imidlertid viktig å ikke se seg «blind» på denne inndelingen. Hvilke oppgaver som er aktuelle kommer an på hva man skal forske på og hvilke ferdigheter og ressurser den enkelte erfaringsrepresentant har.</a:t>
            </a:r>
            <a:endParaRPr lang="nb-NO" dirty="0"/>
          </a:p>
        </p:txBody>
      </p:sp>
      <p:sp>
        <p:nvSpPr>
          <p:cNvPr id="4" name="Plassholder for lysbildenummer 3"/>
          <p:cNvSpPr>
            <a:spLocks noGrp="1"/>
          </p:cNvSpPr>
          <p:nvPr>
            <p:ph type="sldNum" sz="quarter" idx="10"/>
          </p:nvPr>
        </p:nvSpPr>
        <p:spPr/>
        <p:txBody>
          <a:bodyPr/>
          <a:lstStyle/>
          <a:p>
            <a:fld id="{365939F5-7424-4476-8E9B-A624848AD411}" type="slidenum">
              <a:rPr lang="nb-NO" smtClean="0"/>
              <a:t>4</a:t>
            </a:fld>
            <a:endParaRPr lang="nb-NO"/>
          </a:p>
        </p:txBody>
      </p:sp>
    </p:spTree>
    <p:extLst>
      <p:ext uri="{BB962C8B-B14F-4D97-AF65-F5344CB8AC3E}">
        <p14:creationId xmlns:p14="http://schemas.microsoft.com/office/powerpoint/2010/main" val="286314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Bartlett, R. (2014). Citizenship in action: the lived experiences of citizens with dementia who campaign for social change. </a:t>
            </a:r>
            <a:r>
              <a:rPr lang="en-US" sz="1200" i="1" dirty="0" smtClean="0"/>
              <a:t>Disability &amp; Society, 29</a:t>
            </a:r>
            <a:r>
              <a:rPr lang="en-US" sz="1200" dirty="0" smtClean="0"/>
              <a:t>(8), 1291-1304. </a:t>
            </a:r>
          </a:p>
          <a:p>
            <a:pPr>
              <a:buFontTx/>
              <a:buNone/>
            </a:pPr>
            <a:endParaRPr lang="nb-NO" altLang="nb-NO" dirty="0" smtClean="0"/>
          </a:p>
          <a:p>
            <a:r>
              <a:rPr lang="nb-NO" altLang="nb-NO" dirty="0" smtClean="0"/>
              <a:t>Krever tid og  kompetanse ikke minst for tilrettelegging og myndiggjøring og dette kan igjen få økonomiske konsekvenser.</a:t>
            </a:r>
          </a:p>
          <a:p>
            <a:r>
              <a:rPr lang="nb-NO" altLang="nb-NO" dirty="0" smtClean="0"/>
              <a:t>Hvis man opplever at medvirkning består av at man blir informert og at beslutningen mer eller mindre er tatt, kan dette virke nedbrytende på motivasjon og tillit. Eller at man ikke får noe å gjøre som du Kristin har erfart.</a:t>
            </a:r>
          </a:p>
          <a:p>
            <a:r>
              <a:rPr lang="nb-NO" altLang="nb-NO" dirty="0" smtClean="0"/>
              <a:t>Ser ikke erfaringsrepresentanten som likeverdig part eller de erfaringene brukeren har som like relevante </a:t>
            </a:r>
          </a:p>
          <a:p>
            <a:r>
              <a:rPr lang="nb-NO" altLang="nb-NO" dirty="0" smtClean="0"/>
              <a:t>Ansatte har manglende kompetanse om hvordan tilrettelegge for brukermedvirkning. Erfaringsrepresentanten mangler informasjon om konsekvensene av de ulike valgalternativene eller er usikker på sin egen rolle.</a:t>
            </a:r>
          </a:p>
          <a:p>
            <a:r>
              <a:rPr lang="nb-NO" altLang="nb-NO" dirty="0" smtClean="0"/>
              <a:t>Hvilke holdninger har man til de man jobber for. Har man fokus på ressurser eller svikt. Er de brysomme eller gode partnere i kvalitetssikringen av prosjektet.  Mangel på tid, ansatte eller kompetanse. Når det er knappe ressurser kan det oppleves utfordrende å spørre erfaringsrepresentantene</a:t>
            </a:r>
            <a:r>
              <a:rPr lang="nb-NO" altLang="nb-NO" baseline="0" dirty="0" smtClean="0"/>
              <a:t> om</a:t>
            </a:r>
            <a:r>
              <a:rPr lang="nb-NO" altLang="nb-NO" dirty="0" smtClean="0"/>
              <a:t> hva de ønsker, eller hvilke vurderinger de har – hva hvis det er noe helt annet enn det forskerne hadde sett for seg / utarbeidet.</a:t>
            </a:r>
          </a:p>
        </p:txBody>
      </p:sp>
      <p:sp>
        <p:nvSpPr>
          <p:cNvPr id="143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B78070F-0DE9-4195-87A0-272BF880C98E}" type="slidenum">
              <a:rPr lang="nb-NO" altLang="nb-NO" smtClean="0"/>
              <a:pPr/>
              <a:t>5</a:t>
            </a:fld>
            <a:endParaRPr lang="nb-NO" altLang="nb-NO" smtClean="0"/>
          </a:p>
        </p:txBody>
      </p:sp>
    </p:spTree>
    <p:extLst>
      <p:ext uri="{BB962C8B-B14F-4D97-AF65-F5344CB8AC3E}">
        <p14:creationId xmlns:p14="http://schemas.microsoft.com/office/powerpoint/2010/main" val="353771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Alzheimer society har i</a:t>
            </a:r>
            <a:r>
              <a:rPr lang="nb-NO" baseline="0" dirty="0" smtClean="0"/>
              <a:t> mars publisert </a:t>
            </a:r>
            <a:r>
              <a:rPr lang="nb-NO" dirty="0" smtClean="0"/>
              <a:t> en kvantitativ og kvalitativ undersøkelse for</a:t>
            </a:r>
            <a:r>
              <a:rPr lang="nb-NO" baseline="0" dirty="0" smtClean="0"/>
              <a:t> å måle effekt av medvirkning fra personer med demens og pårørende i forskningsprosjektet. De fant fire områder der man kunne se effekt : For de frivillige, for organisasjonen og for forskerne og forskningen. Jeg presenterer to av områdene her i dag: Effekten for forskerne </a:t>
            </a:r>
            <a:r>
              <a:rPr lang="nb-NO" baseline="0" smtClean="0"/>
              <a:t>og forskningen.</a:t>
            </a:r>
            <a:endParaRPr lang="nb-NO" dirty="0"/>
          </a:p>
        </p:txBody>
      </p:sp>
      <p:sp>
        <p:nvSpPr>
          <p:cNvPr id="4" name="Plassholder for lysbildenummer 3"/>
          <p:cNvSpPr>
            <a:spLocks noGrp="1"/>
          </p:cNvSpPr>
          <p:nvPr>
            <p:ph type="sldNum" sz="quarter" idx="10"/>
          </p:nvPr>
        </p:nvSpPr>
        <p:spPr/>
        <p:txBody>
          <a:bodyPr/>
          <a:lstStyle/>
          <a:p>
            <a:fld id="{365939F5-7424-4476-8E9B-A624848AD411}" type="slidenum">
              <a:rPr lang="nb-NO" smtClean="0"/>
              <a:t>6</a:t>
            </a:fld>
            <a:endParaRPr lang="nb-NO"/>
          </a:p>
        </p:txBody>
      </p:sp>
    </p:spTree>
    <p:extLst>
      <p:ext uri="{BB962C8B-B14F-4D97-AF65-F5344CB8AC3E}">
        <p14:creationId xmlns:p14="http://schemas.microsoft.com/office/powerpoint/2010/main" val="229017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100" dirty="0" smtClean="0"/>
              <a:t>The Research Network volunteers interviewed each had their individual reasons for joining the Network. However they all share a motivation to make a contribution to dementia research and, ultimately, to improve life for people affected by dementia. </a:t>
            </a:r>
          </a:p>
          <a:p>
            <a:endParaRPr lang="en-US" sz="1100" dirty="0" smtClean="0"/>
          </a:p>
          <a:p>
            <a:r>
              <a:rPr lang="en-US" sz="1100" dirty="0" smtClean="0"/>
              <a:t>Some volunteers spoke about their interest in finding out more about dementia and building their knowledge base. They said they found that this empowered them to cope better with their own experience of dementia, and to feel positive  about the potential to help others with dementia  in the future</a:t>
            </a:r>
          </a:p>
          <a:p>
            <a:r>
              <a:rPr lang="en-US" sz="1100" dirty="0" smtClean="0"/>
              <a:t>Another aspect of this is the opportunity to learn more about Alzheimer’s Society research and how our funding processes work. Volunteers who represent the Network at the GAP, GAB or RSC said they benefit from gaining knowledge about how research funding decisions are made at each level.  </a:t>
            </a:r>
          </a:p>
          <a:p>
            <a:r>
              <a:rPr lang="en-US" sz="1100" dirty="0" smtClean="0"/>
              <a:t>Cathy described gaining a unique overview of the research process. This, she feels, improves her skills as a volunteer and makes her a better lay reviewer: </a:t>
            </a:r>
          </a:p>
          <a:p>
            <a:r>
              <a:rPr lang="en-US" sz="1100" dirty="0" smtClean="0"/>
              <a:t>For several volunteers, the relationships they have built with researchers through the Research Network have led to further opportunities for involvement in dementia research, both inside and outside Alzheimer’s Society. They have been able to use their new knowledge and skills in different projects</a:t>
            </a:r>
          </a:p>
          <a:p>
            <a:r>
              <a:rPr lang="en-US" sz="1100" dirty="0" smtClean="0"/>
              <a:t>‘</a:t>
            </a:r>
            <a:endParaRPr lang="nb-NO" sz="1100" dirty="0"/>
          </a:p>
        </p:txBody>
      </p:sp>
      <p:sp>
        <p:nvSpPr>
          <p:cNvPr id="4" name="Plassholder for lysbildenummer 3"/>
          <p:cNvSpPr>
            <a:spLocks noGrp="1"/>
          </p:cNvSpPr>
          <p:nvPr>
            <p:ph type="sldNum" sz="quarter" idx="10"/>
          </p:nvPr>
        </p:nvSpPr>
        <p:spPr/>
        <p:txBody>
          <a:bodyPr/>
          <a:lstStyle/>
          <a:p>
            <a:fld id="{365939F5-7424-4476-8E9B-A624848AD411}" type="slidenum">
              <a:rPr lang="nb-NO" smtClean="0"/>
              <a:t>7</a:t>
            </a:fld>
            <a:endParaRPr lang="nb-NO"/>
          </a:p>
        </p:txBody>
      </p:sp>
    </p:spTree>
    <p:extLst>
      <p:ext uri="{BB962C8B-B14F-4D97-AF65-F5344CB8AC3E}">
        <p14:creationId xmlns:p14="http://schemas.microsoft.com/office/powerpoint/2010/main" val="162876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baseline="0" dirty="0" smtClean="0"/>
              <a:t>Nettverksbygging – Kompetanse og rekruttering skjer i alt organisasjonens arbeid, men det må også være dedikert tid og ressurser til dette.</a:t>
            </a:r>
          </a:p>
          <a:p>
            <a:endParaRPr lang="nb-NO" sz="1200" i="1" kern="1200" dirty="0" smtClean="0">
              <a:solidFill>
                <a:schemeClr val="tx1"/>
              </a:solidFill>
              <a:effectLst/>
              <a:latin typeface="+mn-lt"/>
              <a:ea typeface="+mn-ea"/>
              <a:cs typeface="+mn-cs"/>
            </a:endParaRPr>
          </a:p>
          <a:p>
            <a:r>
              <a:rPr lang="nb-NO" sz="1200" i="0" kern="1200" dirty="0" smtClean="0">
                <a:solidFill>
                  <a:schemeClr val="tx1"/>
                </a:solidFill>
                <a:effectLst/>
                <a:latin typeface="+mn-lt"/>
                <a:ea typeface="+mn-ea"/>
                <a:cs typeface="+mn-cs"/>
              </a:rPr>
              <a:t>Bygge relasjoner og tillit både til brukerrepresentanter og forskere.</a:t>
            </a:r>
            <a:r>
              <a:rPr lang="nb-NO" sz="1200" i="0" kern="1200" baseline="0" dirty="0" smtClean="0">
                <a:solidFill>
                  <a:schemeClr val="tx1"/>
                </a:solidFill>
                <a:effectLst/>
                <a:latin typeface="+mn-lt"/>
                <a:ea typeface="+mn-ea"/>
                <a:cs typeface="+mn-cs"/>
              </a:rPr>
              <a:t> Dette krever tid og erfaringsdeling.</a:t>
            </a:r>
            <a:endParaRPr lang="nb-NO" sz="1200" i="0" kern="1200" dirty="0" smtClean="0">
              <a:solidFill>
                <a:schemeClr val="tx1"/>
              </a:solidFill>
              <a:effectLst/>
              <a:latin typeface="+mn-lt"/>
              <a:ea typeface="+mn-ea"/>
              <a:cs typeface="+mn-cs"/>
            </a:endParaRPr>
          </a:p>
          <a:p>
            <a:r>
              <a:rPr lang="nb-NO" dirty="0" smtClean="0"/>
              <a:t>Ikke</a:t>
            </a:r>
            <a:r>
              <a:rPr lang="nb-NO" baseline="0" dirty="0" smtClean="0"/>
              <a:t> undervurder hvor utfordrende det kan være å være brukerrepresentant – selv forskere sliter.</a:t>
            </a:r>
          </a:p>
          <a:p>
            <a:r>
              <a:rPr lang="nb-NO" baseline="0" dirty="0" smtClean="0"/>
              <a:t>Både forskere og brukerrepresentanter må se nytten av samarbeidet.</a:t>
            </a:r>
          </a:p>
          <a:p>
            <a:r>
              <a:rPr lang="nb-NO" baseline="0" dirty="0" smtClean="0"/>
              <a:t>Se etter muligheter for relasjonsbygging og muligheter for samarbeid på alle møteplasser også i forhold til rekruttering</a:t>
            </a:r>
          </a:p>
          <a:p>
            <a:r>
              <a:rPr lang="nb-NO" baseline="0" dirty="0" smtClean="0"/>
              <a:t>– Mye blir ikke noe mer eller det tar lang tid, men når vi får det til er synergieffekten og ressursutnyttelsene uvurderlige.</a:t>
            </a:r>
          </a:p>
          <a:p>
            <a:r>
              <a:rPr lang="nb-NO" baseline="0" dirty="0" smtClean="0"/>
              <a:t>Det krever tid og ressurser for brukerorganisasjonene – hvem betaler</a:t>
            </a:r>
          </a:p>
          <a:p>
            <a:endParaRPr lang="nb-NO" b="1" baseline="0" dirty="0" smtClean="0"/>
          </a:p>
          <a:p>
            <a:r>
              <a:rPr lang="nb-NO" b="1" baseline="0" dirty="0" smtClean="0"/>
              <a:t>Medvirkning i forskning </a:t>
            </a:r>
            <a:r>
              <a:rPr lang="nb-NO" baseline="0" dirty="0" smtClean="0"/>
              <a:t>– Extrastiftelsenprosjekt lage modell for kursing oppfølging og veiledning av personer med demens og pårørende som ønsker å medvirke i forskning</a:t>
            </a:r>
          </a:p>
          <a:p>
            <a:r>
              <a:rPr lang="nb-NO" baseline="0" dirty="0" smtClean="0"/>
              <a:t>                                              Både søknaden til Extrastiftelsen og prosjektet videre utvikles i tett samarbeid med en referansegruppe bestående av personer med demens, pårørende, frivillige og forsker</a:t>
            </a:r>
          </a:p>
          <a:p>
            <a:r>
              <a:rPr lang="nb-NO" baseline="0" dirty="0" smtClean="0"/>
              <a:t>                                              For å teste ut rekruttering, kurs og oppfølging har vi inngått et samarbeid med et forskningsprosjekt som bruker JLA modellen -</a:t>
            </a:r>
            <a:r>
              <a:rPr lang="nb-NO" b="1" baseline="0" dirty="0" smtClean="0"/>
              <a:t>Behovsdrevet forskning </a:t>
            </a:r>
          </a:p>
          <a:p>
            <a:endParaRPr lang="nb-NO" b="1" baseline="0" dirty="0" smtClean="0"/>
          </a:p>
          <a:p>
            <a:r>
              <a:rPr lang="nb-NO" b="1" baseline="0" dirty="0" smtClean="0"/>
              <a:t>Rekruttering</a:t>
            </a:r>
            <a:r>
              <a:rPr lang="nb-NO" b="0" baseline="0" dirty="0" smtClean="0"/>
              <a:t> er en utfordring. De fleste med en demenssykdom vil bare kunne delta som erfaringsrepresentanter i tidlig fase av demenssykdommen, de må i tillegg ha erkjent at de har en demenssykdom og ønske å være åpen om dette. Dette gir oss et veldig lite vindu for rekruttering. I tillegg er det mange som ikke vil ha overskudd til å påta seg slike oppgaver i den livssituasjonen de er i. Det vil også bare være noen få som synes slike oppgaver er spennende i utgangspunktet uavhengig av demens. Pårørende </a:t>
            </a:r>
            <a:r>
              <a:rPr lang="nb-NO" b="1" baseline="0" dirty="0" smtClean="0"/>
              <a:t> </a:t>
            </a:r>
            <a:r>
              <a:rPr lang="nb-NO" b="0" baseline="0" dirty="0" smtClean="0"/>
              <a:t>For å rekruttere  må vi nå ut med informasjon om at dette er en mulighet – det er mange som er skeptiske eller tenker at vi bare kan bruke erfaringsrepresentanter som har veldig liten kognitiv svikt på alle områder. Det kan være en fordel å rekruttere par eller legge til rette for en ledsager som også kan hjelpe til med å gjøre oppgaver mellom møtene. Man må uansett rekruttere flere representanter enn det man tenker er minimum. Dette gjør at prosjektet ikke blir så sårbart om erfaringsrepresentantene ikke kan følge opp til enhver tid eller må slutte på grunn av sykdomsutviklingen.</a:t>
            </a:r>
          </a:p>
          <a:p>
            <a:r>
              <a:rPr lang="nb-NO" b="1" baseline="0" dirty="0" smtClean="0"/>
              <a:t>Ressurser: </a:t>
            </a:r>
            <a:r>
              <a:rPr lang="nb-NO" b="0" baseline="0" dirty="0" smtClean="0"/>
              <a:t>I tillegg til at rekruttering er tidkrevende så kreves det mye forberedelse for å legge opp et møte der man skal diskutere forskningsrelaterte tema med personer med demens og pårørende. Man må være fleksibel og gjøre endringer på bakgrunn av løpende tilbakemeldinger fra deltagerne. Det er også viktig å ha tid til å bygge gode relasjoner. Tillit og trygghet i gruppa er helt essensielt for å gjennomføre oppgaver på en god måte og må ikke undervurderes. I tillegg må man ha mulighet til å bistå med planlegging av reiser, gjennomgang av sakspapirer og andre praktiske forhold.</a:t>
            </a:r>
          </a:p>
          <a:p>
            <a:r>
              <a:rPr lang="nb-NO" b="0" baseline="0" dirty="0" smtClean="0"/>
              <a:t>Merverdi: Vi opplever å få perspektiver og innspill som vi ikke hadde fått på andre måter. Gir legitimitet til arbeidet når prosessene er gjennomført på en god måte.</a:t>
            </a:r>
            <a:endParaRPr lang="nb-NO" b="0" dirty="0"/>
          </a:p>
        </p:txBody>
      </p:sp>
      <p:sp>
        <p:nvSpPr>
          <p:cNvPr id="4" name="Plassholder for lysbildenummer 3"/>
          <p:cNvSpPr>
            <a:spLocks noGrp="1"/>
          </p:cNvSpPr>
          <p:nvPr>
            <p:ph type="sldNum" sz="quarter" idx="10"/>
          </p:nvPr>
        </p:nvSpPr>
        <p:spPr/>
        <p:txBody>
          <a:bodyPr/>
          <a:lstStyle/>
          <a:p>
            <a:fld id="{365939F5-7424-4476-8E9B-A624848AD411}" type="slidenum">
              <a:rPr lang="nb-NO" smtClean="0"/>
              <a:t>9</a:t>
            </a:fld>
            <a:endParaRPr lang="nb-NO"/>
          </a:p>
        </p:txBody>
      </p:sp>
    </p:spTree>
    <p:extLst>
      <p:ext uri="{BB962C8B-B14F-4D97-AF65-F5344CB8AC3E}">
        <p14:creationId xmlns:p14="http://schemas.microsoft.com/office/powerpoint/2010/main" val="404484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smtClean="0"/>
              <a:t>At det er viktig å lytte til de som selv er berørte mener også politikerne!</a:t>
            </a:r>
          </a:p>
          <a:p>
            <a:pPr eaLnBrk="1" hangingPunct="1">
              <a:spcBef>
                <a:spcPct val="0"/>
              </a:spcBef>
            </a:pPr>
            <a:r>
              <a:rPr lang="nb-NO" altLang="nb-NO" dirty="0" smtClean="0"/>
              <a:t>Her er vårt </a:t>
            </a:r>
            <a:r>
              <a:rPr lang="nb-NO" altLang="nb-NO" dirty="0" err="1" smtClean="0"/>
              <a:t>sentrala</a:t>
            </a:r>
            <a:r>
              <a:rPr lang="nb-NO" altLang="nb-NO" dirty="0" smtClean="0"/>
              <a:t> </a:t>
            </a:r>
            <a:r>
              <a:rPr lang="nb-NO" altLang="nb-NO" b="1" dirty="0" smtClean="0"/>
              <a:t>erfaringspanel</a:t>
            </a:r>
            <a:r>
              <a:rPr lang="nb-NO" altLang="nb-NO" dirty="0" smtClean="0"/>
              <a:t>, på besøk på Stortinget 9. april 2018.</a:t>
            </a:r>
          </a:p>
          <a:p>
            <a:pPr eaLnBrk="1" hangingPunct="1">
              <a:spcBef>
                <a:spcPct val="0"/>
              </a:spcBef>
            </a:pPr>
            <a:r>
              <a:rPr lang="nb-NO" altLang="nb-NO" dirty="0" smtClean="0"/>
              <a:t>Jannicke</a:t>
            </a:r>
            <a:r>
              <a:rPr lang="nb-NO" altLang="nb-NO" baseline="0" dirty="0" smtClean="0"/>
              <a:t> ( Oslo), eika (Bodø), Arne Inge( Oppdal), Helene( Tynset), Terje(Trondhjem), Torhild (Mandal), Ole Jørgen( Oslo)</a:t>
            </a:r>
          </a:p>
        </p:txBody>
      </p:sp>
      <p:sp>
        <p:nvSpPr>
          <p:cNvPr id="3174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396212C-E99F-45EB-A77E-A8319C430AB8}" type="slidenum">
              <a:rPr lang="nb-NO" altLang="nb-NO"/>
              <a:pPr/>
              <a:t>10</a:t>
            </a:fld>
            <a:endParaRPr lang="nb-NO" altLang="nb-NO"/>
          </a:p>
        </p:txBody>
      </p:sp>
    </p:spTree>
    <p:extLst>
      <p:ext uri="{BB962C8B-B14F-4D97-AF65-F5344CB8AC3E}">
        <p14:creationId xmlns:p14="http://schemas.microsoft.com/office/powerpoint/2010/main" val="58924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3ED143E7-8111-4B75-8528-A0E8461D8F68}" type="datetimeFigureOut">
              <a:rPr lang="nb-NO" smtClean="0"/>
              <a:t>21.11.2018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105151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ED143E7-8111-4B75-8528-A0E8461D8F68}" type="datetimeFigureOut">
              <a:rPr lang="nb-NO" smtClean="0"/>
              <a:t>21.11.2018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39689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ED143E7-8111-4B75-8528-A0E8461D8F68}" type="datetimeFigureOut">
              <a:rPr lang="nb-NO" smtClean="0"/>
              <a:t>21.11.2018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33551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3ED143E7-8111-4B75-8528-A0E8461D8F68}" type="datetimeFigureOut">
              <a:rPr lang="nb-NO" smtClean="0"/>
              <a:t>21.11.2018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08792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3ED143E7-8111-4B75-8528-A0E8461D8F68}" type="datetimeFigureOut">
              <a:rPr lang="nb-NO" smtClean="0"/>
              <a:t>21.11.2018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21518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3ED143E7-8111-4B75-8528-A0E8461D8F68}" type="datetimeFigureOut">
              <a:rPr lang="nb-NO" smtClean="0"/>
              <a:t>21.11.2018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183261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3ED143E7-8111-4B75-8528-A0E8461D8F68}" type="datetimeFigureOut">
              <a:rPr lang="nb-NO" smtClean="0"/>
              <a:t>21.11.2018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09511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3ED143E7-8111-4B75-8528-A0E8461D8F68}" type="datetimeFigureOut">
              <a:rPr lang="nb-NO" smtClean="0"/>
              <a:t>21.11.2018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73421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ED143E7-8111-4B75-8528-A0E8461D8F68}" type="datetimeFigureOut">
              <a:rPr lang="nb-NO" smtClean="0"/>
              <a:t>21.11.2018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824897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ED143E7-8111-4B75-8528-A0E8461D8F68}" type="datetimeFigureOut">
              <a:rPr lang="nb-NO" smtClean="0"/>
              <a:t>21.11.2018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228245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3ED143E7-8111-4B75-8528-A0E8461D8F68}" type="datetimeFigureOut">
              <a:rPr lang="nb-NO" smtClean="0"/>
              <a:t>21.11.2018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893BF0-26E5-401F-A201-3629730778E7}" type="slidenum">
              <a:rPr lang="nb-NO" smtClean="0"/>
              <a:t>‹#›</a:t>
            </a:fld>
            <a:endParaRPr lang="nb-NO"/>
          </a:p>
        </p:txBody>
      </p:sp>
    </p:spTree>
    <p:extLst>
      <p:ext uri="{BB962C8B-B14F-4D97-AF65-F5344CB8AC3E}">
        <p14:creationId xmlns:p14="http://schemas.microsoft.com/office/powerpoint/2010/main" val="59597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143E7-8111-4B75-8528-A0E8461D8F68}" type="datetimeFigureOut">
              <a:rPr lang="nb-NO" smtClean="0"/>
              <a:t>21.11.2018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93BF0-26E5-401F-A201-3629730778E7}" type="slidenum">
              <a:rPr lang="nb-NO" smtClean="0"/>
              <a:t>‹#›</a:t>
            </a:fld>
            <a:endParaRPr lang="nb-NO"/>
          </a:p>
        </p:txBody>
      </p:sp>
    </p:spTree>
    <p:extLst>
      <p:ext uri="{BB962C8B-B14F-4D97-AF65-F5344CB8AC3E}">
        <p14:creationId xmlns:p14="http://schemas.microsoft.com/office/powerpoint/2010/main" val="33081011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14"/>
          <p:cNvSpPr>
            <a:spLocks noGrp="1"/>
          </p:cNvSpPr>
          <p:nvPr>
            <p:ph type="ctrTitle"/>
          </p:nvPr>
        </p:nvSpPr>
        <p:spPr>
          <a:xfrm>
            <a:off x="561473" y="1122363"/>
            <a:ext cx="11165305" cy="1072198"/>
          </a:xfrm>
        </p:spPr>
        <p:style>
          <a:lnRef idx="2">
            <a:schemeClr val="accent4"/>
          </a:lnRef>
          <a:fillRef idx="1">
            <a:schemeClr val="lt1"/>
          </a:fillRef>
          <a:effectRef idx="0">
            <a:schemeClr val="accent4"/>
          </a:effectRef>
          <a:fontRef idx="minor">
            <a:schemeClr val="dk1"/>
          </a:fontRef>
        </p:style>
        <p:txBody>
          <a:bodyPr>
            <a:noAutofit/>
          </a:bodyPr>
          <a:lstStyle/>
          <a:p>
            <a:r>
              <a:rPr lang="nb-NO" sz="3600" b="1" dirty="0" smtClean="0"/>
              <a:t>Medvirkning i forskning </a:t>
            </a:r>
            <a:r>
              <a:rPr lang="nb-NO" sz="3600" b="1" dirty="0"/>
              <a:t/>
            </a:r>
            <a:br>
              <a:rPr lang="nb-NO" sz="3600" b="1" dirty="0"/>
            </a:br>
            <a:endParaRPr lang="nb-NO" sz="3600" dirty="0">
              <a:latin typeface="Georgia" panose="02040502050405020303" pitchFamily="18" charset="0"/>
            </a:endParaRPr>
          </a:p>
        </p:txBody>
      </p:sp>
      <p:sp>
        <p:nvSpPr>
          <p:cNvPr id="16" name="Undertittel 15"/>
          <p:cNvSpPr>
            <a:spLocks noGrp="1"/>
          </p:cNvSpPr>
          <p:nvPr>
            <p:ph type="subTitle" idx="1"/>
          </p:nvPr>
        </p:nvSpPr>
        <p:spPr>
          <a:xfrm>
            <a:off x="561473" y="4241800"/>
            <a:ext cx="11165305" cy="1663700"/>
          </a:xfrm>
        </p:spPr>
        <p:txBody>
          <a:bodyPr>
            <a:normAutofit/>
          </a:bodyPr>
          <a:lstStyle/>
          <a:p>
            <a:endParaRPr lang="nb-NO" sz="1600" dirty="0" smtClean="0">
              <a:latin typeface="Georgia" panose="02040502050405020303" pitchFamily="18" charset="0"/>
            </a:endParaRPr>
          </a:p>
        </p:txBody>
      </p:sp>
      <p:sp>
        <p:nvSpPr>
          <p:cNvPr id="3" name="Rektangel 2"/>
          <p:cNvSpPr/>
          <p:nvPr/>
        </p:nvSpPr>
        <p:spPr>
          <a:xfrm>
            <a:off x="0" y="6184669"/>
            <a:ext cx="12192000" cy="673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Undertittel 3"/>
          <p:cNvSpPr>
            <a:spLocks noGrp="1"/>
          </p:cNvSpPr>
          <p:nvPr>
            <p:ph type="subTitle" idx="1"/>
          </p:nvPr>
        </p:nvSpPr>
        <p:spPr>
          <a:xfrm>
            <a:off x="1524000" y="3194304"/>
            <a:ext cx="9144000" cy="2703258"/>
          </a:xfrm>
        </p:spPr>
        <p:txBody>
          <a:bodyPr/>
          <a:lstStyle/>
          <a:p>
            <a:r>
              <a:rPr lang="nb-NO" dirty="0" smtClean="0"/>
              <a:t>Gry C. Aarnes </a:t>
            </a:r>
            <a:endParaRPr lang="nb-NO" dirty="0"/>
          </a:p>
          <a:p>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22" y="4649216"/>
            <a:ext cx="2956883" cy="1497861"/>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357" y="4649216"/>
            <a:ext cx="3304032" cy="1460270"/>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9718" y="4649216"/>
            <a:ext cx="2876026" cy="1460270"/>
          </a:xfrm>
          <a:prstGeom prst="rect">
            <a:avLst/>
          </a:prstGeom>
        </p:spPr>
      </p:pic>
    </p:spTree>
    <p:extLst>
      <p:ext uri="{BB962C8B-B14F-4D97-AF65-F5344CB8AC3E}">
        <p14:creationId xmlns:p14="http://schemas.microsoft.com/office/powerpoint/2010/main" val="706069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pPr eaLnBrk="1" hangingPunct="1"/>
            <a:r>
              <a:rPr lang="nb-NO" altLang="nb-NO" smtClean="0"/>
              <a:t>Nothing about us, without us</a:t>
            </a:r>
          </a:p>
        </p:txBody>
      </p:sp>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7853" y="1538256"/>
            <a:ext cx="6805323" cy="4535965"/>
          </a:xfrm>
          <a:prstGeom prst="rect">
            <a:avLst/>
          </a:prstGeom>
        </p:spPr>
      </p:pic>
    </p:spTree>
    <p:extLst>
      <p:ext uri="{BB962C8B-B14F-4D97-AF65-F5344CB8AC3E}">
        <p14:creationId xmlns:p14="http://schemas.microsoft.com/office/powerpoint/2010/main" val="51464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p:txBody>
          <a:bodyPr>
            <a:normAutofit/>
          </a:bodyPr>
          <a:lstStyle/>
          <a:p>
            <a:pPr algn="ctr"/>
            <a:r>
              <a:rPr lang="nb-NO" altLang="nb-NO" sz="3200" b="1" dirty="0" smtClean="0"/>
              <a:t>Målet </a:t>
            </a:r>
            <a:r>
              <a:rPr lang="nb-NO" altLang="nb-NO" sz="3200" b="1" dirty="0"/>
              <a:t>med </a:t>
            </a:r>
            <a:r>
              <a:rPr lang="nb-NO" altLang="nb-NO" sz="3200" b="1" dirty="0" smtClean="0"/>
              <a:t>medvirkning i forskning</a:t>
            </a:r>
            <a:endParaRPr lang="nb-NO" altLang="nb-NO" sz="3200" b="1" dirty="0"/>
          </a:p>
        </p:txBody>
      </p:sp>
      <p:sp>
        <p:nvSpPr>
          <p:cNvPr id="3" name="Plassholder for innhold 2"/>
          <p:cNvSpPr>
            <a:spLocks noGrp="1"/>
          </p:cNvSpPr>
          <p:nvPr>
            <p:ph sz="half" idx="1"/>
          </p:nvPr>
        </p:nvSpPr>
        <p:spPr/>
        <p:txBody>
          <a:bodyPr/>
          <a:lstStyle/>
          <a:p>
            <a:pPr lvl="1">
              <a:defRPr/>
            </a:pPr>
            <a:r>
              <a:rPr lang="nb-NO" sz="2000" dirty="0" smtClean="0"/>
              <a:t>Demokratisering </a:t>
            </a:r>
            <a:r>
              <a:rPr lang="nb-NO" sz="2000" dirty="0"/>
              <a:t>av forskning; </a:t>
            </a:r>
            <a:r>
              <a:rPr lang="nb-NO" sz="2000" dirty="0" smtClean="0"/>
              <a:t>de </a:t>
            </a:r>
            <a:r>
              <a:rPr lang="nb-NO" sz="2000" dirty="0"/>
              <a:t>som forskningen angår bør </a:t>
            </a:r>
            <a:r>
              <a:rPr lang="nb-NO" sz="2000" dirty="0" smtClean="0"/>
              <a:t>kunne     medvirke</a:t>
            </a:r>
            <a:r>
              <a:rPr lang="nb-NO" sz="2000" dirty="0"/>
              <a:t>.</a:t>
            </a:r>
          </a:p>
          <a:p>
            <a:pPr lvl="1">
              <a:defRPr/>
            </a:pPr>
            <a:r>
              <a:rPr lang="nb-NO" sz="2000" dirty="0"/>
              <a:t>Kan bidra til bredere prosesser og perspektiver</a:t>
            </a:r>
          </a:p>
          <a:p>
            <a:pPr lvl="1">
              <a:defRPr/>
            </a:pPr>
            <a:r>
              <a:rPr lang="nb-NO" sz="2000" dirty="0"/>
              <a:t>Kan bidra til økt relevans og bedre kvalitet</a:t>
            </a:r>
          </a:p>
          <a:p>
            <a:pPr lvl="1">
              <a:defRPr/>
            </a:pPr>
            <a:endParaRPr lang="nb-NO" dirty="0"/>
          </a:p>
          <a:p>
            <a:pPr lvl="1">
              <a:buNone/>
              <a:defRPr/>
            </a:pPr>
            <a:endParaRPr lang="nb-NO" sz="2000" dirty="0">
              <a:solidFill>
                <a:srgbClr val="0000FF"/>
              </a:solidFill>
              <a:latin typeface="Comic Sans MS" panose="030F0702030302020204" pitchFamily="66" charset="0"/>
            </a:endParaRPr>
          </a:p>
          <a:p>
            <a:pPr lvl="1">
              <a:buNone/>
              <a:defRPr/>
            </a:pPr>
            <a:endParaRPr lang="nb-NO" sz="2000" dirty="0">
              <a:solidFill>
                <a:srgbClr val="0000FF"/>
              </a:solidFill>
            </a:endParaRPr>
          </a:p>
          <a:p>
            <a:pPr marL="0" indent="0">
              <a:buNone/>
              <a:defRPr/>
            </a:pPr>
            <a:endParaRPr lang="nb-NO" dirty="0" smtClean="0"/>
          </a:p>
          <a:p>
            <a:pPr marL="0" indent="0">
              <a:buNone/>
              <a:defRPr/>
            </a:pPr>
            <a:endParaRPr lang="nb-NO" dirty="0"/>
          </a:p>
          <a:p>
            <a:pPr>
              <a:defRPr/>
            </a:pPr>
            <a:endParaRPr lang="nb-NO" dirty="0"/>
          </a:p>
        </p:txBody>
      </p:sp>
      <p:sp>
        <p:nvSpPr>
          <p:cNvPr id="2" name="Plassholder for innhold 1"/>
          <p:cNvSpPr>
            <a:spLocks noGrp="1"/>
          </p:cNvSpPr>
          <p:nvPr>
            <p:ph sz="half" idx="2"/>
          </p:nvPr>
        </p:nvSpPr>
        <p:spPr/>
        <p:txBody>
          <a:bodyPr/>
          <a:lstStyle/>
          <a:p>
            <a:endParaRPr lang="nb-NO"/>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7229856" y="1825625"/>
            <a:ext cx="4123944" cy="3953383"/>
          </a:xfrm>
          <a:prstGeom prst="rect">
            <a:avLst/>
          </a:prstGeom>
          <a:noFill/>
        </p:spPr>
      </p:pic>
    </p:spTree>
    <p:extLst>
      <p:ext uri="{BB962C8B-B14F-4D97-AF65-F5344CB8AC3E}">
        <p14:creationId xmlns:p14="http://schemas.microsoft.com/office/powerpoint/2010/main" val="738908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31504" y="332656"/>
            <a:ext cx="8229600" cy="1143000"/>
          </a:xfrm>
        </p:spPr>
        <p:txBody>
          <a:bodyPr>
            <a:normAutofit/>
          </a:bodyPr>
          <a:lstStyle/>
          <a:p>
            <a:r>
              <a:rPr lang="nb-NO" sz="4000" b="1" dirty="0"/>
              <a:t>Bruker = Erfaringsrepresentant</a:t>
            </a:r>
            <a:br>
              <a:rPr lang="nb-NO" sz="4000" b="1" dirty="0"/>
            </a:br>
            <a:r>
              <a:rPr lang="nb-NO" sz="2700" b="1" dirty="0"/>
              <a:t>Mange nivåer i rollen</a:t>
            </a:r>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763085" y="1600201"/>
            <a:ext cx="247483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6168008" y="1556793"/>
            <a:ext cx="4038600" cy="4525963"/>
          </a:xfrm>
        </p:spPr>
        <p:txBody>
          <a:bodyPr>
            <a:normAutofit fontScale="77500" lnSpcReduction="20000"/>
          </a:bodyPr>
          <a:lstStyle/>
          <a:p>
            <a:pPr marL="0" indent="0">
              <a:buNone/>
            </a:pPr>
            <a:endParaRPr lang="nb-NO" dirty="0" smtClean="0"/>
          </a:p>
          <a:p>
            <a:pPr marL="0" indent="0">
              <a:buNone/>
            </a:pPr>
            <a:endParaRPr lang="nb-NO" dirty="0" smtClean="0"/>
          </a:p>
          <a:p>
            <a:pPr marL="0" indent="0">
              <a:buNone/>
            </a:pPr>
            <a:r>
              <a:rPr lang="nb-NO" b="1" dirty="0" smtClean="0"/>
              <a:t>Brukerstyring</a:t>
            </a:r>
          </a:p>
          <a:p>
            <a:pPr marL="0" indent="0">
              <a:buNone/>
            </a:pPr>
            <a:endParaRPr lang="nb-NO" dirty="0"/>
          </a:p>
          <a:p>
            <a:pPr marL="0" indent="0">
              <a:buNone/>
            </a:pPr>
            <a:r>
              <a:rPr lang="nb-NO" b="1" dirty="0" smtClean="0"/>
              <a:t>Reelt brukersamarbeid som likeverdig partner</a:t>
            </a:r>
            <a:endParaRPr lang="nb-NO" b="1" dirty="0"/>
          </a:p>
          <a:p>
            <a:pPr marL="0" indent="0">
              <a:buNone/>
            </a:pPr>
            <a:endParaRPr lang="nb-NO" u="sng" dirty="0" smtClean="0"/>
          </a:p>
          <a:p>
            <a:pPr marL="0" indent="0">
              <a:buNone/>
            </a:pPr>
            <a:r>
              <a:rPr lang="nb-NO" b="1" dirty="0" smtClean="0"/>
              <a:t>Brukerdeltakelse som konsulent/rådgiver i dialog</a:t>
            </a:r>
            <a:endParaRPr lang="nb-NO" b="1" dirty="0"/>
          </a:p>
          <a:p>
            <a:pPr marL="0" indent="0">
              <a:buNone/>
            </a:pPr>
            <a:endParaRPr lang="nb-NO" u="sng" dirty="0" smtClean="0"/>
          </a:p>
          <a:p>
            <a:pPr marL="0" indent="0">
              <a:buNone/>
            </a:pPr>
            <a:r>
              <a:rPr lang="nb-NO" b="1" dirty="0" smtClean="0"/>
              <a:t>Informant / </a:t>
            </a:r>
            <a:r>
              <a:rPr lang="nb-NO" b="1" dirty="0" err="1" smtClean="0"/>
              <a:t>evt</a:t>
            </a:r>
            <a:r>
              <a:rPr lang="nb-NO" b="1" dirty="0" smtClean="0"/>
              <a:t> via andre</a:t>
            </a:r>
          </a:p>
          <a:p>
            <a:pPr marL="0" indent="0">
              <a:buNone/>
            </a:pPr>
            <a:r>
              <a:rPr lang="nb-NO" b="1" dirty="0"/>
              <a:t>	</a:t>
            </a:r>
            <a:r>
              <a:rPr lang="nb-NO" b="1" dirty="0" smtClean="0"/>
              <a:t>- </a:t>
            </a:r>
            <a:r>
              <a:rPr lang="nb-NO" sz="2200" b="1" dirty="0"/>
              <a:t>deltar ikke aktivt</a:t>
            </a:r>
            <a:endParaRPr lang="nb-NO" sz="2200" dirty="0"/>
          </a:p>
          <a:p>
            <a:endParaRPr lang="nb-NO" dirty="0"/>
          </a:p>
        </p:txBody>
      </p:sp>
    </p:spTree>
    <p:extLst>
      <p:ext uri="{BB962C8B-B14F-4D97-AF65-F5344CB8AC3E}">
        <p14:creationId xmlns:p14="http://schemas.microsoft.com/office/powerpoint/2010/main" val="2122601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304" y="0"/>
            <a:ext cx="11777472" cy="6176963"/>
          </a:xfrm>
        </p:spPr>
      </p:pic>
    </p:spTree>
    <p:extLst>
      <p:ext uri="{BB962C8B-B14F-4D97-AF65-F5344CB8AC3E}">
        <p14:creationId xmlns:p14="http://schemas.microsoft.com/office/powerpoint/2010/main" val="403814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normAutofit/>
          </a:bodyPr>
          <a:lstStyle/>
          <a:p>
            <a:r>
              <a:rPr lang="nb-NO" altLang="nb-NO" sz="2000" b="1" dirty="0"/>
              <a:t>Personer med demens møter følgende utfordringer som </a:t>
            </a:r>
            <a:r>
              <a:rPr lang="nb-NO" altLang="nb-NO" sz="2000" b="1" dirty="0" smtClean="0"/>
              <a:t>erfaringsrepresentanter</a:t>
            </a:r>
            <a:endParaRPr lang="nb-NO" altLang="nb-NO" sz="2000" b="1" dirty="0"/>
          </a:p>
        </p:txBody>
      </p:sp>
      <p:sp>
        <p:nvSpPr>
          <p:cNvPr id="3" name="Plassholder for innhold 2"/>
          <p:cNvSpPr>
            <a:spLocks noGrp="1"/>
          </p:cNvSpPr>
          <p:nvPr>
            <p:ph sz="half" idx="1"/>
          </p:nvPr>
        </p:nvSpPr>
        <p:spPr/>
        <p:txBody>
          <a:bodyPr/>
          <a:lstStyle/>
          <a:p>
            <a:pPr>
              <a:buFontTx/>
              <a:buChar char="-"/>
              <a:defRPr/>
            </a:pPr>
            <a:endParaRPr lang="nb-NO" sz="1600" dirty="0"/>
          </a:p>
          <a:p>
            <a:pPr>
              <a:buFont typeface="Arial" panose="020B0604020202020204" pitchFamily="34" charset="0"/>
              <a:buChar char="•"/>
              <a:defRPr/>
            </a:pPr>
            <a:r>
              <a:rPr lang="nb-NO" sz="2000" dirty="0"/>
              <a:t>Holdninger</a:t>
            </a:r>
          </a:p>
          <a:p>
            <a:pPr>
              <a:buFont typeface="Arial" panose="020B0604020202020204" pitchFamily="34" charset="0"/>
              <a:buChar char="•"/>
              <a:defRPr/>
            </a:pPr>
            <a:r>
              <a:rPr lang="nb-NO" sz="2000" dirty="0"/>
              <a:t>Manglende tilrettelegging</a:t>
            </a:r>
          </a:p>
          <a:p>
            <a:pPr>
              <a:buFont typeface="Arial" panose="020B0604020202020204" pitchFamily="34" charset="0"/>
              <a:buChar char="•"/>
              <a:defRPr/>
            </a:pPr>
            <a:r>
              <a:rPr lang="nb-NO" sz="2000" dirty="0"/>
              <a:t>Manglende anerkjennelse / kompensasjon</a:t>
            </a:r>
          </a:p>
          <a:p>
            <a:pPr>
              <a:buFont typeface="Arial" panose="020B0604020202020204" pitchFamily="34" charset="0"/>
              <a:buChar char="•"/>
              <a:defRPr/>
            </a:pPr>
            <a:r>
              <a:rPr lang="nb-NO" sz="2000" dirty="0"/>
              <a:t>Medvirkningen opplevdes ikke som reell</a:t>
            </a:r>
          </a:p>
          <a:p>
            <a:pPr marL="0" indent="0">
              <a:buNone/>
              <a:defRPr/>
            </a:pPr>
            <a:endParaRPr lang="nb-NO" sz="1600" dirty="0"/>
          </a:p>
          <a:p>
            <a:pPr marL="0" indent="0">
              <a:buNone/>
              <a:defRPr/>
            </a:pPr>
            <a:r>
              <a:rPr lang="nb-NO" sz="1200" dirty="0"/>
              <a:t>                                                                                      </a:t>
            </a:r>
            <a:r>
              <a:rPr lang="nb-NO" sz="1400" dirty="0"/>
              <a:t>Bartlett (2014</a:t>
            </a:r>
            <a:r>
              <a:rPr lang="nb-NO" sz="1400" dirty="0" smtClean="0"/>
              <a:t>)</a:t>
            </a:r>
          </a:p>
          <a:p>
            <a:pPr marL="0" indent="0">
              <a:buNone/>
              <a:defRPr/>
            </a:pPr>
            <a:endParaRPr lang="nb-NO" sz="1400" dirty="0"/>
          </a:p>
          <a:p>
            <a:pPr marL="0" indent="0">
              <a:buNone/>
              <a:defRPr/>
            </a:pPr>
            <a:endParaRPr lang="nb-NO" sz="1400" dirty="0" smtClean="0"/>
          </a:p>
          <a:p>
            <a:pPr marL="0" indent="0">
              <a:buNone/>
              <a:defRPr/>
            </a:pPr>
            <a:endParaRPr lang="nb-NO" sz="1400" dirty="0"/>
          </a:p>
          <a:p>
            <a:pPr marL="0" indent="0">
              <a:buNone/>
              <a:defRPr/>
            </a:pPr>
            <a:r>
              <a:rPr lang="nb-NO" sz="1800" dirty="0" smtClean="0"/>
              <a:t>Kam være en fordel å ha en organisasjon i ryggen</a:t>
            </a:r>
            <a:endParaRPr lang="nb-NO" sz="1800" dirty="0"/>
          </a:p>
        </p:txBody>
      </p:sp>
      <p:pic>
        <p:nvPicPr>
          <p:cNvPr id="5" name="Plassholder for innhold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49440" y="2206752"/>
            <a:ext cx="4190375" cy="3304032"/>
          </a:xfrm>
        </p:spPr>
      </p:pic>
    </p:spTree>
    <p:extLst>
      <p:ext uri="{BB962C8B-B14F-4D97-AF65-F5344CB8AC3E}">
        <p14:creationId xmlns:p14="http://schemas.microsoft.com/office/powerpoint/2010/main" val="1557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pPr algn="ctr"/>
            <a:r>
              <a:rPr lang="nb-NO" sz="2400" b="1" dirty="0" smtClean="0"/>
              <a:t>Hvilken effekt har medvirkning for forskere og deres forskning</a:t>
            </a:r>
            <a:endParaRPr lang="nb-NO" sz="2400" b="1" dirty="0"/>
          </a:p>
        </p:txBody>
      </p:sp>
      <p:sp>
        <p:nvSpPr>
          <p:cNvPr id="6" name="Plassholder for innhold 5"/>
          <p:cNvSpPr>
            <a:spLocks noGrp="1"/>
          </p:cNvSpPr>
          <p:nvPr>
            <p:ph idx="1"/>
          </p:nvPr>
        </p:nvSpPr>
        <p:spPr>
          <a:xfrm>
            <a:off x="838200" y="1110343"/>
            <a:ext cx="10515600" cy="5066621"/>
          </a:xfrm>
        </p:spPr>
        <p:txBody>
          <a:bodyPr>
            <a:normAutofit/>
          </a:bodyPr>
          <a:lstStyle/>
          <a:p>
            <a:pPr marL="0" indent="0">
              <a:buNone/>
            </a:pPr>
            <a:endParaRPr lang="nb-NO" sz="2400" dirty="0" smtClean="0"/>
          </a:p>
          <a:p>
            <a:r>
              <a:rPr lang="nb-NO" sz="2000" dirty="0" smtClean="0"/>
              <a:t>Økt motivasjon for arbeidet</a:t>
            </a:r>
          </a:p>
          <a:p>
            <a:r>
              <a:rPr lang="nb-NO" sz="2000" dirty="0"/>
              <a:t>Skifte i fokus fra å løse en avgrenset problemstilling til å bekjempe </a:t>
            </a:r>
            <a:r>
              <a:rPr lang="nb-NO" sz="2000" dirty="0" smtClean="0"/>
              <a:t>demens</a:t>
            </a:r>
          </a:p>
          <a:p>
            <a:r>
              <a:rPr lang="nb-NO" sz="2000" dirty="0" smtClean="0"/>
              <a:t>Kunnskap om hvordan det i realiteten er å leve med demens</a:t>
            </a:r>
          </a:p>
          <a:p>
            <a:r>
              <a:rPr lang="nb-NO" sz="2000" dirty="0" smtClean="0"/>
              <a:t>Lærer seg å kommunisere forskningen sin til «vanlige folk»</a:t>
            </a:r>
          </a:p>
          <a:p>
            <a:r>
              <a:rPr lang="nb-NO" sz="2000" dirty="0" smtClean="0"/>
              <a:t>Får kompetanse på å </a:t>
            </a:r>
            <a:r>
              <a:rPr lang="nb-NO" sz="2000" dirty="0" err="1" smtClean="0"/>
              <a:t>facilitere</a:t>
            </a:r>
            <a:r>
              <a:rPr lang="nb-NO" sz="2000" dirty="0" smtClean="0"/>
              <a:t> medvirkningsprosesser</a:t>
            </a:r>
          </a:p>
          <a:p>
            <a:r>
              <a:rPr lang="nb-NO" sz="2000" dirty="0"/>
              <a:t>Validering av idéer til forskningsprosjekt og forme fremtidige temaer</a:t>
            </a:r>
          </a:p>
          <a:p>
            <a:r>
              <a:rPr lang="nb-NO" sz="2000" dirty="0" smtClean="0"/>
              <a:t>Forskningen blir mer relevant</a:t>
            </a:r>
          </a:p>
          <a:p>
            <a:r>
              <a:rPr lang="nb-NO" sz="2000" dirty="0" smtClean="0"/>
              <a:t>Hjelp til å løse etiske utfordringer i prosjektet</a:t>
            </a:r>
          </a:p>
          <a:p>
            <a:r>
              <a:rPr lang="nb-NO" sz="2000" dirty="0" smtClean="0"/>
              <a:t>Datainnsamling og analyse</a:t>
            </a:r>
          </a:p>
          <a:p>
            <a:r>
              <a:rPr lang="nb-NO" sz="2000" dirty="0" smtClean="0"/>
              <a:t>Valg av metode</a:t>
            </a:r>
            <a:endParaRPr lang="nb-NO" sz="2000" dirty="0"/>
          </a:p>
        </p:txBody>
      </p:sp>
      <p:pic>
        <p:nvPicPr>
          <p:cNvPr id="4" name="Picture 2" descr="Foto av lege og kvinnelig pasient samtaler om behand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046" y="4297679"/>
            <a:ext cx="3448593" cy="237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b="1" dirty="0" smtClean="0"/>
              <a:t>Hvilken effekt har medvirkning for erfaringsrepresentantene</a:t>
            </a:r>
            <a:endParaRPr lang="nb-NO" sz="2800" b="1" dirty="0"/>
          </a:p>
        </p:txBody>
      </p:sp>
      <p:sp>
        <p:nvSpPr>
          <p:cNvPr id="3" name="Plassholder for innhold 2"/>
          <p:cNvSpPr>
            <a:spLocks noGrp="1"/>
          </p:cNvSpPr>
          <p:nvPr>
            <p:ph idx="1"/>
          </p:nvPr>
        </p:nvSpPr>
        <p:spPr/>
        <p:txBody>
          <a:bodyPr>
            <a:normAutofit/>
          </a:bodyPr>
          <a:lstStyle/>
          <a:p>
            <a:r>
              <a:rPr lang="nb-NO" sz="2000" dirty="0" smtClean="0"/>
              <a:t>Bidrar til noe meningsfullt</a:t>
            </a:r>
          </a:p>
          <a:p>
            <a:r>
              <a:rPr lang="nb-NO" sz="2000" dirty="0" smtClean="0"/>
              <a:t>Får trimmet hjernen</a:t>
            </a:r>
          </a:p>
          <a:p>
            <a:r>
              <a:rPr lang="nb-NO" sz="2000" dirty="0" smtClean="0"/>
              <a:t>Kunnskap om demens og demensforskning</a:t>
            </a:r>
          </a:p>
          <a:p>
            <a:r>
              <a:rPr lang="nb-NO" sz="2000" dirty="0" smtClean="0"/>
              <a:t>Får mulighet til å bruke kunnskap, ferdigheter og yrkeserfaring</a:t>
            </a:r>
          </a:p>
          <a:p>
            <a:r>
              <a:rPr lang="nb-NO" sz="2000" dirty="0" smtClean="0"/>
              <a:t>Nettverk med andre i samme situasjon</a:t>
            </a:r>
          </a:p>
          <a:p>
            <a:r>
              <a:rPr lang="nb-NO" sz="2000" dirty="0" smtClean="0"/>
              <a:t>Mulighet til å bidra i forskning utenfor AS systemet</a:t>
            </a:r>
            <a:endParaRPr lang="nb-NO" sz="2000" dirty="0"/>
          </a:p>
        </p:txBody>
      </p:sp>
      <p:pic>
        <p:nvPicPr>
          <p:cNvPr id="4" name="Plassholder for innhold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558784" y="2791968"/>
            <a:ext cx="3084576" cy="2801213"/>
          </a:xfrm>
          <a:prstGeom prst="rect">
            <a:avLst/>
          </a:prstGeom>
        </p:spPr>
      </p:pic>
    </p:spTree>
    <p:extLst>
      <p:ext uri="{BB962C8B-B14F-4D97-AF65-F5344CB8AC3E}">
        <p14:creationId xmlns:p14="http://schemas.microsoft.com/office/powerpoint/2010/main" val="21083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b="1" dirty="0" smtClean="0"/>
              <a:t>Hvilken effekt har medvirkning i forskning for organisasjonen</a:t>
            </a:r>
            <a:endParaRPr lang="nb-NO" sz="2400" b="1" dirty="0"/>
          </a:p>
        </p:txBody>
      </p:sp>
      <p:sp>
        <p:nvSpPr>
          <p:cNvPr id="3" name="Plassholder for innhold 2"/>
          <p:cNvSpPr>
            <a:spLocks noGrp="1"/>
          </p:cNvSpPr>
          <p:nvPr>
            <p:ph idx="1"/>
          </p:nvPr>
        </p:nvSpPr>
        <p:spPr/>
        <p:txBody>
          <a:bodyPr>
            <a:normAutofit/>
          </a:bodyPr>
          <a:lstStyle/>
          <a:p>
            <a:r>
              <a:rPr lang="nb-NO" sz="2000" dirty="0" smtClean="0"/>
              <a:t>Økt anseelse for erfaringsrepresentanter og organisasjonen</a:t>
            </a:r>
          </a:p>
          <a:p>
            <a:r>
              <a:rPr lang="nb-NO" sz="2000" dirty="0" smtClean="0"/>
              <a:t>Blir sett på som en viktig forskninsgaktør</a:t>
            </a:r>
          </a:p>
          <a:p>
            <a:r>
              <a:rPr lang="nb-NO" sz="2000" dirty="0" smtClean="0"/>
              <a:t>Attraktiv samarbeidspart for forskere</a:t>
            </a:r>
          </a:p>
          <a:p>
            <a:r>
              <a:rPr lang="nb-NO" sz="2000" dirty="0" smtClean="0"/>
              <a:t>Det har skjedd en holdningsendring til medvirkning fra erfaringsrepresentanter</a:t>
            </a:r>
          </a:p>
          <a:p>
            <a:endParaRPr lang="nb-NO" sz="2000"/>
          </a:p>
          <a:p>
            <a:endParaRPr lang="nb-NO" sz="2000" dirty="0"/>
          </a:p>
        </p:txBody>
      </p:sp>
    </p:spTree>
    <p:extLst>
      <p:ext uri="{BB962C8B-B14F-4D97-AF65-F5344CB8AC3E}">
        <p14:creationId xmlns:p14="http://schemas.microsoft.com/office/powerpoint/2010/main" val="420418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7383" y="457200"/>
            <a:ext cx="6675119" cy="914400"/>
          </a:xfrm>
        </p:spPr>
        <p:txBody>
          <a:bodyPr>
            <a:normAutofit/>
          </a:bodyPr>
          <a:lstStyle/>
          <a:p>
            <a:r>
              <a:rPr lang="nb-NO" b="1" dirty="0" smtClean="0"/>
              <a:t>MedDem Prosjektet</a:t>
            </a:r>
            <a:endParaRPr lang="nb-NO" b="1" dirty="0"/>
          </a:p>
        </p:txBody>
      </p:sp>
      <p:graphicFrame>
        <p:nvGraphicFramePr>
          <p:cNvPr id="4" name="Plassholder for innhold 3"/>
          <p:cNvGraphicFramePr>
            <a:graphicFrameLocks noGrp="1"/>
          </p:cNvGraphicFramePr>
          <p:nvPr>
            <p:ph idx="1"/>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tekst 4"/>
          <p:cNvSpPr>
            <a:spLocks noGrp="1"/>
          </p:cNvSpPr>
          <p:nvPr>
            <p:ph type="body" sz="half" idx="2"/>
          </p:nvPr>
        </p:nvSpPr>
        <p:spPr>
          <a:xfrm>
            <a:off x="287383" y="1658984"/>
            <a:ext cx="5368834" cy="3722914"/>
          </a:xfrm>
        </p:spPr>
        <p:txBody>
          <a:bodyPr>
            <a:normAutofit fontScale="92500" lnSpcReduction="10000"/>
          </a:bodyPr>
          <a:lstStyle/>
          <a:p>
            <a:r>
              <a:rPr lang="nb-NO" sz="2000" dirty="0" smtClean="0"/>
              <a:t>Skal lage en modell for opplæring, veiledning og oppfølging av erfaringsrepresentater med demens og pårørende </a:t>
            </a:r>
            <a:endParaRPr lang="nb-NO" sz="2000" dirty="0"/>
          </a:p>
          <a:p>
            <a:r>
              <a:rPr lang="nb-NO" sz="2000" dirty="0" smtClean="0"/>
              <a:t>Prosjektet er støttet av Extrastiftelsen.</a:t>
            </a:r>
          </a:p>
          <a:p>
            <a:endParaRPr lang="nb-NO" sz="2000" dirty="0"/>
          </a:p>
          <a:p>
            <a:r>
              <a:rPr lang="nb-NO" sz="2000" dirty="0" smtClean="0"/>
              <a:t>Erfaringer så langt:</a:t>
            </a:r>
          </a:p>
          <a:p>
            <a:endParaRPr lang="nb-NO" sz="2000" dirty="0"/>
          </a:p>
          <a:p>
            <a:pPr marL="285750" indent="-285750">
              <a:buFont typeface="Arial" panose="020B0604020202020204" pitchFamily="34" charset="0"/>
              <a:buChar char="•"/>
            </a:pPr>
            <a:r>
              <a:rPr lang="nb-NO" sz="2000" dirty="0" smtClean="0"/>
              <a:t>Rekruttering</a:t>
            </a:r>
          </a:p>
          <a:p>
            <a:pPr marL="285750" indent="-285750">
              <a:buFont typeface="Arial" panose="020B0604020202020204" pitchFamily="34" charset="0"/>
              <a:buChar char="•"/>
            </a:pPr>
            <a:r>
              <a:rPr lang="nb-NO" sz="2000" dirty="0" smtClean="0"/>
              <a:t>Bruk av ressurser</a:t>
            </a:r>
          </a:p>
          <a:p>
            <a:pPr marL="285750" indent="-285750">
              <a:buFont typeface="Arial" panose="020B0604020202020204" pitchFamily="34" charset="0"/>
              <a:buChar char="•"/>
            </a:pPr>
            <a:r>
              <a:rPr lang="nb-NO" sz="2000" dirty="0" smtClean="0"/>
              <a:t>Merverdi</a:t>
            </a:r>
          </a:p>
          <a:p>
            <a:pPr marL="285750" indent="-285750">
              <a:buFont typeface="Arial" panose="020B0604020202020204" pitchFamily="34" charset="0"/>
              <a:buChar char="•"/>
            </a:pPr>
            <a:r>
              <a:rPr lang="nb-NO" sz="2000" dirty="0" smtClean="0"/>
              <a:t>Tåle at prosessen blir annerledes</a:t>
            </a:r>
            <a:endParaRPr lang="nb-NO" sz="2000" dirty="0"/>
          </a:p>
        </p:txBody>
      </p:sp>
    </p:spTree>
    <p:extLst>
      <p:ext uri="{BB962C8B-B14F-4D97-AF65-F5344CB8AC3E}">
        <p14:creationId xmlns:p14="http://schemas.microsoft.com/office/powerpoint/2010/main" val="4061879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Nasjo1">
  <a:themeElements>
    <a:clrScheme name="Nasjo1Farge">
      <a:dk1>
        <a:sysClr val="windowText" lastClr="000000"/>
      </a:dk1>
      <a:lt1>
        <a:srgbClr val="FFFFFF"/>
      </a:lt1>
      <a:dk2>
        <a:srgbClr val="B0C5CE"/>
      </a:dk2>
      <a:lt2>
        <a:srgbClr val="FFFFFF"/>
      </a:lt2>
      <a:accent1>
        <a:srgbClr val="B0C5CE"/>
      </a:accent1>
      <a:accent2>
        <a:srgbClr val="C00000"/>
      </a:accent2>
      <a:accent3>
        <a:srgbClr val="A5A5A5"/>
      </a:accent3>
      <a:accent4>
        <a:srgbClr val="FFFFFF"/>
      </a:accent4>
      <a:accent5>
        <a:srgbClr val="4472C4"/>
      </a:accent5>
      <a:accent6>
        <a:srgbClr val="B0C5CE"/>
      </a:accent6>
      <a:hlink>
        <a:srgbClr val="0563C1"/>
      </a:hlink>
      <a:folHlink>
        <a:srgbClr val="954F72"/>
      </a:folHlink>
    </a:clrScheme>
    <a:fontScheme name="Nasjo1Fonter">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jo [Skrivebeskyttet]" id="{54D41030-26C3-4641-8612-AECAC33FCDA7}" vid="{6343CCCF-DE43-4CB8-94B1-471449EEE1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Generell mal med Bunntekst bred</Template>
  <TotalTime>1255</TotalTime>
  <Words>1672</Words>
  <Application>Microsoft Office PowerPoint</Application>
  <PresentationFormat>Widescreen</PresentationFormat>
  <Paragraphs>125</Paragraphs>
  <Slides>10</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Arial</vt:lpstr>
      <vt:lpstr>Calibri</vt:lpstr>
      <vt:lpstr>Comic Sans MS</vt:lpstr>
      <vt:lpstr>Georgia</vt:lpstr>
      <vt:lpstr>Verdana</vt:lpstr>
      <vt:lpstr>Nasjo1</vt:lpstr>
      <vt:lpstr>Medvirkning i forskning  </vt:lpstr>
      <vt:lpstr>Målet med medvirkning i forskning</vt:lpstr>
      <vt:lpstr>Bruker = Erfaringsrepresentant Mange nivåer i rollen</vt:lpstr>
      <vt:lpstr>PowerPoint-presentasjon</vt:lpstr>
      <vt:lpstr>Personer med demens møter følgende utfordringer som erfaringsrepresentanter</vt:lpstr>
      <vt:lpstr>Hvilken effekt har medvirkning for forskere og deres forskning</vt:lpstr>
      <vt:lpstr>Hvilken effekt har medvirkning for erfaringsrepresentantene</vt:lpstr>
      <vt:lpstr>Hvilken effekt har medvirkning i forskning for organisasjonen</vt:lpstr>
      <vt:lpstr>MedDem Prosjektet</vt:lpstr>
      <vt:lpstr>Nothing about us, without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Nasjonalforeningen for folkehelsens demenslinje  Her kan alle som ønsker få råd og veiledning, eller kun en prat</dc:title>
  <dc:creator>Kari-Ann Baarlid</dc:creator>
  <cp:lastModifiedBy>Liv Anita Brekke</cp:lastModifiedBy>
  <cp:revision>114</cp:revision>
  <dcterms:created xsi:type="dcterms:W3CDTF">2017-08-10T10:15:27Z</dcterms:created>
  <dcterms:modified xsi:type="dcterms:W3CDTF">2018-11-21T09:25:29Z</dcterms:modified>
</cp:coreProperties>
</file>