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68" r:id="rId2"/>
    <p:sldId id="369" r:id="rId3"/>
    <p:sldId id="399" r:id="rId4"/>
    <p:sldId id="370" r:id="rId5"/>
    <p:sldId id="374" r:id="rId6"/>
    <p:sldId id="372" r:id="rId7"/>
    <p:sldId id="401" r:id="rId8"/>
    <p:sldId id="373" r:id="rId9"/>
    <p:sldId id="377" r:id="rId10"/>
    <p:sldId id="403" r:id="rId11"/>
    <p:sldId id="376" r:id="rId12"/>
    <p:sldId id="404" r:id="rId13"/>
    <p:sldId id="405" r:id="rId14"/>
    <p:sldId id="382" r:id="rId15"/>
    <p:sldId id="400" r:id="rId16"/>
    <p:sldId id="390" r:id="rId17"/>
    <p:sldId id="397" r:id="rId18"/>
    <p:sldId id="402" r:id="rId19"/>
    <p:sldId id="383" r:id="rId20"/>
  </p:sldIdLst>
  <p:sldSz cx="9144000" cy="6858000" type="screen4x3"/>
  <p:notesSz cx="6669088" cy="9872663"/>
  <p:defaultTextStyle>
    <a:defPPr>
      <a:defRPr lang="nb-NO"/>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2" autoAdjust="0"/>
    <p:restoredTop sz="80940" autoAdjust="0"/>
  </p:normalViewPr>
  <p:slideViewPr>
    <p:cSldViewPr>
      <p:cViewPr varScale="1">
        <p:scale>
          <a:sx n="32" d="100"/>
          <a:sy n="32" d="100"/>
        </p:scale>
        <p:origin x="5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2493" y="36"/>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a:extLst/>
          </p:cNvPr>
          <p:cNvSpPr>
            <a:spLocks noGrp="1"/>
          </p:cNvSpPr>
          <p:nvPr>
            <p:ph type="hdr" sz="quarter"/>
          </p:nvPr>
        </p:nvSpPr>
        <p:spPr>
          <a:xfrm>
            <a:off x="0" y="0"/>
            <a:ext cx="2890838" cy="495300"/>
          </a:xfrm>
          <a:prstGeom prst="rect">
            <a:avLst/>
          </a:prstGeom>
        </p:spPr>
        <p:txBody>
          <a:bodyPr vert="horz" lIns="90425" tIns="45213" rIns="90425" bIns="45213" rtlCol="0"/>
          <a:lstStyle>
            <a:lvl1pPr algn="l" eaLnBrk="1" hangingPunct="1">
              <a:defRPr sz="1200">
                <a:cs typeface="Arial" panose="020B0604020202020204" pitchFamily="34" charset="0"/>
              </a:defRPr>
            </a:lvl1pPr>
          </a:lstStyle>
          <a:p>
            <a:pPr>
              <a:defRPr/>
            </a:pPr>
            <a:endParaRPr lang="nb-NO"/>
          </a:p>
        </p:txBody>
      </p:sp>
      <p:sp>
        <p:nvSpPr>
          <p:cNvPr id="3" name="Plassholder for dato 2">
            <a:extLst/>
          </p:cNvPr>
          <p:cNvSpPr>
            <a:spLocks noGrp="1"/>
          </p:cNvSpPr>
          <p:nvPr>
            <p:ph type="dt" idx="1"/>
          </p:nvPr>
        </p:nvSpPr>
        <p:spPr>
          <a:xfrm>
            <a:off x="3776663" y="0"/>
            <a:ext cx="2890837" cy="495300"/>
          </a:xfrm>
          <a:prstGeom prst="rect">
            <a:avLst/>
          </a:prstGeom>
        </p:spPr>
        <p:txBody>
          <a:bodyPr vert="horz" lIns="90425" tIns="45213" rIns="90425" bIns="45213" rtlCol="0"/>
          <a:lstStyle>
            <a:lvl1pPr algn="r" eaLnBrk="1" hangingPunct="1">
              <a:defRPr sz="1200">
                <a:cs typeface="Arial" panose="020B0604020202020204" pitchFamily="34" charset="0"/>
              </a:defRPr>
            </a:lvl1pPr>
          </a:lstStyle>
          <a:p>
            <a:pPr>
              <a:defRPr/>
            </a:pPr>
            <a:fld id="{1017A632-CD4C-4DDE-8C26-1FD60C902F30}" type="datetimeFigureOut">
              <a:rPr lang="nb-NO"/>
              <a:pPr>
                <a:defRPr/>
              </a:pPr>
              <a:t>21.11.2018</a:t>
            </a:fld>
            <a:endParaRPr lang="nb-NO"/>
          </a:p>
        </p:txBody>
      </p:sp>
      <p:sp>
        <p:nvSpPr>
          <p:cNvPr id="4" name="Plassholder for lysbilde 3">
            <a:extLst/>
          </p:cNvPr>
          <p:cNvSpPr>
            <a:spLocks noGrp="1" noRot="1" noChangeAspect="1"/>
          </p:cNvSpPr>
          <p:nvPr>
            <p:ph type="sldImg" idx="2"/>
          </p:nvPr>
        </p:nvSpPr>
        <p:spPr>
          <a:xfrm>
            <a:off x="1114425" y="1235075"/>
            <a:ext cx="4440238" cy="3330575"/>
          </a:xfrm>
          <a:prstGeom prst="rect">
            <a:avLst/>
          </a:prstGeom>
          <a:noFill/>
          <a:ln w="12700">
            <a:solidFill>
              <a:prstClr val="black"/>
            </a:solidFill>
          </a:ln>
        </p:spPr>
        <p:txBody>
          <a:bodyPr vert="horz" lIns="90425" tIns="45213" rIns="90425" bIns="45213" rtlCol="0" anchor="ctr"/>
          <a:lstStyle/>
          <a:p>
            <a:pPr lvl="0"/>
            <a:endParaRPr lang="nb-NO" noProof="0"/>
          </a:p>
        </p:txBody>
      </p:sp>
      <p:sp>
        <p:nvSpPr>
          <p:cNvPr id="5" name="Plassholder for notater 4">
            <a:extLst/>
          </p:cNvPr>
          <p:cNvSpPr>
            <a:spLocks noGrp="1"/>
          </p:cNvSpPr>
          <p:nvPr>
            <p:ph type="body" sz="quarter" idx="3"/>
          </p:nvPr>
        </p:nvSpPr>
        <p:spPr>
          <a:xfrm>
            <a:off x="666750" y="4751388"/>
            <a:ext cx="5335588" cy="3886200"/>
          </a:xfrm>
          <a:prstGeom prst="rect">
            <a:avLst/>
          </a:prstGeom>
        </p:spPr>
        <p:txBody>
          <a:bodyPr vert="horz" lIns="90425" tIns="45213" rIns="90425" bIns="45213" rtlCol="0"/>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a:extLst/>
          </p:cNvPr>
          <p:cNvSpPr>
            <a:spLocks noGrp="1"/>
          </p:cNvSpPr>
          <p:nvPr>
            <p:ph type="ftr" sz="quarter" idx="4"/>
          </p:nvPr>
        </p:nvSpPr>
        <p:spPr>
          <a:xfrm>
            <a:off x="0" y="9377363"/>
            <a:ext cx="2890838" cy="495300"/>
          </a:xfrm>
          <a:prstGeom prst="rect">
            <a:avLst/>
          </a:prstGeom>
        </p:spPr>
        <p:txBody>
          <a:bodyPr vert="horz" lIns="90425" tIns="45213" rIns="90425" bIns="45213" rtlCol="0" anchor="b"/>
          <a:lstStyle>
            <a:lvl1pPr algn="l" eaLnBrk="1" hangingPunct="1">
              <a:defRPr sz="1200">
                <a:cs typeface="Arial" panose="020B0604020202020204" pitchFamily="34" charset="0"/>
              </a:defRPr>
            </a:lvl1pPr>
          </a:lstStyle>
          <a:p>
            <a:pPr>
              <a:defRPr/>
            </a:pPr>
            <a:endParaRPr lang="nb-NO"/>
          </a:p>
        </p:txBody>
      </p:sp>
      <p:sp>
        <p:nvSpPr>
          <p:cNvPr id="7" name="Plassholder for lysbildenummer 6">
            <a:extLst/>
          </p:cNvPr>
          <p:cNvSpPr>
            <a:spLocks noGrp="1"/>
          </p:cNvSpPr>
          <p:nvPr>
            <p:ph type="sldNum" sz="quarter" idx="5"/>
          </p:nvPr>
        </p:nvSpPr>
        <p:spPr>
          <a:xfrm>
            <a:off x="3776663" y="9377363"/>
            <a:ext cx="2890837" cy="495300"/>
          </a:xfrm>
          <a:prstGeom prst="rect">
            <a:avLst/>
          </a:prstGeom>
        </p:spPr>
        <p:txBody>
          <a:bodyPr vert="horz" wrap="square" lIns="90425" tIns="45213" rIns="90425" bIns="45213" numCol="1" anchor="b" anchorCtr="0" compatLnSpc="1">
            <a:prstTxWarp prst="textNoShape">
              <a:avLst/>
            </a:prstTxWarp>
          </a:bodyPr>
          <a:lstStyle>
            <a:lvl1pPr algn="r" eaLnBrk="1" hangingPunct="1">
              <a:defRPr sz="1200"/>
            </a:lvl1pPr>
          </a:lstStyle>
          <a:p>
            <a:pPr>
              <a:defRPr/>
            </a:pPr>
            <a:fld id="{9368C93F-BF45-4ECA-AB56-46E52CEF275C}" type="slidenum">
              <a:rPr lang="nb-NO" altLang="nb-NO"/>
              <a:pPr>
                <a:defRPr/>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smtClean="0"/>
          </a:p>
        </p:txBody>
      </p:sp>
      <p:sp>
        <p:nvSpPr>
          <p:cNvPr id="4" name="Plassholder for lysbildenummer 3"/>
          <p:cNvSpPr>
            <a:spLocks noGrp="1"/>
          </p:cNvSpPr>
          <p:nvPr>
            <p:ph type="sldNum" sz="quarter" idx="5"/>
          </p:nvPr>
        </p:nvSpPr>
        <p:spPr/>
        <p:txBody>
          <a:bodyPr/>
          <a:lstStyle/>
          <a:p>
            <a:pPr fontAlgn="auto">
              <a:spcBef>
                <a:spcPts val="0"/>
              </a:spcBef>
              <a:spcAft>
                <a:spcPts val="0"/>
              </a:spcAft>
              <a:defRPr/>
            </a:pPr>
            <a:fld id="{866A0807-E1E7-4D1E-82DB-C8AC222F80B3}" type="slidenum">
              <a:rPr lang="nb-NO" smtClean="0">
                <a:solidFill>
                  <a:prstClr val="black"/>
                </a:solidFill>
                <a:latin typeface="Calibri" panose="020F0502020204030204"/>
                <a:cs typeface="+mn-cs"/>
              </a:rPr>
              <a:pPr fontAlgn="auto">
                <a:spcBef>
                  <a:spcPts val="0"/>
                </a:spcBef>
                <a:spcAft>
                  <a:spcPts val="0"/>
                </a:spcAft>
                <a:defRPr/>
              </a:pPr>
              <a:t>1</a:t>
            </a:fld>
            <a:endParaRPr lang="nb-NO">
              <a:solidFill>
                <a:prstClr val="black"/>
              </a:solidFill>
              <a:latin typeface="Calibri" panose="020F0502020204030204"/>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er viktig at personer med demens får oppfølging og tilrettelegging i forhold til andre fysiske og psykiske lidelser de eventuelt har. En demenssykdom kan gjøre det vanskelig å følge opp egen helse, som for eksempel å huske legetimer, eller beskrive symptomer. Personer som får en demensdiagnose har behov for å bearbeide egne følelser knyttet til diagnosen de har fått for å kunne nærme seg en aksept. Dette har betydning for å kunne mestre hverdagen med en demenssykdom. Personer med demens har høyere risiko for angst og depresjon som kan forverrer de daglige utfordringene. I tillegg har pårørende høyere risiko for stressbelastning.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Kontaktpersonen må etablere gode rutiner for samarbeid med kommunehelsetjenesten, fastlegen og eventuelt spesialisthelsetjenesten.  Kontaktpersonen må kartlegge behov for støtte til å følge opp egen somatisk eller psykisk helse, utarbeide tiltak for dette og ved behov henvise til rette instans.</a:t>
            </a:r>
          </a:p>
          <a:p>
            <a:endParaRPr lang="nb-NO" dirty="0"/>
          </a:p>
        </p:txBody>
      </p:sp>
      <p:sp>
        <p:nvSpPr>
          <p:cNvPr id="4" name="Plassholder for lysbildenummer 3"/>
          <p:cNvSpPr>
            <a:spLocks noGrp="1"/>
          </p:cNvSpPr>
          <p:nvPr>
            <p:ph type="sldNum" sz="quarter" idx="10"/>
          </p:nvPr>
        </p:nvSpPr>
        <p:spPr/>
        <p:txBody>
          <a:bodyPr/>
          <a:lstStyle/>
          <a:p>
            <a:pPr>
              <a:defRPr/>
            </a:pPr>
            <a:fld id="{9368C93F-BF45-4ECA-AB56-46E52CEF275C}" type="slidenum">
              <a:rPr lang="nb-NO" altLang="nb-NO" smtClean="0"/>
              <a:pPr>
                <a:defRPr/>
              </a:pPr>
              <a:t>13</a:t>
            </a:fld>
            <a:endParaRPr lang="nb-NO" altLang="nb-NO"/>
          </a:p>
        </p:txBody>
      </p:sp>
    </p:spTree>
    <p:extLst>
      <p:ext uri="{BB962C8B-B14F-4D97-AF65-F5344CB8AC3E}">
        <p14:creationId xmlns:p14="http://schemas.microsoft.com/office/powerpoint/2010/main" val="273747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Plassholder for nota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altLang="nb-NO" b="0" dirty="0" smtClean="0"/>
              <a:t>Kommunene registrerte kontaktpersonens tidsbruk i kontakt med personer med demens som fikk oppfølging med modellen</a:t>
            </a:r>
            <a:r>
              <a:rPr lang="nb-NO" altLang="nb-NO" b="0" strike="sngStrike" baseline="0" dirty="0" smtClean="0"/>
              <a:t> </a:t>
            </a:r>
            <a:r>
              <a:rPr lang="nb-NO" sz="1200" b="0" strike="noStrike" kern="1200" dirty="0" smtClean="0">
                <a:solidFill>
                  <a:schemeClr val="tx1"/>
                </a:solidFill>
                <a:effectLst/>
                <a:latin typeface="+mn-lt"/>
                <a:ea typeface="+mn-ea"/>
                <a:cs typeface="+mn-cs"/>
              </a:rPr>
              <a:t>og</a:t>
            </a:r>
            <a:r>
              <a:rPr lang="nb-NO" sz="1200" b="0" strike="noStrike" kern="1200" baseline="0" dirty="0" smtClean="0">
                <a:solidFill>
                  <a:schemeClr val="tx1"/>
                </a:solidFill>
                <a:effectLst/>
                <a:latin typeface="+mn-lt"/>
                <a:ea typeface="+mn-ea"/>
                <a:cs typeface="+mn-cs"/>
              </a:rPr>
              <a:t> </a:t>
            </a:r>
            <a:r>
              <a:rPr lang="nb-NO" sz="1200" b="0" kern="1200" dirty="0" smtClean="0">
                <a:solidFill>
                  <a:schemeClr val="tx1"/>
                </a:solidFill>
                <a:effectLst/>
                <a:latin typeface="+mn-lt"/>
                <a:ea typeface="+mn-ea"/>
                <a:cs typeface="+mn-cs"/>
              </a:rPr>
              <a:t>etter demensutredning var ferdig) De registrerte total tidsbruk for kontaktperson</a:t>
            </a:r>
            <a:r>
              <a:rPr lang="nb-NO" sz="1200" b="0" kern="1200" baseline="0" dirty="0" smtClean="0">
                <a:solidFill>
                  <a:schemeClr val="tx1"/>
                </a:solidFill>
                <a:effectLst/>
                <a:latin typeface="+mn-lt"/>
                <a:ea typeface="+mn-ea"/>
                <a:cs typeface="+mn-cs"/>
              </a:rPr>
              <a:t> </a:t>
            </a:r>
            <a:r>
              <a:rPr lang="nb-NO" sz="1200" b="0" kern="1200" dirty="0" smtClean="0">
                <a:solidFill>
                  <a:schemeClr val="tx1"/>
                </a:solidFill>
                <a:effectLst/>
                <a:latin typeface="+mn-lt"/>
                <a:ea typeface="+mn-ea"/>
                <a:cs typeface="+mn-cs"/>
              </a:rPr>
              <a:t>på møter</a:t>
            </a:r>
            <a:r>
              <a:rPr lang="nb-NO" sz="1200" b="0" kern="1200" baseline="0" dirty="0" smtClean="0">
                <a:solidFill>
                  <a:schemeClr val="tx1"/>
                </a:solidFill>
                <a:effectLst/>
                <a:latin typeface="+mn-lt"/>
                <a:ea typeface="+mn-ea"/>
                <a:cs typeface="+mn-cs"/>
              </a:rPr>
              <a:t> eller i t</a:t>
            </a:r>
            <a:r>
              <a:rPr lang="nb-NO" sz="1200" b="0" kern="1200" dirty="0" smtClean="0">
                <a:solidFill>
                  <a:schemeClr val="tx1"/>
                </a:solidFill>
                <a:effectLst/>
                <a:latin typeface="+mn-lt"/>
                <a:ea typeface="+mn-ea"/>
                <a:cs typeface="+mn-cs"/>
              </a:rPr>
              <a:t>elefonsamtaler med personer med demens og deres pårørende</a:t>
            </a:r>
            <a:endParaRPr lang="nb-NO" altLang="nb-NO" b="0" dirty="0" smtClean="0"/>
          </a:p>
          <a:p>
            <a:pPr>
              <a:defRPr/>
            </a:pPr>
            <a:endParaRPr lang="nb-NO" altLang="nb-NO" b="0" dirty="0" smtClean="0"/>
          </a:p>
          <a:p>
            <a:pPr>
              <a:defRPr/>
            </a:pPr>
            <a:r>
              <a:rPr lang="nb-NO" altLang="nb-NO" b="0" dirty="0" smtClean="0"/>
              <a:t>Resultater</a:t>
            </a:r>
            <a:r>
              <a:rPr lang="nb-NO" altLang="nb-NO" b="0" baseline="0" dirty="0" smtClean="0"/>
              <a:t> viser at d</a:t>
            </a:r>
            <a:r>
              <a:rPr lang="nb-NO" altLang="nb-NO" b="0" dirty="0" smtClean="0"/>
              <a:t>et er stor variasjon i hvor mye de enkelte vil ha av oppfølging</a:t>
            </a:r>
            <a:r>
              <a:rPr lang="nb-NO" altLang="nb-NO" b="1" dirty="0" smtClean="0"/>
              <a:t>. </a:t>
            </a:r>
          </a:p>
          <a:p>
            <a:pPr>
              <a:defRPr/>
            </a:pPr>
            <a:endParaRPr lang="nb-NO" altLang="nb-NO" dirty="0" smtClean="0"/>
          </a:p>
          <a:p>
            <a:pPr>
              <a:defRPr/>
            </a:pPr>
            <a:r>
              <a:rPr lang="nb-NO" altLang="nb-NO" dirty="0" smtClean="0"/>
              <a:t>Hvis vi tar Fredrikstad som et eksempel, har demensteam der brukte fra 1 til 34 timer med oppfølging- enten gjennom møter eller telefonsamtaler -  med</a:t>
            </a:r>
            <a:r>
              <a:rPr lang="nb-NO" altLang="nb-NO" baseline="0" dirty="0" smtClean="0"/>
              <a:t> </a:t>
            </a:r>
            <a:r>
              <a:rPr lang="nb-NO" altLang="nb-NO" dirty="0" smtClean="0"/>
              <a:t>en person med demens</a:t>
            </a:r>
          </a:p>
          <a:p>
            <a:pPr>
              <a:defRPr/>
            </a:pPr>
            <a:endParaRPr lang="nb-NO" altLang="nb-NO" dirty="0" smtClean="0"/>
          </a:p>
          <a:p>
            <a:pPr>
              <a:defRPr/>
            </a:pPr>
            <a:r>
              <a:rPr lang="nb-NO" altLang="nb-NO" dirty="0" smtClean="0"/>
              <a:t>Funn fra gruppeintervjuer</a:t>
            </a:r>
            <a:r>
              <a:rPr lang="nb-NO" altLang="nb-NO" baseline="0" dirty="0" smtClean="0"/>
              <a:t> med prosjektledere i kommunene var at det er givende, men tidskrevende, å jobbe med denne modellen (</a:t>
            </a:r>
            <a:r>
              <a:rPr lang="nb-NO" altLang="nb-NO" baseline="0" dirty="0" err="1" smtClean="0"/>
              <a:t>ifht</a:t>
            </a:r>
            <a:r>
              <a:rPr lang="nb-NO" altLang="nb-NO" baseline="0" dirty="0" smtClean="0"/>
              <a:t> tiltak og tidsbruk). </a:t>
            </a:r>
            <a:r>
              <a:rPr lang="nb-NO" altLang="nb-NO" dirty="0" smtClean="0"/>
              <a:t>Noen årsaker for hvorfor noen personer krever betydelig oppfølging fra kommunen er stort behov for sammensatt tjenester, eller de ikke har pårørende og</a:t>
            </a:r>
            <a:r>
              <a:rPr lang="nb-NO" altLang="nb-NO" strike="sngStrike" dirty="0" smtClean="0"/>
              <a:t> </a:t>
            </a:r>
            <a:r>
              <a:rPr lang="nb-NO" altLang="nb-NO" dirty="0" smtClean="0"/>
              <a:t> lite nettverk. Selv om oppfølging med denne modellen var mer tidskrevende arbeid enn forventet, gir denne formen for oppfølging trygghet og bedre livskvalitet for personer med demens og pårørende. </a:t>
            </a:r>
          </a:p>
          <a:p>
            <a:pPr>
              <a:defRPr/>
            </a:pPr>
            <a:endParaRPr lang="nb-NO" altLang="nb-NO" b="1" dirty="0" smtClean="0"/>
          </a:p>
          <a:p>
            <a:pPr>
              <a:defRPr/>
            </a:pPr>
            <a:endParaRPr lang="nb-NO" altLang="nb-NO" dirty="0" smtClean="0"/>
          </a:p>
          <a:p>
            <a:pPr>
              <a:defRPr/>
            </a:pPr>
            <a:r>
              <a:rPr lang="nb-NO" altLang="nb-NO" dirty="0" smtClean="0"/>
              <a:t>(Noen mennesker vil ha behov for mer og oftere kontakt enn andre)</a:t>
            </a:r>
          </a:p>
          <a:p>
            <a:pPr>
              <a:defRPr/>
            </a:pPr>
            <a:endParaRPr lang="nb-NO" altLang="nb-NO" dirty="0" smtClean="0"/>
          </a:p>
        </p:txBody>
      </p:sp>
      <p:sp>
        <p:nvSpPr>
          <p:cNvPr id="378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83FC433-2048-4D53-AE3E-A8401484AE43}" type="slidenum">
              <a:rPr lang="nb-NO" altLang="nb-NO" smtClean="0"/>
              <a:pPr/>
              <a:t>16</a:t>
            </a:fld>
            <a:endParaRPr lang="nb-NO" altLang="nb-N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altLang="nb-NO" dirty="0" smtClean="0"/>
              <a:t>Som en del av evaluering av prosjektet, registrerte modellkommunene tidsbruk og tiltak per person med demens knyttet til utprøving av modellen for oppfølging i 2017.  Fra dataene kan vi få et bilde av tilbudet man har i hver modellkommune for personer med demens og deres pårørende som får oppfølging med modellen. Analyse er basert på totalt 334 tiltak for 57 personer med demens og pårørende. Enkelte personer kan få flere tiltak. </a:t>
            </a:r>
          </a:p>
          <a:p>
            <a:endParaRPr lang="nb-NO" altLang="nb-NO" dirty="0" smtClean="0"/>
          </a:p>
          <a:p>
            <a:r>
              <a:rPr lang="nb-NO" dirty="0" smtClean="0"/>
              <a:t>De hyppigste</a:t>
            </a:r>
            <a:r>
              <a:rPr lang="nb-NO" baseline="0" dirty="0" smtClean="0"/>
              <a:t> tiltak som ble iverksatt for personer med demens og pårørende i våre modellkommunene er dagaktivitetstilbud, informasjon og nettverksmobilisering.</a:t>
            </a:r>
          </a:p>
          <a:p>
            <a:endParaRPr lang="nb-NO" baseline="0" dirty="0" smtClean="0"/>
          </a:p>
          <a:p>
            <a:r>
              <a:rPr lang="nb-NO" baseline="0" dirty="0" smtClean="0"/>
              <a:t>Pårørendeskole er også et viktig tiltak og det ble bekreftet i en masterstudents evaluering av prosjektet i Fredrikstad. Oppgaven viste at pårørendeskole var det viktigste tiltaket for de pårørende intervjuet i studien. </a:t>
            </a:r>
          </a:p>
          <a:p>
            <a:endParaRPr lang="nb-NO" baseline="0" dirty="0" smtClean="0"/>
          </a:p>
          <a:p>
            <a:r>
              <a:rPr lang="nb-NO" baseline="0" dirty="0" smtClean="0"/>
              <a:t>Det er interessant at hjemmesykepleie er et vanlig tiltak iverksatt fordi </a:t>
            </a:r>
            <a:r>
              <a:rPr lang="nb-NO" altLang="nb-NO" b="0" i="0" u="none" baseline="0" dirty="0" smtClean="0">
                <a:solidFill>
                  <a:srgbClr val="FFFF00"/>
                </a:solidFill>
              </a:rPr>
              <a:t>målgruppen </a:t>
            </a:r>
            <a:r>
              <a:rPr lang="nb-NO" altLang="nb-NO" b="0" i="0" u="none" dirty="0" smtClean="0">
                <a:solidFill>
                  <a:srgbClr val="FFFF00"/>
                </a:solidFill>
              </a:rPr>
              <a:t>egentlig er</a:t>
            </a:r>
            <a:r>
              <a:rPr lang="nb-NO" altLang="nb-NO" b="0" i="0" u="none" baseline="0" dirty="0" smtClean="0">
                <a:solidFill>
                  <a:srgbClr val="FFFF00"/>
                </a:solidFill>
              </a:rPr>
              <a:t> </a:t>
            </a:r>
            <a:r>
              <a:rPr lang="nb-NO" altLang="nb-NO" b="0" i="0" u="none" dirty="0" smtClean="0">
                <a:solidFill>
                  <a:srgbClr val="FFFF00"/>
                </a:solidFill>
              </a:rPr>
              <a:t>de som ikke trenger tjenester slik som </a:t>
            </a:r>
            <a:r>
              <a:rPr lang="nb-NO" altLang="nb-NO" sz="1200" b="0" i="0" u="none" kern="1200" dirty="0" smtClean="0">
                <a:solidFill>
                  <a:srgbClr val="FFFF00"/>
                </a:solidFill>
                <a:effectLst/>
                <a:latin typeface="+mn-lt"/>
                <a:ea typeface="+mn-ea"/>
                <a:cs typeface="+mn-cs"/>
              </a:rPr>
              <a:t>h</a:t>
            </a:r>
            <a:r>
              <a:rPr lang="nb-NO" sz="1200" b="0" i="0" kern="1200" dirty="0" smtClean="0">
                <a:solidFill>
                  <a:srgbClr val="FFFF00"/>
                </a:solidFill>
                <a:effectLst/>
                <a:latin typeface="+mn-lt"/>
                <a:ea typeface="+mn-ea"/>
                <a:cs typeface="+mn-cs"/>
              </a:rPr>
              <a:t>jemmesykepleie. Det viser et behov for hjemmesykepleie, og kanskje</a:t>
            </a:r>
            <a:r>
              <a:rPr lang="nb-NO" sz="1200" b="0" i="0" kern="1200" baseline="0" dirty="0" smtClean="0">
                <a:solidFill>
                  <a:srgbClr val="FFFF00"/>
                </a:solidFill>
                <a:effectLst/>
                <a:latin typeface="+mn-lt"/>
                <a:ea typeface="+mn-ea"/>
                <a:cs typeface="+mn-cs"/>
              </a:rPr>
              <a:t> et tegn på at flere personer med demens får en diagnose seint i demensforløpet. I tillegg er</a:t>
            </a:r>
            <a:r>
              <a:rPr lang="nb-NO" sz="1200" b="0" i="0" kern="1200" dirty="0" smtClean="0">
                <a:solidFill>
                  <a:srgbClr val="FFFF00"/>
                </a:solidFill>
                <a:effectLst/>
                <a:latin typeface="+mn-lt"/>
                <a:ea typeface="+mn-ea"/>
                <a:cs typeface="+mn-cs"/>
              </a:rPr>
              <a:t> det</a:t>
            </a:r>
            <a:r>
              <a:rPr lang="nb-NO" sz="1200" b="0" i="0" kern="1200" baseline="0" dirty="0" smtClean="0">
                <a:solidFill>
                  <a:srgbClr val="FFFF00"/>
                </a:solidFill>
                <a:effectLst/>
                <a:latin typeface="+mn-lt"/>
                <a:ea typeface="+mn-ea"/>
                <a:cs typeface="+mn-cs"/>
              </a:rPr>
              <a:t> </a:t>
            </a:r>
            <a:r>
              <a:rPr lang="nb-NO" sz="1200" b="0" i="0" kern="1200" dirty="0" smtClean="0">
                <a:solidFill>
                  <a:srgbClr val="FFFF00"/>
                </a:solidFill>
                <a:effectLst/>
                <a:latin typeface="+mn-lt"/>
                <a:ea typeface="+mn-ea"/>
                <a:cs typeface="+mn-cs"/>
              </a:rPr>
              <a:t>ikke sikkert at hjemmesykepleie hadde blitt satt i gang uten</a:t>
            </a:r>
            <a:r>
              <a:rPr lang="nb-NO" sz="1200" b="0" i="0" kern="1200" baseline="0" dirty="0" smtClean="0">
                <a:solidFill>
                  <a:srgbClr val="FFFF00"/>
                </a:solidFill>
                <a:effectLst/>
                <a:latin typeface="+mn-lt"/>
                <a:ea typeface="+mn-ea"/>
                <a:cs typeface="+mn-cs"/>
              </a:rPr>
              <a:t> denne formen for</a:t>
            </a:r>
            <a:r>
              <a:rPr lang="nb-NO" sz="1200" b="0" i="0" kern="1200" dirty="0" smtClean="0">
                <a:solidFill>
                  <a:srgbClr val="FFFF00"/>
                </a:solidFill>
                <a:effectLst/>
                <a:latin typeface="+mn-lt"/>
                <a:ea typeface="+mn-ea"/>
                <a:cs typeface="+mn-cs"/>
              </a:rPr>
              <a:t> oppfølging fra kommunen .  (</a:t>
            </a:r>
            <a:r>
              <a:rPr lang="nb-NO" altLang="nb-NO" b="0" i="0" u="none" baseline="0" dirty="0" smtClean="0">
                <a:solidFill>
                  <a:srgbClr val="FF0000"/>
                </a:solidFill>
              </a:rPr>
              <a:t>en fjerdedel </a:t>
            </a:r>
            <a:r>
              <a:rPr lang="nb-NO" sz="1200" b="0" i="0" kern="1200" baseline="0" dirty="0" smtClean="0">
                <a:solidFill>
                  <a:srgbClr val="FFFF00"/>
                </a:solidFill>
                <a:effectLst/>
                <a:latin typeface="+mn-lt"/>
                <a:ea typeface="+mn-ea"/>
                <a:cs typeface="+mn-cs"/>
              </a:rPr>
              <a:t>fikk hjemmesykepleie som tiltak)</a:t>
            </a:r>
            <a:r>
              <a:rPr lang="nb-NO" baseline="0" dirty="0" smtClean="0"/>
              <a:t> </a:t>
            </a:r>
          </a:p>
          <a:p>
            <a:endParaRPr lang="nb-NO" baseline="0" dirty="0" smtClean="0"/>
          </a:p>
          <a:p>
            <a:r>
              <a:rPr lang="nb-NO" baseline="0" dirty="0" smtClean="0"/>
              <a:t>I tillegg er aktivitetsvenn et tiltak som er brukt mye i modellkommunene. </a:t>
            </a:r>
          </a:p>
          <a:p>
            <a:endParaRPr lang="nb-NO"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Dataene viser et bredt spektre av tiltak som er iverksatt for personer med demens og pårørende i prosjektets modellkommuner. </a:t>
            </a:r>
          </a:p>
          <a:p>
            <a:endParaRPr lang="nb-NO" dirty="0"/>
          </a:p>
        </p:txBody>
      </p:sp>
      <p:sp>
        <p:nvSpPr>
          <p:cNvPr id="4" name="Plassholder for lysbildenummer 3"/>
          <p:cNvSpPr>
            <a:spLocks noGrp="1"/>
          </p:cNvSpPr>
          <p:nvPr>
            <p:ph type="sldNum" sz="quarter" idx="10"/>
          </p:nvPr>
        </p:nvSpPr>
        <p:spPr/>
        <p:txBody>
          <a:bodyPr/>
          <a:lstStyle/>
          <a:p>
            <a:pPr>
              <a:defRPr/>
            </a:pPr>
            <a:fld id="{9368C93F-BF45-4ECA-AB56-46E52CEF275C}" type="slidenum">
              <a:rPr lang="nb-NO" altLang="nb-NO" smtClean="0"/>
              <a:pPr>
                <a:defRPr/>
              </a:pPr>
              <a:t>17</a:t>
            </a:fld>
            <a:endParaRPr lang="nb-NO" altLang="nb-NO"/>
          </a:p>
        </p:txBody>
      </p:sp>
    </p:spTree>
    <p:extLst>
      <p:ext uri="{BB962C8B-B14F-4D97-AF65-F5344CB8AC3E}">
        <p14:creationId xmlns:p14="http://schemas.microsoft.com/office/powerpoint/2010/main" val="1452679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smtClean="0"/>
          </a:p>
        </p:txBody>
      </p:sp>
      <p:sp>
        <p:nvSpPr>
          <p:cNvPr id="4813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33425" indent="-282575">
              <a:defRPr>
                <a:solidFill>
                  <a:schemeClr val="tx1"/>
                </a:solidFill>
                <a:latin typeface="Verdana" panose="020B0604030504040204" pitchFamily="34" charset="0"/>
                <a:cs typeface="Arial" panose="020B0604020202020204" pitchFamily="34" charset="0"/>
              </a:defRPr>
            </a:lvl2pPr>
            <a:lvl3pPr marL="1130300" indent="-225425">
              <a:defRPr>
                <a:solidFill>
                  <a:schemeClr val="tx1"/>
                </a:solidFill>
                <a:latin typeface="Verdana" panose="020B0604030504040204" pitchFamily="34" charset="0"/>
                <a:cs typeface="Arial" panose="020B0604020202020204" pitchFamily="34" charset="0"/>
              </a:defRPr>
            </a:lvl3pPr>
            <a:lvl4pPr marL="1581150" indent="-225425">
              <a:defRPr>
                <a:solidFill>
                  <a:schemeClr val="tx1"/>
                </a:solidFill>
                <a:latin typeface="Verdana" panose="020B0604030504040204" pitchFamily="34" charset="0"/>
                <a:cs typeface="Arial" panose="020B0604020202020204" pitchFamily="34" charset="0"/>
              </a:defRPr>
            </a:lvl4pPr>
            <a:lvl5pPr marL="2033588" indent="-225425">
              <a:defRPr>
                <a:solidFill>
                  <a:schemeClr val="tx1"/>
                </a:solidFill>
                <a:latin typeface="Verdana" panose="020B060403050404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F8D83F1-E998-4A41-A509-1209CC45D659}" type="slidenum">
              <a:rPr lang="nb-NO" altLang="nb-NO" smtClean="0"/>
              <a:pPr/>
              <a:t>19</a:t>
            </a:fld>
            <a:endParaRPr lang="nb-NO" alt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dirty="0" smtClean="0"/>
              <a:t>Som en del av satsningen i Demensplan 2020 har Helsedirektoratet gitt</a:t>
            </a:r>
            <a:r>
              <a:rPr lang="nb-NO" altLang="nb-NO" baseline="0" dirty="0" smtClean="0"/>
              <a:t> penger til 15 kommuner for å utvikle modeller for systematisk oppfølging etter demensdiagnose. To av våre modellkommuner er med i denne satsningen og Nasjonalforeningen har sittet i arbeidsgruppen og veiledet kommunene på bakgrunn av erfaringer gjort i dette prosjektet.</a:t>
            </a:r>
            <a:endParaRPr lang="nb-NO" altLang="nb-NO" dirty="0" smtClean="0"/>
          </a:p>
        </p:txBody>
      </p:sp>
      <p:sp>
        <p:nvSpPr>
          <p:cNvPr id="819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B8D8B26-BFC3-4F55-B88B-768B78D810A2}" type="slidenum">
              <a:rPr lang="nb-NO" altLang="nb-NO" smtClean="0"/>
              <a:pPr/>
              <a:t>2</a:t>
            </a:fld>
            <a:endParaRPr lang="nb-NO" alt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smtClean="0"/>
          </a:p>
        </p:txBody>
      </p:sp>
      <p:sp>
        <p:nvSpPr>
          <p:cNvPr id="122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766C01E-F56D-4659-8FDA-397B94C3B040}" type="slidenum">
              <a:rPr lang="nb-NO" altLang="nb-NO" smtClean="0"/>
              <a:pPr/>
              <a:t>4</a:t>
            </a:fld>
            <a:endParaRPr lang="nb-NO" alt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smtClean="0"/>
          </a:p>
          <a:p>
            <a:r>
              <a:rPr lang="nb-NO" altLang="nb-NO" smtClean="0"/>
              <a:t>Hadde glemt sluttrapporten til modellkommunene</a:t>
            </a:r>
          </a:p>
        </p:txBody>
      </p:sp>
      <p:sp>
        <p:nvSpPr>
          <p:cNvPr id="1434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33425" indent="-282575">
              <a:defRPr>
                <a:solidFill>
                  <a:schemeClr val="tx1"/>
                </a:solidFill>
                <a:latin typeface="Verdana" panose="020B0604030504040204" pitchFamily="34" charset="0"/>
                <a:cs typeface="Arial" panose="020B0604020202020204" pitchFamily="34" charset="0"/>
              </a:defRPr>
            </a:lvl2pPr>
            <a:lvl3pPr marL="1130300" indent="-225425">
              <a:defRPr>
                <a:solidFill>
                  <a:schemeClr val="tx1"/>
                </a:solidFill>
                <a:latin typeface="Verdana" panose="020B0604030504040204" pitchFamily="34" charset="0"/>
                <a:cs typeface="Arial" panose="020B0604020202020204" pitchFamily="34" charset="0"/>
              </a:defRPr>
            </a:lvl3pPr>
            <a:lvl4pPr marL="1581150" indent="-225425">
              <a:defRPr>
                <a:solidFill>
                  <a:schemeClr val="tx1"/>
                </a:solidFill>
                <a:latin typeface="Verdana" panose="020B0604030504040204" pitchFamily="34" charset="0"/>
                <a:cs typeface="Arial" panose="020B0604020202020204" pitchFamily="34" charset="0"/>
              </a:defRPr>
            </a:lvl4pPr>
            <a:lvl5pPr marL="2033588" indent="-225425">
              <a:defRPr>
                <a:solidFill>
                  <a:schemeClr val="tx1"/>
                </a:solidFill>
                <a:latin typeface="Verdana" panose="020B0604030504040204" pitchFamily="34" charset="0"/>
                <a:cs typeface="Arial" panose="020B0604020202020204" pitchFamily="34" charset="0"/>
              </a:defRPr>
            </a:lvl5pPr>
            <a:lvl6pPr marL="24907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479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051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62388" indent="-2254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648F5E9-02E5-4A6E-90FB-9283357C01EF}" type="slidenum">
              <a:rPr lang="nb-NO" altLang="nb-NO" smtClean="0"/>
              <a:pPr/>
              <a:t>5</a:t>
            </a:fld>
            <a:endParaRPr lang="nb-NO" alt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b-NO" altLang="nb-NO" smtClean="0"/>
          </a:p>
        </p:txBody>
      </p:sp>
      <p:sp>
        <p:nvSpPr>
          <p:cNvPr id="163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FBAA63-D544-4C31-BB5B-461FF9053185}" type="slidenum">
              <a:rPr lang="nb-NO" altLang="nb-NO" smtClean="0">
                <a:latin typeface="Verdana" panose="020B0604030504040204" pitchFamily="34" charset="0"/>
              </a:rPr>
              <a:pPr>
                <a:spcBef>
                  <a:spcPct val="0"/>
                </a:spcBef>
              </a:pPr>
              <a:t>6</a:t>
            </a:fld>
            <a:endParaRPr lang="nb-NO" altLang="nb-NO" smtClean="0">
              <a:latin typeface="Verdan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smtClean="0"/>
              <a:t>Vi har på bakgrunn av erfaringer fra disse møtene også laget en</a:t>
            </a:r>
            <a:r>
              <a:rPr lang="nb-NO" altLang="nb-NO" baseline="0" dirty="0" smtClean="0"/>
              <a:t> veileder for å lage dialogmøter.</a:t>
            </a:r>
            <a:endParaRPr lang="nb-NO" altLang="nb-NO" dirty="0" smtClean="0"/>
          </a:p>
        </p:txBody>
      </p:sp>
      <p:sp>
        <p:nvSpPr>
          <p:cNvPr id="1946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3503C88-2B41-4F3A-9C11-AAE9C29FF877}" type="slidenum">
              <a:rPr lang="nb-NO" altLang="nb-NO" smtClean="0"/>
              <a:pPr/>
              <a:t>8</a:t>
            </a:fld>
            <a:endParaRPr lang="nb-NO" alt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smtClean="0"/>
              <a:t>Når en person har fått demensdiagnose må den det gjelder og deres pårørende få tilbud om en kontaktperson med kompetanse innen demens og kunnskap om relevante tilbud og tjenester.</a:t>
            </a:r>
          </a:p>
          <a:p>
            <a:r>
              <a:rPr lang="nb-NO" altLang="nb-NO" dirty="0" smtClean="0"/>
              <a:t>Kontaktpersonen må lytte aktivt, ha en god dialog med og motiverer personen med demens til å ta imot oppfølging. </a:t>
            </a:r>
          </a:p>
          <a:p>
            <a:r>
              <a:rPr lang="nb-NO" altLang="nb-NO" dirty="0" smtClean="0"/>
              <a:t>Målet med kartleggingen er å mobilisere personens med demens og pårørendes egne ressurser, kartlegge behov for informasjon, samt vurdere behov for støtte og tiltak i den nye livssituasjonen. </a:t>
            </a:r>
          </a:p>
          <a:p>
            <a:r>
              <a:rPr lang="nb-NO" altLang="nb-NO" dirty="0" smtClean="0"/>
              <a:t>Tiltakene som tilbys kan spenne fra samtaler til aktiviteter og tjenester i regi av frivillige eller kommunen. </a:t>
            </a:r>
          </a:p>
          <a:p>
            <a:r>
              <a:rPr lang="nb-NO" altLang="nb-NO" dirty="0" smtClean="0"/>
              <a:t>Modellen er godt egnet til å kartlegge behov for informasjon, veiledning og støtte i fasen før personen med demens trenger helse- og omsorgstjeneste</a:t>
            </a:r>
          </a:p>
          <a:p>
            <a:r>
              <a:rPr lang="nb-NO" altLang="nb-NO" dirty="0" smtClean="0"/>
              <a:t>Modellkommunene</a:t>
            </a:r>
            <a:r>
              <a:rPr lang="nb-NO" altLang="nb-NO" baseline="0" dirty="0" smtClean="0"/>
              <a:t> har brukt denne modellen på veldig forskjellig måte. Løten bruker den hovedsakelig som et kartleggingsverktøy og som utgangspunkt for prosedyrer for oppfølging. Mens Stavanger har brukt den som utgangspunkt for en opprettelse av ett helt nytt tjenesteforløp som de kaller Tidlig oppfølging etter demensdiagnose og som er implementert i ordinær drift i hele kommunen. </a:t>
            </a:r>
            <a:endParaRPr lang="nb-NO" altLang="nb-NO" dirty="0" smtClean="0"/>
          </a:p>
          <a:p>
            <a:endParaRPr lang="nb-NO" altLang="nb-NO" dirty="0" smtClean="0"/>
          </a:p>
          <a:p>
            <a:r>
              <a:rPr lang="nb-NO" altLang="nb-NO" dirty="0" smtClean="0"/>
              <a:t>Modellen må ses i sammenheng med gjeldende lovverk og nasjonal retningslinje om demens</a:t>
            </a:r>
          </a:p>
          <a:p>
            <a:endParaRPr lang="nb-NO" altLang="nb-NO" dirty="0" smtClean="0"/>
          </a:p>
        </p:txBody>
      </p:sp>
      <p:sp>
        <p:nvSpPr>
          <p:cNvPr id="2150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0A2B19B-F131-4242-B4A6-9AA2BD0EA868}" type="slidenum">
              <a:rPr lang="nb-NO" altLang="nb-NO" smtClean="0"/>
              <a:pPr/>
              <a:t>9</a:t>
            </a:fld>
            <a:endParaRPr lang="nb-NO" altLang="nb-N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smtClean="0"/>
              <a:t>Jeg skal ikke gå igjennom alle områdene her i dag, men i løpet</a:t>
            </a:r>
            <a:r>
              <a:rPr lang="nb-NO" altLang="nb-NO" baseline="0" dirty="0" smtClean="0"/>
              <a:t> av november blir det lagt ut en veileder på prosjektets nettsider. </a:t>
            </a:r>
            <a:endParaRPr lang="nb-NO" altLang="nb-NO" dirty="0" smtClean="0"/>
          </a:p>
        </p:txBody>
      </p:sp>
      <p:sp>
        <p:nvSpPr>
          <p:cNvPr id="2560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A78EA04-9B9D-4E3C-8812-9D4D4AE03270}" type="slidenum">
              <a:rPr lang="nb-NO" altLang="nb-NO" smtClean="0"/>
              <a:pPr/>
              <a:t>11</a:t>
            </a:fld>
            <a:endParaRPr lang="nb-NO" altLang="nb-N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I tidlig fase av demenssykdommen er det viktig å åpne opp for en samtale om fremtiden. Det gir personen som har demens en mulighet til å være med å planlegge fremtidig omsorg. Det gir også den det gjelder muligheten til å si noe om hvem han eller hun ønsker skal ta beslutninger sammen med eller på vegne av, når det blir vanskelig å ta beslutninger på egen hånd.  Det kan også være til stor hjelp for pårørende å ha en «nøytral» part med på å drøfte disse temaene, som kan oppleve det som vanskelig å ta opp for mange.</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Kontaktpersonen må legger til rette for å ta opp og diskutere ønsker for fremtiden når det gjelder økonomi, behandling og omsorg. Dette er temaer som kan være sensitive og det er viktig at det tas opp på en inkluderende og empatisk måte. Når det gjelder planlegging av fremtidig omsorg er det viktig å diskutere alternativ som er realistiske å gjennomføre innenfor ressurser som finnes i familien og i kommunal- og frivillig sektor.</a:t>
            </a:r>
          </a:p>
          <a:p>
            <a:endParaRPr lang="nb-NO" dirty="0"/>
          </a:p>
        </p:txBody>
      </p:sp>
      <p:sp>
        <p:nvSpPr>
          <p:cNvPr id="4" name="Plassholder for lysbildenummer 3"/>
          <p:cNvSpPr>
            <a:spLocks noGrp="1"/>
          </p:cNvSpPr>
          <p:nvPr>
            <p:ph type="sldNum" sz="quarter" idx="10"/>
          </p:nvPr>
        </p:nvSpPr>
        <p:spPr/>
        <p:txBody>
          <a:bodyPr/>
          <a:lstStyle/>
          <a:p>
            <a:pPr>
              <a:defRPr/>
            </a:pPr>
            <a:fld id="{9368C93F-BF45-4ECA-AB56-46E52CEF275C}" type="slidenum">
              <a:rPr lang="nb-NO" altLang="nb-NO" smtClean="0"/>
              <a:pPr>
                <a:defRPr/>
              </a:pPr>
              <a:t>12</a:t>
            </a:fld>
            <a:endParaRPr lang="nb-NO" altLang="nb-NO"/>
          </a:p>
        </p:txBody>
      </p:sp>
    </p:spTree>
    <p:extLst>
      <p:ext uri="{BB962C8B-B14F-4D97-AF65-F5344CB8AC3E}">
        <p14:creationId xmlns:p14="http://schemas.microsoft.com/office/powerpoint/2010/main" val="23849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4500"/>
            </a:lvl1pPr>
          </a:lstStyle>
          <a:p>
            <a:r>
              <a:rPr lang="nb-NO" smtClean="0"/>
              <a:t>Klikk for å redigere tittelstil</a:t>
            </a:r>
            <a:endParaRPr lang="nb-NO"/>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2082CD12-9ABE-4477-AF92-F9F94FE2F93E}" type="datetimeFigureOut">
              <a:rPr lang="nb-NO"/>
              <a:pPr>
                <a:defRPr/>
              </a:pPr>
              <a:t>21.11.2018</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31821A13-C102-4287-A573-BC6F9D7A041F}" type="slidenum">
              <a:rPr lang="nb-NO"/>
              <a:pPr>
                <a:defRPr/>
              </a:pPr>
              <a:t>‹#›</a:t>
            </a:fld>
            <a:endParaRPr lang="nb-NO"/>
          </a:p>
        </p:txBody>
      </p:sp>
    </p:spTree>
    <p:extLst>
      <p:ext uri="{BB962C8B-B14F-4D97-AF65-F5344CB8AC3E}">
        <p14:creationId xmlns:p14="http://schemas.microsoft.com/office/powerpoint/2010/main" val="120267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4AF36BE0-070A-4CD7-8D2B-EEEE3DE68FFB}" type="datetimeFigureOut">
              <a:rPr lang="nb-NO"/>
              <a:pPr>
                <a:defRPr/>
              </a:pPr>
              <a:t>21.11.2018</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FC84B4E1-68B4-467F-84C7-490482E47DAF}" type="slidenum">
              <a:rPr lang="nb-NO"/>
              <a:pPr>
                <a:defRPr/>
              </a:pPr>
              <a:t>‹#›</a:t>
            </a:fld>
            <a:endParaRPr lang="nb-NO"/>
          </a:p>
        </p:txBody>
      </p:sp>
    </p:spTree>
    <p:extLst>
      <p:ext uri="{BB962C8B-B14F-4D97-AF65-F5344CB8AC3E}">
        <p14:creationId xmlns:p14="http://schemas.microsoft.com/office/powerpoint/2010/main" val="423630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DBE96853-B4F8-4D8C-9C58-23C1C0CDE406}" type="datetimeFigureOut">
              <a:rPr lang="nb-NO"/>
              <a:pPr>
                <a:defRPr/>
              </a:pPr>
              <a:t>21.11.2018</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515C51BA-79C8-423A-892A-F474A9463CCC}" type="slidenum">
              <a:rPr lang="nb-NO"/>
              <a:pPr>
                <a:defRPr/>
              </a:pPr>
              <a:t>‹#›</a:t>
            </a:fld>
            <a:endParaRPr lang="nb-NO"/>
          </a:p>
        </p:txBody>
      </p:sp>
    </p:spTree>
    <p:extLst>
      <p:ext uri="{BB962C8B-B14F-4D97-AF65-F5344CB8AC3E}">
        <p14:creationId xmlns:p14="http://schemas.microsoft.com/office/powerpoint/2010/main" val="407718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00" y="1555200"/>
            <a:ext cx="3474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Content Placeholder 2"/>
          <p:cNvSpPr>
            <a:spLocks noGrp="1"/>
          </p:cNvSpPr>
          <p:nvPr>
            <p:ph idx="13"/>
          </p:nvPr>
        </p:nvSpPr>
        <p:spPr>
          <a:xfrm>
            <a:off x="4899676" y="1555200"/>
            <a:ext cx="3474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6" name="Title 1"/>
          <p:cNvSpPr>
            <a:spLocks noGrp="1"/>
          </p:cNvSpPr>
          <p:nvPr>
            <p:ph type="title"/>
          </p:nvPr>
        </p:nvSpPr>
        <p:spPr>
          <a:xfrm>
            <a:off x="755577" y="619200"/>
            <a:ext cx="7616899"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smtClean="0"/>
              <a:t>Klikk for å redigere tittelstil</a:t>
            </a:r>
            <a:endParaRPr lang="nb-NO" dirty="0"/>
          </a:p>
        </p:txBody>
      </p:sp>
      <p:sp>
        <p:nvSpPr>
          <p:cNvPr id="17" name="Text Placeholder 6"/>
          <p:cNvSpPr>
            <a:spLocks noGrp="1"/>
          </p:cNvSpPr>
          <p:nvPr>
            <p:ph type="body" sz="quarter" idx="14"/>
          </p:nvPr>
        </p:nvSpPr>
        <p:spPr>
          <a:xfrm>
            <a:off x="755628" y="260920"/>
            <a:ext cx="7617971" cy="360000"/>
          </a:xfrm>
        </p:spPr>
        <p:txBody>
          <a:bodyPr/>
          <a:lstStyle>
            <a:lvl1pPr marL="0" indent="0">
              <a:buNone/>
              <a:defRPr sz="1425" baseline="0">
                <a:solidFill>
                  <a:srgbClr val="666666"/>
                </a:solidFill>
                <a:latin typeface="Arial Narrow" pitchFamily="34" charset="0"/>
              </a:defRPr>
            </a:lvl1pPr>
          </a:lstStyle>
          <a:p>
            <a:pPr lvl="0"/>
            <a:r>
              <a:rPr lang="nb-NO" noProof="0" smtClean="0"/>
              <a:t>Klikk for å redigere tekststiler i malen</a:t>
            </a:r>
          </a:p>
        </p:txBody>
      </p:sp>
      <p:sp>
        <p:nvSpPr>
          <p:cNvPr id="6" name="Slide Number Placeholder 5"/>
          <p:cNvSpPr>
            <a:spLocks noGrp="1"/>
          </p:cNvSpPr>
          <p:nvPr>
            <p:ph type="sldNum" sz="quarter" idx="15"/>
          </p:nvPr>
        </p:nvSpPr>
        <p:spPr>
          <a:xfrm>
            <a:off x="388938" y="6477000"/>
            <a:ext cx="2133600" cy="158750"/>
          </a:xfrm>
        </p:spPr>
        <p:txBody>
          <a:bodyPr lIns="0" tIns="0" rIns="0" bIns="0"/>
          <a:lstStyle>
            <a:lvl1pPr algn="l">
              <a:defRPr sz="675" b="1">
                <a:solidFill>
                  <a:srgbClr val="666666"/>
                </a:solidFill>
                <a:latin typeface="+mj-lt"/>
              </a:defRPr>
            </a:lvl1pPr>
          </a:lstStyle>
          <a:p>
            <a:pPr>
              <a:defRPr/>
            </a:pPr>
            <a:fld id="{48D8B742-DE22-4A30-8B92-56EFB1E5431B}" type="slidenum">
              <a:rPr lang="en-US"/>
              <a:pPr>
                <a:defRPr/>
              </a:pPr>
              <a:t>‹#›</a:t>
            </a:fld>
            <a:endParaRPr lang="en-US" dirty="0"/>
          </a:p>
        </p:txBody>
      </p:sp>
      <p:sp>
        <p:nvSpPr>
          <p:cNvPr id="7" name="Plassholder for bunntekst 7"/>
          <p:cNvSpPr>
            <a:spLocks noGrp="1"/>
          </p:cNvSpPr>
          <p:nvPr>
            <p:ph type="ftr" sz="quarter" idx="16"/>
          </p:nvPr>
        </p:nvSpPr>
        <p:spPr>
          <a:xfrm>
            <a:off x="387350" y="6238875"/>
            <a:ext cx="3248025" cy="142875"/>
          </a:xfrm>
        </p:spPr>
        <p:txBody>
          <a:bodyPr lIns="0" tIns="0" rIns="0" bIns="0" anchor="t"/>
          <a:lstStyle>
            <a:lvl1pPr algn="l">
              <a:defRPr sz="675">
                <a:solidFill>
                  <a:srgbClr val="666666"/>
                </a:solidFill>
              </a:defRPr>
            </a:lvl1pPr>
          </a:lstStyle>
          <a:p>
            <a:pPr>
              <a:defRPr/>
            </a:pPr>
            <a:endParaRPr lang="en-US"/>
          </a:p>
        </p:txBody>
      </p:sp>
    </p:spTree>
    <p:extLst>
      <p:ext uri="{BB962C8B-B14F-4D97-AF65-F5344CB8AC3E}">
        <p14:creationId xmlns:p14="http://schemas.microsoft.com/office/powerpoint/2010/main" val="117182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81D8FB27-B23D-48C0-BAB6-421BD99B4E22}" type="datetimeFigureOut">
              <a:rPr lang="nb-NO"/>
              <a:pPr>
                <a:defRPr/>
              </a:pPr>
              <a:t>21.11.2018</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9E128F17-6C43-4D71-BC88-266B0E423CA5}" type="slidenum">
              <a:rPr lang="nb-NO"/>
              <a:pPr>
                <a:defRPr/>
              </a:pPr>
              <a:t>‹#›</a:t>
            </a:fld>
            <a:endParaRPr lang="nb-NO"/>
          </a:p>
        </p:txBody>
      </p:sp>
    </p:spTree>
    <p:extLst>
      <p:ext uri="{BB962C8B-B14F-4D97-AF65-F5344CB8AC3E}">
        <p14:creationId xmlns:p14="http://schemas.microsoft.com/office/powerpoint/2010/main" val="136810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lvl1pPr>
          </a:lstStyle>
          <a:p>
            <a:r>
              <a:rPr lang="nb-NO" smtClean="0"/>
              <a:t>Klikk for å redigere tittelstil</a:t>
            </a:r>
            <a:endParaRPr lang="nb-NO"/>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02F5A7C9-78C9-4129-A096-03F7C165B50B}" type="datetimeFigureOut">
              <a:rPr lang="nb-NO"/>
              <a:pPr>
                <a:defRPr/>
              </a:pPr>
              <a:t>21.11.2018</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7D745F2C-9A82-4CFC-8C35-1C70AFEB3B73}" type="slidenum">
              <a:rPr lang="nb-NO"/>
              <a:pPr>
                <a:defRPr/>
              </a:pPr>
              <a:t>‹#›</a:t>
            </a:fld>
            <a:endParaRPr lang="nb-NO"/>
          </a:p>
        </p:txBody>
      </p:sp>
    </p:spTree>
    <p:extLst>
      <p:ext uri="{BB962C8B-B14F-4D97-AF65-F5344CB8AC3E}">
        <p14:creationId xmlns:p14="http://schemas.microsoft.com/office/powerpoint/2010/main" val="193209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28650" y="1825625"/>
            <a:ext cx="38862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9150" y="1825625"/>
            <a:ext cx="38862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B4D47EE6-DC15-4A5A-BCBD-6EF02A25552A}" type="datetimeFigureOut">
              <a:rPr lang="nb-NO"/>
              <a:pPr>
                <a:defRPr/>
              </a:pPr>
              <a:t>21.11.2018</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EE2CF8CD-60C3-44AB-905F-4920CE377143}" type="slidenum">
              <a:rPr lang="nb-NO"/>
              <a:pPr>
                <a:defRPr/>
              </a:pPr>
              <a:t>‹#›</a:t>
            </a:fld>
            <a:endParaRPr lang="nb-NO"/>
          </a:p>
        </p:txBody>
      </p:sp>
    </p:spTree>
    <p:extLst>
      <p:ext uri="{BB962C8B-B14F-4D97-AF65-F5344CB8AC3E}">
        <p14:creationId xmlns:p14="http://schemas.microsoft.com/office/powerpoint/2010/main" val="148101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E3C161EC-F7C0-4C36-A3D8-44386512C3E1}" type="datetimeFigureOut">
              <a:rPr lang="nb-NO"/>
              <a:pPr>
                <a:defRPr/>
              </a:pPr>
              <a:t>21.11.2018</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96812AF4-3CBF-46B3-A202-8B32E64202A9}" type="slidenum">
              <a:rPr lang="nb-NO"/>
              <a:pPr>
                <a:defRPr/>
              </a:pPr>
              <a:t>‹#›</a:t>
            </a:fld>
            <a:endParaRPr lang="nb-NO"/>
          </a:p>
        </p:txBody>
      </p:sp>
    </p:spTree>
    <p:extLst>
      <p:ext uri="{BB962C8B-B14F-4D97-AF65-F5344CB8AC3E}">
        <p14:creationId xmlns:p14="http://schemas.microsoft.com/office/powerpoint/2010/main" val="133930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C349412E-C425-457D-A43F-54626355BD79}" type="datetimeFigureOut">
              <a:rPr lang="nb-NO"/>
              <a:pPr>
                <a:defRPr/>
              </a:pPr>
              <a:t>21.11.2018</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4668D711-759B-45EB-AD21-AE941CBD0B57}" type="slidenum">
              <a:rPr lang="nb-NO"/>
              <a:pPr>
                <a:defRPr/>
              </a:pPr>
              <a:t>‹#›</a:t>
            </a:fld>
            <a:endParaRPr lang="nb-NO"/>
          </a:p>
        </p:txBody>
      </p:sp>
    </p:spTree>
    <p:extLst>
      <p:ext uri="{BB962C8B-B14F-4D97-AF65-F5344CB8AC3E}">
        <p14:creationId xmlns:p14="http://schemas.microsoft.com/office/powerpoint/2010/main" val="181181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E5AAD7AF-111B-4D9F-AB65-E73E86FD6F29}" type="datetimeFigureOut">
              <a:rPr lang="nb-NO"/>
              <a:pPr>
                <a:defRPr/>
              </a:pPr>
              <a:t>21.11.2018</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BE8454BE-4955-475A-BC8B-CBB49C62C170}" type="slidenum">
              <a:rPr lang="nb-NO"/>
              <a:pPr>
                <a:defRPr/>
              </a:pPr>
              <a:t>‹#›</a:t>
            </a:fld>
            <a:endParaRPr lang="nb-NO"/>
          </a:p>
        </p:txBody>
      </p:sp>
    </p:spTree>
    <p:extLst>
      <p:ext uri="{BB962C8B-B14F-4D97-AF65-F5344CB8AC3E}">
        <p14:creationId xmlns:p14="http://schemas.microsoft.com/office/powerpoint/2010/main" val="184208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smtClean="0"/>
              <a:t>Klikk for å redigere tittelstil</a:t>
            </a:r>
            <a:endParaRPr lang="nb-NO"/>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90A8D2F0-BECC-49E8-B1A0-7AB79539F938}" type="datetimeFigureOut">
              <a:rPr lang="nb-NO"/>
              <a:pPr>
                <a:defRPr/>
              </a:pPr>
              <a:t>21.11.2018</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B919A707-549E-45A8-937E-81DFB9628F0A}" type="slidenum">
              <a:rPr lang="nb-NO"/>
              <a:pPr>
                <a:defRPr/>
              </a:pPr>
              <a:t>‹#›</a:t>
            </a:fld>
            <a:endParaRPr lang="nb-NO"/>
          </a:p>
        </p:txBody>
      </p:sp>
    </p:spTree>
    <p:extLst>
      <p:ext uri="{BB962C8B-B14F-4D97-AF65-F5344CB8AC3E}">
        <p14:creationId xmlns:p14="http://schemas.microsoft.com/office/powerpoint/2010/main" val="350306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smtClean="0"/>
              <a:t>Klikk for å redigere tittelstil</a:t>
            </a:r>
            <a:endParaRPr lang="nb-NO"/>
          </a:p>
        </p:txBody>
      </p:sp>
      <p:sp>
        <p:nvSpPr>
          <p:cNvPr id="3" name="Plassholder for bild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B96AB407-C644-4643-8D9A-F872BC5AF5C0}" type="datetimeFigureOut">
              <a:rPr lang="nb-NO"/>
              <a:pPr>
                <a:defRPr/>
              </a:pPr>
              <a:t>21.11.2018</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B07A0D3C-4C19-4965-82B6-A64D3FCCFE6F}" type="slidenum">
              <a:rPr lang="nb-NO"/>
              <a:pPr>
                <a:defRPr/>
              </a:pPr>
              <a:t>‹#›</a:t>
            </a:fld>
            <a:endParaRPr lang="nb-NO"/>
          </a:p>
        </p:txBody>
      </p:sp>
    </p:spTree>
    <p:extLst>
      <p:ext uri="{BB962C8B-B14F-4D97-AF65-F5344CB8AC3E}">
        <p14:creationId xmlns:p14="http://schemas.microsoft.com/office/powerpoint/2010/main" val="413238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Plassholder for tittel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smtClean="0"/>
              <a:t>Klikk for å redigere tittelstil</a:t>
            </a:r>
          </a:p>
        </p:txBody>
      </p:sp>
      <p:sp>
        <p:nvSpPr>
          <p:cNvPr id="2051" name="Plassholder for tekst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 name="Plassholder for dato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CE2D4A2-992F-4DEB-9362-6F2F25AC2048}" type="datetimeFigureOut">
              <a:rPr lang="nb-NO"/>
              <a:pPr>
                <a:defRPr/>
              </a:pPr>
              <a:t>21.11.2018</a:t>
            </a:fld>
            <a:endParaRPr lang="nb-NO"/>
          </a:p>
        </p:txBody>
      </p:sp>
      <p:sp>
        <p:nvSpPr>
          <p:cNvPr id="5" name="Plassholder for bunn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nb-NO"/>
          </a:p>
        </p:txBody>
      </p:sp>
      <p:sp>
        <p:nvSpPr>
          <p:cNvPr id="6" name="Plassholder for lysbilde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13B336C-26AE-4725-B8DF-A7403FED1867}"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asjonalforeningen.no/oppfolging-etter-diagno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visa@nasjonalforeningen.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aldringoghelse.n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tel 14"/>
          <p:cNvSpPr>
            <a:spLocks noGrp="1"/>
          </p:cNvSpPr>
          <p:nvPr>
            <p:ph type="ctrTitle"/>
          </p:nvPr>
        </p:nvSpPr>
        <p:spPr>
          <a:xfrm>
            <a:off x="420688" y="1125538"/>
            <a:ext cx="8374062" cy="790575"/>
          </a:xfrm>
        </p:spPr>
        <p:style>
          <a:lnRef idx="2">
            <a:schemeClr val="accent4"/>
          </a:lnRef>
          <a:fillRef idx="1">
            <a:schemeClr val="lt1"/>
          </a:fillRef>
          <a:effectRef idx="0">
            <a:schemeClr val="accent4"/>
          </a:effectRef>
          <a:fontRef idx="minor">
            <a:schemeClr val="dk1"/>
          </a:fontRef>
        </p:style>
        <p:txBody>
          <a:bodyPr rtlCol="0">
            <a:normAutofit/>
          </a:bodyPr>
          <a:lstStyle/>
          <a:p>
            <a:pPr eaLnBrk="1" fontAlgn="auto" hangingPunct="1">
              <a:spcAft>
                <a:spcPts val="0"/>
              </a:spcAft>
              <a:defRPr/>
            </a:pPr>
            <a:r>
              <a:rPr lang="nb-NO" sz="2400" b="1" dirty="0"/>
              <a:t>Oppfølging etter demensdiagnose</a:t>
            </a:r>
            <a:endParaRPr lang="nb-NO" sz="2400" dirty="0"/>
          </a:p>
        </p:txBody>
      </p:sp>
      <p:sp>
        <p:nvSpPr>
          <p:cNvPr id="5123" name="Undertittel 15"/>
          <p:cNvSpPr>
            <a:spLocks noGrp="1"/>
          </p:cNvSpPr>
          <p:nvPr>
            <p:ph type="subTitle" idx="1"/>
          </p:nvPr>
        </p:nvSpPr>
        <p:spPr>
          <a:xfrm>
            <a:off x="420688" y="3213100"/>
            <a:ext cx="8374062" cy="1079500"/>
          </a:xfrm>
        </p:spPr>
        <p:txBody>
          <a:bodyPr/>
          <a:lstStyle/>
          <a:p>
            <a:pPr eaLnBrk="1" hangingPunct="1"/>
            <a:r>
              <a:rPr lang="nb-NO" altLang="nb-NO" dirty="0" smtClean="0"/>
              <a:t>Gry Caroline Aarnes, prosjektleder</a:t>
            </a:r>
          </a:p>
          <a:p>
            <a:pPr eaLnBrk="1" hangingPunct="1"/>
            <a:endParaRPr lang="nb-NO" altLang="nb-NO" dirty="0" smtClean="0"/>
          </a:p>
        </p:txBody>
      </p:sp>
      <p:sp>
        <p:nvSpPr>
          <p:cNvPr id="3" name="Rektangel 2"/>
          <p:cNvSpPr/>
          <p:nvPr/>
        </p:nvSpPr>
        <p:spPr>
          <a:xfrm>
            <a:off x="0" y="5495925"/>
            <a:ext cx="914400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nb-NO" sz="1350">
              <a:solidFill>
                <a:srgbClr val="FFFFFF"/>
              </a:solidFill>
            </a:endParaRPr>
          </a:p>
        </p:txBody>
      </p:sp>
      <p:pic>
        <p:nvPicPr>
          <p:cNvPr id="5125" name="Bild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0325" y="4725988"/>
            <a:ext cx="6165850" cy="1125537"/>
          </a:xfrm>
        </p:spPr>
      </p:pic>
      <p:pic>
        <p:nvPicPr>
          <p:cNvPr id="6"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725144"/>
            <a:ext cx="61658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tel 1"/>
          <p:cNvSpPr>
            <a:spLocks noGrp="1"/>
          </p:cNvSpPr>
          <p:nvPr>
            <p:ph type="title"/>
          </p:nvPr>
        </p:nvSpPr>
        <p:spPr>
          <a:xfrm>
            <a:off x="601663" y="388938"/>
            <a:ext cx="11576050" cy="1771650"/>
          </a:xfrm>
        </p:spPr>
        <p:txBody>
          <a:bodyPr/>
          <a:lstStyle/>
          <a:p>
            <a:endParaRPr lang="nb-NO" altLang="nb-NO" smtClean="0"/>
          </a:p>
        </p:txBody>
      </p:sp>
      <p:sp>
        <p:nvSpPr>
          <p:cNvPr id="3" name="Plassholder for innhold 2"/>
          <p:cNvSpPr>
            <a:spLocks noGrp="1"/>
          </p:cNvSpPr>
          <p:nvPr>
            <p:ph idx="1"/>
          </p:nvPr>
        </p:nvSpPr>
        <p:spPr>
          <a:xfrm>
            <a:off x="179388" y="2522538"/>
            <a:ext cx="8335962" cy="3654425"/>
          </a:xfrm>
        </p:spPr>
        <p:txBody>
          <a:bodyPr>
            <a:normAutofit/>
          </a:bodyPr>
          <a:lstStyle/>
          <a:p>
            <a:pPr marL="0" indent="0" fontAlgn="auto">
              <a:spcAft>
                <a:spcPts val="0"/>
              </a:spcAft>
              <a:buFont typeface="Arial" panose="020B0604020202020204" pitchFamily="34" charset="0"/>
              <a:buNone/>
              <a:defRPr/>
            </a:pPr>
            <a:endParaRPr lang="nb-NO" sz="1400" dirty="0"/>
          </a:p>
          <a:p>
            <a:pPr marL="0" indent="0" fontAlgn="auto">
              <a:spcAft>
                <a:spcPts val="0"/>
              </a:spcAft>
              <a:buFont typeface="Arial" panose="020B0604020202020204" pitchFamily="34" charset="0"/>
              <a:buNone/>
              <a:defRPr/>
            </a:pPr>
            <a:r>
              <a:rPr lang="nb-NO" sz="1800" dirty="0" smtClean="0"/>
              <a:t>Målet for kartleggingen er å gi personen med demens og pårørende støtte slik at hverdagen fungerer best mulig. </a:t>
            </a:r>
            <a:endParaRPr lang="nb-NO" sz="1800" dirty="0"/>
          </a:p>
          <a:p>
            <a:pPr marL="0" indent="0" fontAlgn="auto">
              <a:spcAft>
                <a:spcPts val="0"/>
              </a:spcAft>
              <a:buFont typeface="Arial" panose="020B0604020202020204" pitchFamily="34" charset="0"/>
              <a:buNone/>
              <a:defRPr/>
            </a:pPr>
            <a:endParaRPr lang="nb-NO" sz="1800" dirty="0"/>
          </a:p>
          <a:p>
            <a:pPr marL="0" indent="0" fontAlgn="auto">
              <a:spcAft>
                <a:spcPts val="0"/>
              </a:spcAft>
              <a:buFont typeface="Arial" panose="020B0604020202020204" pitchFamily="34" charset="0"/>
              <a:buNone/>
              <a:defRPr/>
            </a:pPr>
            <a:r>
              <a:rPr lang="nb-NO" sz="1600" dirty="0"/>
              <a:t>Eksempler på tiltak som kan være aktuelle</a:t>
            </a:r>
            <a:r>
              <a:rPr lang="nb-NO" sz="1600" u="sng" dirty="0"/>
              <a:t>:  </a:t>
            </a:r>
            <a:endParaRPr lang="nb-NO" sz="1600" dirty="0"/>
          </a:p>
          <a:p>
            <a:pPr fontAlgn="auto">
              <a:spcAft>
                <a:spcPts val="0"/>
              </a:spcAft>
              <a:defRPr/>
            </a:pPr>
            <a:r>
              <a:rPr lang="nb-NO" sz="1600" dirty="0"/>
              <a:t>Henvise til demensteam / </a:t>
            </a:r>
            <a:r>
              <a:rPr lang="nb-NO" sz="1600" dirty="0" err="1"/>
              <a:t>demnskoordinator</a:t>
            </a:r>
            <a:endParaRPr lang="nb-NO" sz="1600" dirty="0"/>
          </a:p>
          <a:p>
            <a:pPr fontAlgn="auto">
              <a:spcAft>
                <a:spcPts val="0"/>
              </a:spcAft>
              <a:defRPr/>
            </a:pPr>
            <a:r>
              <a:rPr lang="nb-NO" sz="1600" dirty="0"/>
              <a:t>Henvising til ergoterapeut for kartlegging av behov for fysisk tilrettelegging </a:t>
            </a:r>
            <a:endParaRPr lang="nb-NO" sz="1600" dirty="0" smtClean="0"/>
          </a:p>
          <a:p>
            <a:pPr fontAlgn="auto">
              <a:spcAft>
                <a:spcPts val="0"/>
              </a:spcAft>
              <a:defRPr/>
            </a:pPr>
            <a:r>
              <a:rPr lang="nb-NO" sz="1600" dirty="0" smtClean="0"/>
              <a:t>Kartlegge behov for støtte i arbeidssituasjonen</a:t>
            </a:r>
            <a:endParaRPr lang="nb-NO" sz="1600" dirty="0"/>
          </a:p>
          <a:p>
            <a:pPr fontAlgn="auto">
              <a:spcAft>
                <a:spcPts val="0"/>
              </a:spcAft>
              <a:defRPr/>
            </a:pPr>
            <a:r>
              <a:rPr lang="nb-NO" sz="1600" dirty="0"/>
              <a:t>Velferdsteknologi </a:t>
            </a:r>
          </a:p>
          <a:p>
            <a:pPr fontAlgn="auto">
              <a:spcAft>
                <a:spcPts val="0"/>
              </a:spcAft>
              <a:defRPr/>
            </a:pPr>
            <a:r>
              <a:rPr lang="nb-NO" sz="1600" dirty="0"/>
              <a:t>Aktivitetsvenn / støttekontakt  </a:t>
            </a:r>
          </a:p>
          <a:p>
            <a:pPr fontAlgn="auto">
              <a:spcAft>
                <a:spcPts val="0"/>
              </a:spcAft>
              <a:defRPr/>
            </a:pPr>
            <a:r>
              <a:rPr lang="nb-NO" sz="1600" dirty="0"/>
              <a:t>Samtalegrupper for personer med demens og/ eller pårørende</a:t>
            </a:r>
            <a:r>
              <a:rPr lang="nb-NO" sz="1600" dirty="0" smtClean="0"/>
              <a:t>.</a:t>
            </a:r>
          </a:p>
          <a:p>
            <a:pPr marL="0" indent="0" fontAlgn="auto">
              <a:spcAft>
                <a:spcPts val="0"/>
              </a:spcAft>
              <a:buNone/>
              <a:defRPr/>
            </a:pPr>
            <a:endParaRPr lang="nb-NO" sz="1600" dirty="0"/>
          </a:p>
          <a:p>
            <a:pPr fontAlgn="auto">
              <a:spcAft>
                <a:spcPts val="0"/>
              </a:spcAft>
              <a:defRPr/>
            </a:pPr>
            <a:endParaRPr lang="nb-NO" dirty="0"/>
          </a:p>
          <a:p>
            <a:pPr marL="0" indent="0" fontAlgn="auto">
              <a:spcAft>
                <a:spcPts val="0"/>
              </a:spcAft>
              <a:buFont typeface="Arial" panose="020B0604020202020204" pitchFamily="34" charset="0"/>
              <a:buNone/>
              <a:defRPr/>
            </a:pPr>
            <a:endParaRPr lang="nb-NO" dirty="0"/>
          </a:p>
          <a:p>
            <a:pPr marL="0" indent="0" fontAlgn="auto">
              <a:spcAft>
                <a:spcPts val="0"/>
              </a:spcAft>
              <a:buFont typeface="Arial" panose="020B0604020202020204" pitchFamily="34" charset="0"/>
              <a:buNone/>
              <a:defRPr/>
            </a:pPr>
            <a:endParaRPr lang="nb-NO" sz="1400" dirty="0"/>
          </a:p>
        </p:txBody>
      </p:sp>
      <p:pic>
        <p:nvPicPr>
          <p:cNvPr id="31748" name="Picture 2" descr="Dagliglivetaktivit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60350"/>
            <a:ext cx="493871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74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lstStyle/>
          <a:p>
            <a:pPr eaLnBrk="1" hangingPunct="1"/>
            <a:endParaRPr lang="nb-NO" altLang="nb-NO" smtClean="0"/>
          </a:p>
        </p:txBody>
      </p:sp>
      <p:sp>
        <p:nvSpPr>
          <p:cNvPr id="3" name="Plassholder for innhold 2"/>
          <p:cNvSpPr>
            <a:spLocks noGrp="1"/>
          </p:cNvSpPr>
          <p:nvPr>
            <p:ph idx="1"/>
          </p:nvPr>
        </p:nvSpPr>
        <p:spPr>
          <a:xfrm>
            <a:off x="628650" y="2708275"/>
            <a:ext cx="7886700" cy="3097213"/>
          </a:xfrm>
        </p:spPr>
        <p:txBody>
          <a:bodyPr rtlCol="0">
            <a:normAutofit fontScale="25000" lnSpcReduction="20000"/>
          </a:bodyPr>
          <a:lstStyle/>
          <a:p>
            <a:pPr marL="0" indent="0" eaLnBrk="1" fontAlgn="auto" hangingPunct="1">
              <a:spcAft>
                <a:spcPts val="0"/>
              </a:spcAft>
              <a:buFont typeface="Arial" panose="020B0604020202020204" pitchFamily="34" charset="0"/>
              <a:buNone/>
              <a:defRPr/>
            </a:pPr>
            <a:endParaRPr lang="nb-NO" dirty="0" smtClean="0"/>
          </a:p>
          <a:p>
            <a:pPr marL="0" indent="0" eaLnBrk="1" fontAlgn="auto" hangingPunct="1">
              <a:spcAft>
                <a:spcPts val="0"/>
              </a:spcAft>
              <a:buFont typeface="Arial" panose="020B0604020202020204" pitchFamily="34" charset="0"/>
              <a:buNone/>
              <a:defRPr/>
            </a:pPr>
            <a:endParaRPr lang="nb-NO" dirty="0"/>
          </a:p>
          <a:p>
            <a:pPr marL="0" indent="0" eaLnBrk="1" fontAlgn="auto" hangingPunct="1">
              <a:spcAft>
                <a:spcPts val="0"/>
              </a:spcAft>
              <a:buFont typeface="Arial" panose="020B0604020202020204" pitchFamily="34" charset="0"/>
              <a:buNone/>
              <a:defRPr/>
            </a:pPr>
            <a:r>
              <a:rPr lang="nb-NO" sz="8000" dirty="0" smtClean="0"/>
              <a:t>Målet </a:t>
            </a:r>
            <a:r>
              <a:rPr lang="nb-NO" sz="8000" dirty="0"/>
              <a:t>for kartleggingen er å bidra til at personen med demens kan opprettholde eller re-etablere verdifulle relasjoner og eventuelt utvide nettverket sitt.</a:t>
            </a:r>
          </a:p>
          <a:p>
            <a:pPr marL="0" indent="0" eaLnBrk="1" fontAlgn="auto" hangingPunct="1">
              <a:spcAft>
                <a:spcPts val="0"/>
              </a:spcAft>
              <a:buFont typeface="Arial" panose="020B0604020202020204" pitchFamily="34" charset="0"/>
              <a:buNone/>
              <a:defRPr/>
            </a:pPr>
            <a:endParaRPr lang="nb-NO" sz="8000" dirty="0"/>
          </a:p>
          <a:p>
            <a:pPr marL="0" indent="0" eaLnBrk="1" fontAlgn="auto" hangingPunct="1">
              <a:spcAft>
                <a:spcPts val="0"/>
              </a:spcAft>
              <a:buFont typeface="Arial" panose="020B0604020202020204" pitchFamily="34" charset="0"/>
              <a:buNone/>
              <a:defRPr/>
            </a:pPr>
            <a:endParaRPr lang="nb-NO" sz="8000" dirty="0"/>
          </a:p>
          <a:p>
            <a:pPr marL="0" indent="0" eaLnBrk="1" fontAlgn="auto" hangingPunct="1">
              <a:spcAft>
                <a:spcPts val="0"/>
              </a:spcAft>
              <a:buFont typeface="Arial" panose="020B0604020202020204" pitchFamily="34" charset="0"/>
              <a:buNone/>
              <a:defRPr/>
            </a:pPr>
            <a:r>
              <a:rPr lang="nb-NO" sz="7200" dirty="0"/>
              <a:t>Eksempler på </a:t>
            </a:r>
            <a:r>
              <a:rPr lang="nb-NO" sz="7200" dirty="0" smtClean="0"/>
              <a:t>aktuelle tiltak:</a:t>
            </a:r>
            <a:endParaRPr lang="nb-NO" sz="7200" dirty="0"/>
          </a:p>
          <a:p>
            <a:pPr eaLnBrk="1" fontAlgn="auto" hangingPunct="1">
              <a:spcAft>
                <a:spcPts val="0"/>
              </a:spcAft>
              <a:defRPr/>
            </a:pPr>
            <a:r>
              <a:rPr lang="nb-NO" sz="7200" dirty="0"/>
              <a:t>Nettverkskartlegging</a:t>
            </a:r>
          </a:p>
          <a:p>
            <a:pPr eaLnBrk="1" fontAlgn="auto" hangingPunct="1">
              <a:spcAft>
                <a:spcPts val="0"/>
              </a:spcAft>
              <a:defRPr/>
            </a:pPr>
            <a:r>
              <a:rPr lang="nb-NO" sz="7200" dirty="0"/>
              <a:t>Tilbud om informasjon om demens til familie og venner </a:t>
            </a:r>
            <a:endParaRPr lang="nb-NO" sz="7200" dirty="0" smtClean="0"/>
          </a:p>
          <a:p>
            <a:pPr eaLnBrk="1" fontAlgn="auto" hangingPunct="1">
              <a:spcAft>
                <a:spcPts val="0"/>
              </a:spcAft>
              <a:defRPr/>
            </a:pPr>
            <a:r>
              <a:rPr lang="nb-NO" sz="7200" dirty="0" smtClean="0"/>
              <a:t>Kurs om demens til utvidet nettverk</a:t>
            </a:r>
          </a:p>
          <a:p>
            <a:pPr eaLnBrk="1" fontAlgn="auto" hangingPunct="1">
              <a:spcAft>
                <a:spcPts val="0"/>
              </a:spcAft>
              <a:defRPr/>
            </a:pPr>
            <a:r>
              <a:rPr lang="nb-NO" sz="7200" dirty="0" smtClean="0"/>
              <a:t>Informasjonsbrev til venner og bekjente</a:t>
            </a:r>
            <a:endParaRPr lang="nb-NO" sz="7200" dirty="0"/>
          </a:p>
          <a:p>
            <a:pPr marL="0" indent="0" eaLnBrk="1" fontAlgn="auto" hangingPunct="1">
              <a:spcAft>
                <a:spcPts val="0"/>
              </a:spcAft>
              <a:buFont typeface="Arial" panose="020B0604020202020204" pitchFamily="34" charset="0"/>
              <a:buNone/>
              <a:defRPr/>
            </a:pPr>
            <a:endParaRPr lang="nb-NO" sz="2400" dirty="0"/>
          </a:p>
          <a:p>
            <a:pPr eaLnBrk="1" fontAlgn="auto" hangingPunct="1">
              <a:spcAft>
                <a:spcPts val="0"/>
              </a:spcAft>
              <a:defRPr/>
            </a:pPr>
            <a:endParaRPr lang="nb-NO" dirty="0"/>
          </a:p>
        </p:txBody>
      </p:sp>
      <p:grpSp>
        <p:nvGrpSpPr>
          <p:cNvPr id="24580" name="Gruppe 7"/>
          <p:cNvGrpSpPr>
            <a:grpSpLocks/>
          </p:cNvGrpSpPr>
          <p:nvPr/>
        </p:nvGrpSpPr>
        <p:grpSpPr bwMode="auto">
          <a:xfrm>
            <a:off x="107950" y="188913"/>
            <a:ext cx="4643438" cy="2519362"/>
            <a:chOff x="1055446" y="2451971"/>
            <a:chExt cx="2902510" cy="1622909"/>
          </a:xfrm>
        </p:grpSpPr>
        <p:pic>
          <p:nvPicPr>
            <p:cNvPr id="24581" name="Bild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446" y="2451971"/>
              <a:ext cx="2845649" cy="162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p:cNvSpPr txBox="1"/>
            <p:nvPr/>
          </p:nvSpPr>
          <p:spPr>
            <a:xfrm>
              <a:off x="2768175" y="3005212"/>
              <a:ext cx="1189781" cy="336445"/>
            </a:xfrm>
            <a:prstGeom prst="rect">
              <a:avLst/>
            </a:prstGeom>
            <a:noFill/>
          </p:spPr>
          <p:txBody>
            <a:bodyPr>
              <a:spAutoFit/>
            </a:bodyPr>
            <a:lstStyle/>
            <a:p>
              <a:pPr>
                <a:defRPr/>
              </a:pPr>
              <a:r>
                <a:rPr lang="nb-NO" sz="1400" dirty="0">
                  <a:latin typeface="+mj-lt"/>
                </a:rPr>
                <a:t>Familie, venner </a:t>
              </a:r>
            </a:p>
            <a:p>
              <a:pPr>
                <a:defRPr/>
              </a:pPr>
              <a:r>
                <a:rPr lang="nb-NO" sz="1400" dirty="0">
                  <a:latin typeface="+mj-lt"/>
                </a:rPr>
                <a:t>og nettverk</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19672" y="365125"/>
            <a:ext cx="8884056" cy="1460500"/>
          </a:xfrm>
        </p:spPr>
        <p:txBody>
          <a:bodyPr/>
          <a:lstStyle/>
          <a:p>
            <a:endParaRPr lang="nb-NO" dirty="0"/>
          </a:p>
        </p:txBody>
      </p:sp>
      <p:sp>
        <p:nvSpPr>
          <p:cNvPr id="3" name="Plassholder for innhold 2"/>
          <p:cNvSpPr>
            <a:spLocks noGrp="1"/>
          </p:cNvSpPr>
          <p:nvPr>
            <p:ph idx="1"/>
          </p:nvPr>
        </p:nvSpPr>
        <p:spPr>
          <a:xfrm>
            <a:off x="628650" y="2348879"/>
            <a:ext cx="7886700" cy="3828083"/>
          </a:xfrm>
        </p:spPr>
        <p:txBody>
          <a:bodyPr/>
          <a:lstStyle/>
          <a:p>
            <a:pPr marL="0" indent="0">
              <a:buNone/>
            </a:pPr>
            <a:r>
              <a:rPr lang="nb-NO" sz="1800" dirty="0" smtClean="0"/>
              <a:t>Målet med kartleggingen er at personer med demens og pårørende skal få muligheten til å ta beslutninger og planlegge </a:t>
            </a:r>
            <a:r>
              <a:rPr lang="nb-NO" sz="1800" dirty="0"/>
              <a:t>økonomi, behandling og omsorg. </a:t>
            </a:r>
            <a:endParaRPr lang="nb-NO" sz="1800" dirty="0" smtClean="0"/>
          </a:p>
          <a:p>
            <a:pPr marL="0" indent="0">
              <a:buNone/>
            </a:pPr>
            <a:endParaRPr lang="nb-NO" dirty="0" smtClean="0"/>
          </a:p>
          <a:p>
            <a:pPr marL="0" indent="0">
              <a:buNone/>
            </a:pPr>
            <a:endParaRPr lang="nb-NO" dirty="0"/>
          </a:p>
          <a:p>
            <a:pPr marL="0" indent="0">
              <a:buNone/>
            </a:pPr>
            <a:endParaRPr lang="nb-NO" dirty="0"/>
          </a:p>
          <a:p>
            <a:pPr marL="0" indent="0">
              <a:buNone/>
            </a:pPr>
            <a:r>
              <a:rPr lang="nb-NO" sz="1600" u="sng" dirty="0"/>
              <a:t>Eksempler på tiltak som kan være aktuelle: </a:t>
            </a:r>
            <a:endParaRPr lang="nb-NO" sz="1600" dirty="0"/>
          </a:p>
          <a:p>
            <a:pPr lvl="0"/>
            <a:r>
              <a:rPr lang="nb-NO" sz="1600" dirty="0"/>
              <a:t>Informasjon om fremtidsfullmakt, testamente og vergemål</a:t>
            </a:r>
          </a:p>
          <a:p>
            <a:pPr lvl="0"/>
            <a:r>
              <a:rPr lang="nb-NO" sz="1600" dirty="0"/>
              <a:t>Kartlegge og dokumenterer ønsker om fremtidig omsorg </a:t>
            </a:r>
          </a:p>
          <a:p>
            <a:pPr lvl="0"/>
            <a:r>
              <a:rPr lang="nb-NO" sz="1600" dirty="0"/>
              <a:t>Kartlegge behov for økonomisk veiledning og eventuelt henvise videre. </a:t>
            </a:r>
          </a:p>
          <a:p>
            <a:pPr marL="0" indent="0">
              <a:buNone/>
            </a:pPr>
            <a:endParaRPr lang="nb-NO" dirty="0"/>
          </a:p>
          <a:p>
            <a:pPr marL="0" indent="0">
              <a:buNone/>
            </a:pPr>
            <a:endParaRPr lang="nb-NO" dirty="0"/>
          </a:p>
        </p:txBody>
      </p:sp>
      <p:pic>
        <p:nvPicPr>
          <p:cNvPr id="1026" name="Picture 2" descr="Planlegging_fremti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45" y="6350"/>
            <a:ext cx="3612759" cy="177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92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a:xfrm>
            <a:off x="628650" y="2252663"/>
            <a:ext cx="7886700" cy="3924300"/>
          </a:xfrm>
        </p:spPr>
        <p:txBody>
          <a:bodyPr/>
          <a:lstStyle/>
          <a:p>
            <a:pPr marL="0" indent="0">
              <a:buNone/>
            </a:pPr>
            <a:endParaRPr lang="nb-NO" u="sng" dirty="0" smtClean="0"/>
          </a:p>
          <a:p>
            <a:pPr marL="0" indent="0">
              <a:buNone/>
            </a:pPr>
            <a:r>
              <a:rPr lang="nb-NO" dirty="0" smtClean="0"/>
              <a:t>Målet med kartleggingen er at personen med demens skal få støtte til å ivareta fysisk- og psykisk helse</a:t>
            </a:r>
            <a:endParaRPr lang="nb-NO" dirty="0"/>
          </a:p>
          <a:p>
            <a:pPr marL="0" indent="0">
              <a:buNone/>
            </a:pPr>
            <a:endParaRPr lang="nb-NO" u="sng" dirty="0" smtClean="0"/>
          </a:p>
          <a:p>
            <a:pPr marL="0" indent="0">
              <a:buNone/>
            </a:pPr>
            <a:r>
              <a:rPr lang="nb-NO" sz="1600" u="sng" dirty="0" smtClean="0"/>
              <a:t>Eksempel </a:t>
            </a:r>
            <a:r>
              <a:rPr lang="nb-NO" sz="1600" u="sng" dirty="0"/>
              <a:t>på tiltak som kan være aktuelle: </a:t>
            </a:r>
            <a:endParaRPr lang="nb-NO" sz="1600" dirty="0"/>
          </a:p>
          <a:p>
            <a:pPr lvl="0"/>
            <a:r>
              <a:rPr lang="nb-NO" sz="1600" dirty="0"/>
              <a:t>Oppfølging hos fastlege hver 6 måned</a:t>
            </a:r>
          </a:p>
          <a:p>
            <a:pPr lvl="0"/>
            <a:r>
              <a:rPr lang="nb-NO" sz="1600" dirty="0"/>
              <a:t>Kontaktperson følger til fastlege</a:t>
            </a:r>
          </a:p>
          <a:p>
            <a:pPr lvl="0"/>
            <a:r>
              <a:rPr lang="nb-NO" sz="1600" dirty="0"/>
              <a:t>Samtale med kommunepsykolog eller psykiatrisk sykepleier</a:t>
            </a:r>
          </a:p>
          <a:p>
            <a:pPr lvl="0"/>
            <a:r>
              <a:rPr lang="nb-NO" sz="1600" dirty="0"/>
              <a:t>Kartlegge behov for oppfølging av måltider og ernæring</a:t>
            </a:r>
          </a:p>
          <a:p>
            <a:pPr lvl="0"/>
            <a:r>
              <a:rPr lang="nb-NO" sz="1600" dirty="0"/>
              <a:t>Veiledning om viktigheten av fysisk aktivitet og et sunt kosthold</a:t>
            </a:r>
          </a:p>
          <a:p>
            <a:endParaRPr lang="nb-NO" dirty="0"/>
          </a:p>
        </p:txBody>
      </p:sp>
      <p:pic>
        <p:nvPicPr>
          <p:cNvPr id="2050" name="Picture 2" descr="Fysisk_psykiskhel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3175"/>
            <a:ext cx="345757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17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tel 1"/>
          <p:cNvSpPr>
            <a:spLocks noGrp="1"/>
          </p:cNvSpPr>
          <p:nvPr>
            <p:ph type="title"/>
          </p:nvPr>
        </p:nvSpPr>
        <p:spPr>
          <a:xfrm>
            <a:off x="628650" y="365125"/>
            <a:ext cx="8515350" cy="1576388"/>
          </a:xfrm>
        </p:spPr>
        <p:txBody>
          <a:bodyPr/>
          <a:lstStyle/>
          <a:p>
            <a:pPr eaLnBrk="1" hangingPunct="1"/>
            <a:endParaRPr lang="nb-NO" altLang="nb-NO" smtClean="0"/>
          </a:p>
        </p:txBody>
      </p:sp>
      <p:sp>
        <p:nvSpPr>
          <p:cNvPr id="3" name="Plassholder for innhold 2"/>
          <p:cNvSpPr>
            <a:spLocks noGrp="1"/>
          </p:cNvSpPr>
          <p:nvPr>
            <p:ph idx="1"/>
          </p:nvPr>
        </p:nvSpPr>
        <p:spPr>
          <a:xfrm>
            <a:off x="250825" y="1825625"/>
            <a:ext cx="8264525" cy="4351338"/>
          </a:xfrm>
        </p:spPr>
        <p:txBody>
          <a:bodyPr rtlCol="0">
            <a:normAutofit/>
          </a:bodyPr>
          <a:lstStyle/>
          <a:p>
            <a:pPr eaLnBrk="1" fontAlgn="auto" hangingPunct="1">
              <a:spcAft>
                <a:spcPts val="0"/>
              </a:spcAft>
              <a:defRPr/>
            </a:pPr>
            <a:endParaRPr lang="nb-NO" dirty="0" smtClean="0"/>
          </a:p>
          <a:p>
            <a:pPr>
              <a:defRPr/>
            </a:pPr>
            <a:r>
              <a:rPr lang="nb-NO" dirty="0"/>
              <a:t>Målet for kartleggingen er å bistå personen med demens og deres pårørende i å bruke tjenester og delta i ordinære aktiviteter i nærmiljøet samt i å utøve sine borgerrettigheter.</a:t>
            </a:r>
          </a:p>
          <a:p>
            <a:pPr marL="0" indent="0" eaLnBrk="1" fontAlgn="auto" hangingPunct="1">
              <a:spcAft>
                <a:spcPts val="0"/>
              </a:spcAft>
              <a:buFont typeface="Arial" panose="020B0604020202020204" pitchFamily="34" charset="0"/>
              <a:buNone/>
              <a:defRPr/>
            </a:pPr>
            <a:endParaRPr lang="nb-NO" sz="1500" dirty="0"/>
          </a:p>
          <a:p>
            <a:pPr eaLnBrk="1" fontAlgn="auto" hangingPunct="1">
              <a:spcAft>
                <a:spcPts val="0"/>
              </a:spcAft>
              <a:defRPr/>
            </a:pPr>
            <a:r>
              <a:rPr lang="nb-NO" sz="1600" dirty="0" smtClean="0"/>
              <a:t>Eksempel </a:t>
            </a:r>
            <a:r>
              <a:rPr lang="nb-NO" sz="1600" dirty="0"/>
              <a:t>på </a:t>
            </a:r>
            <a:r>
              <a:rPr lang="nb-NO" sz="1600" dirty="0" smtClean="0"/>
              <a:t>aktuelle tiltak:</a:t>
            </a:r>
            <a:endParaRPr lang="nb-NO" sz="1600" dirty="0"/>
          </a:p>
          <a:p>
            <a:pPr eaLnBrk="1" fontAlgn="auto" hangingPunct="1">
              <a:spcAft>
                <a:spcPts val="0"/>
              </a:spcAft>
              <a:defRPr/>
            </a:pPr>
            <a:r>
              <a:rPr lang="nb-NO" sz="1600" dirty="0"/>
              <a:t>Kartlegging av behov for bistand og veiledning i bruken av offentlig transport og tjenester</a:t>
            </a:r>
            <a:r>
              <a:rPr lang="nb-NO" sz="1600" dirty="0" smtClean="0"/>
              <a:t>. </a:t>
            </a:r>
            <a:endParaRPr lang="nb-NO" sz="1600" dirty="0"/>
          </a:p>
          <a:p>
            <a:pPr eaLnBrk="1" fontAlgn="auto" hangingPunct="1">
              <a:spcAft>
                <a:spcPts val="0"/>
              </a:spcAft>
              <a:defRPr/>
            </a:pPr>
            <a:r>
              <a:rPr lang="nb-NO" sz="1600" dirty="0" smtClean="0"/>
              <a:t>Kartlegge </a:t>
            </a:r>
            <a:r>
              <a:rPr lang="nb-NO" sz="1600" dirty="0"/>
              <a:t>behov for støtte til å fortsette med frivillige verv. </a:t>
            </a:r>
          </a:p>
          <a:p>
            <a:pPr eaLnBrk="1" fontAlgn="auto" hangingPunct="1">
              <a:spcAft>
                <a:spcPts val="0"/>
              </a:spcAft>
              <a:defRPr/>
            </a:pPr>
            <a:r>
              <a:rPr lang="nb-NO" sz="1600" dirty="0"/>
              <a:t>Informere om lokal demensforening der dette </a:t>
            </a:r>
            <a:r>
              <a:rPr lang="nb-NO" sz="1600" dirty="0" smtClean="0"/>
              <a:t>finnes</a:t>
            </a:r>
          </a:p>
          <a:p>
            <a:pPr eaLnBrk="1" fontAlgn="auto" hangingPunct="1">
              <a:spcAft>
                <a:spcPts val="0"/>
              </a:spcAft>
              <a:defRPr/>
            </a:pPr>
            <a:r>
              <a:rPr lang="nb-NO" sz="1600" dirty="0" smtClean="0"/>
              <a:t>Melde </a:t>
            </a:r>
            <a:r>
              <a:rPr lang="nb-NO" sz="1600" dirty="0"/>
              <a:t>fra til kommunen om det er vanskelig for personer med demens å komme seg til eller bruke offentlige tjenester</a:t>
            </a:r>
          </a:p>
          <a:p>
            <a:pPr marL="0" indent="0" eaLnBrk="1" fontAlgn="auto" hangingPunct="1">
              <a:spcAft>
                <a:spcPts val="0"/>
              </a:spcAft>
              <a:buFont typeface="Arial" panose="020B0604020202020204" pitchFamily="34" charset="0"/>
              <a:buNone/>
              <a:defRPr/>
            </a:pPr>
            <a:endParaRPr lang="nb-NO" sz="1600" dirty="0"/>
          </a:p>
          <a:p>
            <a:pPr eaLnBrk="1" fontAlgn="auto" hangingPunct="1">
              <a:spcAft>
                <a:spcPts val="0"/>
              </a:spcAft>
              <a:defRPr/>
            </a:pPr>
            <a:endParaRPr lang="nb-NO" sz="1600" dirty="0"/>
          </a:p>
        </p:txBody>
      </p:sp>
      <p:pic>
        <p:nvPicPr>
          <p:cNvPr id="31748" name="Picture 2" descr="Nermiljo_samfu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350"/>
            <a:ext cx="341471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a:xfrm>
            <a:off x="628650" y="188641"/>
            <a:ext cx="7886700" cy="587721"/>
          </a:xfrm>
        </p:spPr>
        <p:txBody>
          <a:bodyPr/>
          <a:lstStyle/>
          <a:p>
            <a:pPr algn="ctr"/>
            <a:r>
              <a:rPr lang="nb-NO" altLang="nb-NO" sz="2400" b="1" dirty="0" smtClean="0"/>
              <a:t>Noen resultater </a:t>
            </a:r>
          </a:p>
        </p:txBody>
      </p:sp>
      <p:sp>
        <p:nvSpPr>
          <p:cNvPr id="3" name="Plassholder for innhold 2"/>
          <p:cNvSpPr>
            <a:spLocks noGrp="1"/>
          </p:cNvSpPr>
          <p:nvPr>
            <p:ph idx="1"/>
          </p:nvPr>
        </p:nvSpPr>
        <p:spPr>
          <a:xfrm>
            <a:off x="628650" y="980728"/>
            <a:ext cx="7886700" cy="5196235"/>
          </a:xfrm>
        </p:spPr>
        <p:txBody>
          <a:bodyPr/>
          <a:lstStyle/>
          <a:p>
            <a:pPr fontAlgn="auto">
              <a:spcAft>
                <a:spcPts val="0"/>
              </a:spcAft>
              <a:defRPr/>
            </a:pPr>
            <a:r>
              <a:rPr lang="nb-NO" sz="1350" dirty="0" smtClean="0"/>
              <a:t>Personer som får </a:t>
            </a:r>
            <a:r>
              <a:rPr lang="nb-NO" sz="1350" dirty="0"/>
              <a:t>demensdiagnose tilbys en kontaktperson</a:t>
            </a:r>
          </a:p>
          <a:p>
            <a:pPr fontAlgn="auto">
              <a:spcAft>
                <a:spcPts val="0"/>
              </a:spcAft>
              <a:defRPr/>
            </a:pPr>
            <a:r>
              <a:rPr lang="nb-NO" sz="1350" dirty="0"/>
              <a:t>Personer med demens og pårørende blir tilbudt oppfølging også når de ikke trenger helse- og </a:t>
            </a:r>
            <a:r>
              <a:rPr lang="nb-NO" sz="1350" dirty="0" smtClean="0"/>
              <a:t>omsorgstjenester</a:t>
            </a:r>
          </a:p>
          <a:p>
            <a:pPr fontAlgn="auto">
              <a:spcAft>
                <a:spcPts val="0"/>
              </a:spcAft>
              <a:defRPr/>
            </a:pPr>
            <a:r>
              <a:rPr lang="nb-NO" sz="1350" dirty="0" smtClean="0"/>
              <a:t>Personer med demens og pårørende føler seg trygge og ivaretatt</a:t>
            </a:r>
          </a:p>
          <a:p>
            <a:pPr fontAlgn="auto">
              <a:spcAft>
                <a:spcPts val="0"/>
              </a:spcAft>
              <a:defRPr/>
            </a:pPr>
            <a:r>
              <a:rPr lang="nb-NO" sz="1350" dirty="0" smtClean="0"/>
              <a:t>Modellen egner seg godt i tidlig fase av demenssykdommen og til oppfølging av pårørende</a:t>
            </a:r>
          </a:p>
          <a:p>
            <a:pPr fontAlgn="auto">
              <a:spcAft>
                <a:spcPts val="0"/>
              </a:spcAft>
              <a:defRPr/>
            </a:pPr>
            <a:r>
              <a:rPr lang="nb-NO" sz="1350" dirty="0" smtClean="0"/>
              <a:t>Pårørende får oppfølging selv om ikke personen med demens ønsker støtte.</a:t>
            </a:r>
          </a:p>
          <a:p>
            <a:pPr fontAlgn="auto">
              <a:spcAft>
                <a:spcPts val="0"/>
              </a:spcAft>
              <a:defRPr/>
            </a:pPr>
            <a:r>
              <a:rPr lang="nb-NO" sz="1350" dirty="0" smtClean="0"/>
              <a:t>Modellen bidrar til at oppfølgingen blir mer strukturert og rettferdig samtidig som fleksibilitet ivaretas</a:t>
            </a:r>
            <a:endParaRPr lang="nb-NO" sz="1350" dirty="0"/>
          </a:p>
          <a:p>
            <a:pPr fontAlgn="auto">
              <a:spcAft>
                <a:spcPts val="0"/>
              </a:spcAft>
              <a:defRPr/>
            </a:pPr>
            <a:r>
              <a:rPr lang="nb-NO" sz="1350" dirty="0"/>
              <a:t>Bedre samarbeid med </a:t>
            </a:r>
            <a:r>
              <a:rPr lang="nb-NO" sz="1350" dirty="0" smtClean="0"/>
              <a:t>fastlegene og  </a:t>
            </a:r>
            <a:r>
              <a:rPr lang="nb-NO" sz="1350" dirty="0"/>
              <a:t>spesialisthelsetjenesten</a:t>
            </a:r>
          </a:p>
          <a:p>
            <a:pPr fontAlgn="auto">
              <a:spcAft>
                <a:spcPts val="0"/>
              </a:spcAft>
              <a:defRPr/>
            </a:pPr>
            <a:r>
              <a:rPr lang="nb-NO" sz="1350" dirty="0"/>
              <a:t>Mer fokus på brukermedvirkning i tjenesteutvikling</a:t>
            </a:r>
          </a:p>
          <a:p>
            <a:pPr fontAlgn="auto">
              <a:spcAft>
                <a:spcPts val="0"/>
              </a:spcAft>
              <a:defRPr/>
            </a:pPr>
            <a:r>
              <a:rPr lang="nb-NO" sz="1350" dirty="0"/>
              <a:t>Mer samarbeid med frivillige organisasjoner</a:t>
            </a:r>
          </a:p>
          <a:p>
            <a:pPr fontAlgn="auto">
              <a:spcAft>
                <a:spcPts val="0"/>
              </a:spcAft>
              <a:defRPr/>
            </a:pPr>
            <a:r>
              <a:rPr lang="nb-NO" sz="1350" dirty="0"/>
              <a:t>Økning i ressurser til oppfølging</a:t>
            </a:r>
          </a:p>
          <a:p>
            <a:pPr fontAlgn="auto">
              <a:spcAft>
                <a:spcPts val="0"/>
              </a:spcAft>
              <a:defRPr/>
            </a:pPr>
            <a:r>
              <a:rPr lang="nb-NO" sz="1350" dirty="0"/>
              <a:t>Flere henvendelser til kommunen om </a:t>
            </a:r>
            <a:r>
              <a:rPr lang="nb-NO" sz="1350" dirty="0" smtClean="0"/>
              <a:t>demens</a:t>
            </a:r>
          </a:p>
          <a:p>
            <a:pPr marL="0" indent="0" fontAlgn="auto">
              <a:spcAft>
                <a:spcPts val="0"/>
              </a:spcAft>
              <a:buFont typeface="Arial" panose="020B0604020202020204" pitchFamily="34" charset="0"/>
              <a:buNone/>
              <a:defRPr/>
            </a:pPr>
            <a:endParaRPr lang="nb-NO" sz="1350" dirty="0"/>
          </a:p>
          <a:p>
            <a:pPr fontAlgn="auto">
              <a:spcAft>
                <a:spcPts val="0"/>
              </a:spcAft>
              <a:defRPr/>
            </a:pPr>
            <a:r>
              <a:rPr lang="nb-NO" sz="1350" dirty="0" smtClean="0"/>
              <a:t>Oppfølging etter modellen var mer tidkrevende enn antatt</a:t>
            </a:r>
          </a:p>
          <a:p>
            <a:pPr fontAlgn="auto">
              <a:spcAft>
                <a:spcPts val="0"/>
              </a:spcAft>
              <a:defRPr/>
            </a:pPr>
            <a:r>
              <a:rPr lang="nb-NO" sz="1350" dirty="0" smtClean="0"/>
              <a:t>Det må settes av nok ressurser til arbeidet</a:t>
            </a:r>
          </a:p>
          <a:p>
            <a:pPr fontAlgn="auto">
              <a:spcAft>
                <a:spcPts val="0"/>
              </a:spcAft>
              <a:defRPr/>
            </a:pPr>
            <a:r>
              <a:rPr lang="nb-NO" sz="1350" dirty="0" smtClean="0"/>
              <a:t>Personer med demens får diagnose for sent i sykdomsforløpet</a:t>
            </a:r>
            <a:endParaRPr lang="nb-NO" sz="1350" dirty="0"/>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3933056"/>
            <a:ext cx="3096344" cy="2808313"/>
          </a:xfrm>
          <a:prstGeom prst="rect">
            <a:avLst/>
          </a:prstGeom>
        </p:spPr>
      </p:pic>
    </p:spTree>
    <p:extLst>
      <p:ext uri="{BB962C8B-B14F-4D97-AF65-F5344CB8AC3E}">
        <p14:creationId xmlns:p14="http://schemas.microsoft.com/office/powerpoint/2010/main" val="2649917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p:txBody>
          <a:bodyPr/>
          <a:lstStyle/>
          <a:p>
            <a:pPr algn="ctr"/>
            <a:r>
              <a:rPr lang="nb-NO" altLang="nb-NO" b="1" dirty="0" smtClean="0"/>
              <a:t/>
            </a:r>
            <a:br>
              <a:rPr lang="nb-NO" altLang="nb-NO" b="1" dirty="0" smtClean="0"/>
            </a:br>
            <a:r>
              <a:rPr lang="nb-NO" altLang="nb-NO" sz="2800" b="1" dirty="0" smtClean="0"/>
              <a:t>Tidsbruk per person med demens</a:t>
            </a:r>
            <a:r>
              <a:rPr lang="nb-NO" altLang="nb-NO" sz="2800" dirty="0" smtClean="0"/>
              <a:t/>
            </a:r>
            <a:br>
              <a:rPr lang="nb-NO" altLang="nb-NO" sz="2800" dirty="0" smtClean="0"/>
            </a:br>
            <a:endParaRPr lang="nb-NO" altLang="nb-NO" sz="2800" dirty="0" smtClean="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189293660"/>
              </p:ext>
            </p:extLst>
          </p:nvPr>
        </p:nvGraphicFramePr>
        <p:xfrm>
          <a:off x="684213" y="2132856"/>
          <a:ext cx="8245474" cy="1871663"/>
        </p:xfrm>
        <a:graphic>
          <a:graphicData uri="http://schemas.openxmlformats.org/drawingml/2006/table">
            <a:tbl>
              <a:tblPr firstRow="1" firstCol="1" bandRow="1">
                <a:tableStyleId>{5C22544A-7EE6-4342-B048-85BDC9FD1C3A}</a:tableStyleId>
              </a:tblPr>
              <a:tblGrid>
                <a:gridCol w="1635821">
                  <a:extLst>
                    <a:ext uri="{9D8B030D-6E8A-4147-A177-3AD203B41FA5}">
                      <a16:colId xmlns:a16="http://schemas.microsoft.com/office/drawing/2014/main" val="3895087474"/>
                    </a:ext>
                  </a:extLst>
                </a:gridCol>
                <a:gridCol w="1751965">
                  <a:extLst>
                    <a:ext uri="{9D8B030D-6E8A-4147-A177-3AD203B41FA5}">
                      <a16:colId xmlns:a16="http://schemas.microsoft.com/office/drawing/2014/main" val="3645787574"/>
                    </a:ext>
                  </a:extLst>
                </a:gridCol>
                <a:gridCol w="1931347">
                  <a:extLst>
                    <a:ext uri="{9D8B030D-6E8A-4147-A177-3AD203B41FA5}">
                      <a16:colId xmlns:a16="http://schemas.microsoft.com/office/drawing/2014/main" val="3035199080"/>
                    </a:ext>
                  </a:extLst>
                </a:gridCol>
                <a:gridCol w="1365812">
                  <a:extLst>
                    <a:ext uri="{9D8B030D-6E8A-4147-A177-3AD203B41FA5}">
                      <a16:colId xmlns:a16="http://schemas.microsoft.com/office/drawing/2014/main" val="2425809962"/>
                    </a:ext>
                  </a:extLst>
                </a:gridCol>
                <a:gridCol w="1560529">
                  <a:extLst>
                    <a:ext uri="{9D8B030D-6E8A-4147-A177-3AD203B41FA5}">
                      <a16:colId xmlns:a16="http://schemas.microsoft.com/office/drawing/2014/main" val="2942800062"/>
                    </a:ext>
                  </a:extLst>
                </a:gridCol>
              </a:tblGrid>
              <a:tr h="877839">
                <a:tc>
                  <a:txBody>
                    <a:bodyPr/>
                    <a:lstStyle/>
                    <a:p>
                      <a:pPr algn="ctr">
                        <a:lnSpc>
                          <a:spcPct val="107000"/>
                        </a:lnSpc>
                        <a:spcAft>
                          <a:spcPts val="0"/>
                        </a:spcAft>
                      </a:pPr>
                      <a:r>
                        <a:rPr lang="nb-NO" sz="2000" dirty="0" smtClean="0">
                          <a:solidFill>
                            <a:schemeClr val="tx1"/>
                          </a:solidFill>
                          <a:effectLst/>
                        </a:rPr>
                        <a:t>Kommune</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nchor="ctr"/>
                </a:tc>
                <a:tc>
                  <a:txBody>
                    <a:bodyPr/>
                    <a:lstStyle/>
                    <a:p>
                      <a:pPr algn="ctr">
                        <a:lnSpc>
                          <a:spcPct val="107000"/>
                        </a:lnSpc>
                        <a:spcAft>
                          <a:spcPts val="0"/>
                        </a:spcAft>
                      </a:pPr>
                      <a:r>
                        <a:rPr lang="nb-NO" sz="2000" dirty="0">
                          <a:solidFill>
                            <a:schemeClr val="tx1"/>
                          </a:solidFill>
                          <a:effectLst/>
                        </a:rPr>
                        <a:t>Stavanger </a:t>
                      </a:r>
                      <a:br>
                        <a:rPr lang="nb-NO" sz="2000" dirty="0">
                          <a:solidFill>
                            <a:schemeClr val="tx1"/>
                          </a:solidFill>
                          <a:effectLst/>
                        </a:rPr>
                      </a:br>
                      <a:r>
                        <a:rPr lang="nb-NO" sz="1600" dirty="0">
                          <a:solidFill>
                            <a:schemeClr val="tx1"/>
                          </a:solidFill>
                          <a:effectLst/>
                        </a:rPr>
                        <a:t>N = 29</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nchor="ctr"/>
                </a:tc>
                <a:tc>
                  <a:txBody>
                    <a:bodyPr/>
                    <a:lstStyle/>
                    <a:p>
                      <a:pPr algn="ctr">
                        <a:lnSpc>
                          <a:spcPct val="107000"/>
                        </a:lnSpc>
                        <a:spcAft>
                          <a:spcPts val="0"/>
                        </a:spcAft>
                      </a:pPr>
                      <a:r>
                        <a:rPr lang="nb-NO" sz="2000" dirty="0">
                          <a:solidFill>
                            <a:schemeClr val="tx1"/>
                          </a:solidFill>
                          <a:effectLst/>
                        </a:rPr>
                        <a:t>Fredrikstad </a:t>
                      </a:r>
                    </a:p>
                    <a:p>
                      <a:pPr algn="ctr">
                        <a:lnSpc>
                          <a:spcPct val="107000"/>
                        </a:lnSpc>
                        <a:spcAft>
                          <a:spcPts val="0"/>
                        </a:spcAft>
                      </a:pPr>
                      <a:r>
                        <a:rPr lang="nb-NO" sz="1600" dirty="0">
                          <a:solidFill>
                            <a:schemeClr val="tx1"/>
                          </a:solidFill>
                          <a:effectLst/>
                        </a:rPr>
                        <a:t>N = 14</a:t>
                      </a:r>
                      <a:endParaRPr lang="nb-N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nchor="ctr"/>
                </a:tc>
                <a:tc>
                  <a:txBody>
                    <a:bodyPr/>
                    <a:lstStyle/>
                    <a:p>
                      <a:pPr algn="ctr">
                        <a:lnSpc>
                          <a:spcPct val="107000"/>
                        </a:lnSpc>
                        <a:spcAft>
                          <a:spcPts val="0"/>
                        </a:spcAft>
                      </a:pPr>
                      <a:r>
                        <a:rPr lang="nb-NO" sz="2000" dirty="0">
                          <a:solidFill>
                            <a:schemeClr val="tx1"/>
                          </a:solidFill>
                          <a:effectLst/>
                        </a:rPr>
                        <a:t>Løten </a:t>
                      </a:r>
                    </a:p>
                    <a:p>
                      <a:pPr algn="ctr">
                        <a:lnSpc>
                          <a:spcPct val="107000"/>
                        </a:lnSpc>
                        <a:spcAft>
                          <a:spcPts val="0"/>
                        </a:spcAft>
                      </a:pPr>
                      <a:r>
                        <a:rPr lang="nb-NO" sz="1600" dirty="0">
                          <a:solidFill>
                            <a:schemeClr val="tx1"/>
                          </a:solidFill>
                          <a:effectLst/>
                        </a:rPr>
                        <a:t>N = 11</a:t>
                      </a:r>
                      <a:endParaRPr lang="nb-N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nchor="ctr"/>
                </a:tc>
                <a:tc>
                  <a:txBody>
                    <a:bodyPr/>
                    <a:lstStyle/>
                    <a:p>
                      <a:pPr algn="ctr">
                        <a:lnSpc>
                          <a:spcPct val="107000"/>
                        </a:lnSpc>
                        <a:spcAft>
                          <a:spcPts val="0"/>
                        </a:spcAft>
                      </a:pPr>
                      <a:r>
                        <a:rPr lang="nb-NO" sz="2000" dirty="0">
                          <a:solidFill>
                            <a:schemeClr val="tx1"/>
                          </a:solidFill>
                          <a:effectLst/>
                        </a:rPr>
                        <a:t>Alta </a:t>
                      </a:r>
                    </a:p>
                    <a:p>
                      <a:pPr algn="ctr">
                        <a:lnSpc>
                          <a:spcPct val="107000"/>
                        </a:lnSpc>
                        <a:spcAft>
                          <a:spcPts val="0"/>
                        </a:spcAft>
                      </a:pPr>
                      <a:r>
                        <a:rPr lang="nb-NO" sz="1600" dirty="0">
                          <a:solidFill>
                            <a:schemeClr val="tx1"/>
                          </a:solidFill>
                          <a:effectLst/>
                        </a:rPr>
                        <a:t>N = 3</a:t>
                      </a:r>
                      <a:endParaRPr lang="nb-N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nchor="ctr"/>
                </a:tc>
                <a:extLst>
                  <a:ext uri="{0D108BD9-81ED-4DB2-BD59-A6C34878D82A}">
                    <a16:rowId xmlns:a16="http://schemas.microsoft.com/office/drawing/2014/main" val="3026286205"/>
                  </a:ext>
                </a:extLst>
              </a:tr>
              <a:tr h="993824">
                <a:tc>
                  <a:txBody>
                    <a:bodyPr/>
                    <a:lstStyle/>
                    <a:p>
                      <a:pPr algn="ctr">
                        <a:lnSpc>
                          <a:spcPct val="107000"/>
                        </a:lnSpc>
                        <a:spcAft>
                          <a:spcPts val="0"/>
                        </a:spcAft>
                      </a:pPr>
                      <a:r>
                        <a:rPr lang="nb-NO" sz="2000" dirty="0">
                          <a:solidFill>
                            <a:schemeClr val="tx1"/>
                          </a:solidFill>
                          <a:effectLst/>
                        </a:rPr>
                        <a:t>Tidsbruk per person</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nchor="ctr"/>
                </a:tc>
                <a:tc>
                  <a:txBody>
                    <a:bodyPr/>
                    <a:lstStyle/>
                    <a:p>
                      <a:pPr algn="ctr">
                        <a:lnSpc>
                          <a:spcPct val="107000"/>
                        </a:lnSpc>
                        <a:spcAft>
                          <a:spcPts val="0"/>
                        </a:spcAft>
                      </a:pPr>
                      <a:r>
                        <a:rPr lang="nb-NO" sz="2000" dirty="0" smtClean="0">
                          <a:solidFill>
                            <a:schemeClr val="tx1"/>
                          </a:solidFill>
                          <a:effectLst/>
                        </a:rPr>
                        <a:t>20 minutter – 16 timer</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nchor="ctr"/>
                </a:tc>
                <a:tc>
                  <a:txBody>
                    <a:bodyPr/>
                    <a:lstStyle/>
                    <a:p>
                      <a:pPr algn="ctr">
                        <a:lnSpc>
                          <a:spcPct val="107000"/>
                        </a:lnSpc>
                        <a:spcAft>
                          <a:spcPts val="0"/>
                        </a:spcAft>
                      </a:pPr>
                      <a:r>
                        <a:rPr lang="nb-NO" sz="2000" dirty="0" smtClean="0">
                          <a:solidFill>
                            <a:schemeClr val="tx1"/>
                          </a:solidFill>
                          <a:effectLst/>
                        </a:rPr>
                        <a:t>1 timer – 34 timer</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nchor="ctr"/>
                </a:tc>
                <a:tc>
                  <a:txBody>
                    <a:bodyPr/>
                    <a:lstStyle/>
                    <a:p>
                      <a:pPr algn="ctr">
                        <a:lnSpc>
                          <a:spcPct val="107000"/>
                        </a:lnSpc>
                        <a:spcAft>
                          <a:spcPts val="0"/>
                        </a:spcAft>
                      </a:pPr>
                      <a:r>
                        <a:rPr lang="nb-NO" sz="2000" dirty="0" smtClean="0">
                          <a:solidFill>
                            <a:schemeClr val="tx1"/>
                          </a:solidFill>
                          <a:effectLst/>
                        </a:rPr>
                        <a:t>3 timer – 7</a:t>
                      </a:r>
                      <a:r>
                        <a:rPr lang="nb-NO" sz="2000" baseline="0" dirty="0" smtClean="0">
                          <a:solidFill>
                            <a:schemeClr val="tx1"/>
                          </a:solidFill>
                          <a:effectLst/>
                        </a:rPr>
                        <a:t> timer</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nchor="ctr"/>
                </a:tc>
                <a:tc>
                  <a:txBody>
                    <a:bodyPr/>
                    <a:lstStyle/>
                    <a:p>
                      <a:pPr algn="ctr">
                        <a:lnSpc>
                          <a:spcPct val="107000"/>
                        </a:lnSpc>
                        <a:spcAft>
                          <a:spcPts val="0"/>
                        </a:spcAft>
                      </a:pPr>
                      <a:r>
                        <a:rPr lang="nb-NO" sz="2000" dirty="0" smtClean="0">
                          <a:solidFill>
                            <a:schemeClr val="tx1"/>
                          </a:solidFill>
                          <a:effectLst/>
                        </a:rPr>
                        <a:t>2 timer – 6timer</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nchor="ctr"/>
                </a:tc>
                <a:extLst>
                  <a:ext uri="{0D108BD9-81ED-4DB2-BD59-A6C34878D82A}">
                    <a16:rowId xmlns:a16="http://schemas.microsoft.com/office/drawing/2014/main" val="990219603"/>
                  </a:ext>
                </a:extLst>
              </a:tr>
            </a:tbl>
          </a:graphicData>
        </a:graphic>
      </p:graphicFrame>
      <p:sp>
        <p:nvSpPr>
          <p:cNvPr id="2" name="Rektangel 1"/>
          <p:cNvSpPr/>
          <p:nvPr/>
        </p:nvSpPr>
        <p:spPr>
          <a:xfrm>
            <a:off x="628649" y="4725144"/>
            <a:ext cx="8301037" cy="767005"/>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defRPr/>
            </a:pPr>
            <a:r>
              <a:rPr lang="nb-NO" dirty="0">
                <a:latin typeface="+mn-lt"/>
              </a:rPr>
              <a:t>S</a:t>
            </a:r>
            <a:r>
              <a:rPr lang="nb-NO" dirty="0" smtClean="0">
                <a:latin typeface="+mn-lt"/>
              </a:rPr>
              <a:t>tor </a:t>
            </a:r>
            <a:r>
              <a:rPr lang="nb-NO" dirty="0">
                <a:latin typeface="+mn-lt"/>
              </a:rPr>
              <a:t>variasjon i hvor mye de enkelte vil ha </a:t>
            </a:r>
            <a:r>
              <a:rPr lang="nb-NO" dirty="0" smtClean="0">
                <a:latin typeface="+mn-lt"/>
              </a:rPr>
              <a:t>av oppfølging </a:t>
            </a:r>
            <a:endParaRPr lang="nb-NO" dirty="0">
              <a:latin typeface="+mn-lt"/>
            </a:endParaRPr>
          </a:p>
          <a:p>
            <a:pPr marL="342900" indent="-342900">
              <a:lnSpc>
                <a:spcPct val="107000"/>
              </a:lnSpc>
              <a:spcAft>
                <a:spcPts val="800"/>
              </a:spcAft>
              <a:buFont typeface="Arial" panose="020B0604020202020204" pitchFamily="34" charset="0"/>
              <a:buChar char="•"/>
              <a:defRPr/>
            </a:pPr>
            <a:r>
              <a:rPr lang="nb-NO" dirty="0">
                <a:latin typeface="+mn-lt"/>
              </a:rPr>
              <a:t>Oppfølging mer tidskrevende enn </a:t>
            </a:r>
            <a:r>
              <a:rPr lang="nb-NO" dirty="0" smtClean="0">
                <a:latin typeface="+mn-lt"/>
              </a:rPr>
              <a:t>antatt, men gir trygghet</a:t>
            </a:r>
            <a:r>
              <a:rPr lang="nb-NO" b="1" dirty="0" smtClean="0">
                <a:latin typeface="+mn-lt"/>
              </a:rPr>
              <a:t> </a:t>
            </a:r>
            <a:endParaRPr lang="nb-NO" b="1"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5"/>
            <a:ext cx="7886700" cy="1119659"/>
          </a:xfrm>
        </p:spPr>
        <p:txBody>
          <a:bodyPr/>
          <a:lstStyle/>
          <a:p>
            <a:pPr algn="ctr"/>
            <a:r>
              <a:rPr lang="nb-NO" sz="2000" b="1" dirty="0" smtClean="0"/>
              <a:t/>
            </a:r>
            <a:br>
              <a:rPr lang="nb-NO" sz="2000" b="1" dirty="0" smtClean="0"/>
            </a:br>
            <a:r>
              <a:rPr lang="nb-NO" sz="2400" b="1" dirty="0" smtClean="0"/>
              <a:t>Hyppigste</a:t>
            </a:r>
            <a:r>
              <a:rPr lang="nb-NO" sz="2000" b="1" dirty="0" smtClean="0"/>
              <a:t> </a:t>
            </a:r>
            <a:r>
              <a:rPr lang="nb-NO" sz="2400" b="1" dirty="0"/>
              <a:t>t</a:t>
            </a:r>
            <a:r>
              <a:rPr lang="nb-NO" sz="2400" b="1" dirty="0" smtClean="0"/>
              <a:t>iltak </a:t>
            </a:r>
            <a:r>
              <a:rPr lang="nb-NO" sz="2400" b="1" dirty="0"/>
              <a:t>iverksatt etter </a:t>
            </a:r>
            <a:r>
              <a:rPr lang="nb-NO" sz="2400" b="1" dirty="0" smtClean="0"/>
              <a:t>modellen</a:t>
            </a:r>
            <a:br>
              <a:rPr lang="nb-NO" sz="2400" b="1" dirty="0" smtClean="0"/>
            </a:br>
            <a:r>
              <a:rPr lang="nb-NO" sz="2000" b="1" dirty="0"/>
              <a:t>Samlede </a:t>
            </a:r>
            <a:r>
              <a:rPr lang="nb-NO" sz="2000" b="1" dirty="0" smtClean="0"/>
              <a:t>resultater på tvers av kommunene: </a:t>
            </a:r>
            <a:r>
              <a:rPr lang="nb-NO" sz="2000" b="1" dirty="0"/>
              <a:t>registreringer </a:t>
            </a:r>
            <a:r>
              <a:rPr lang="nb-NO" sz="2000" b="1" dirty="0" smtClean="0"/>
              <a:t>2017</a:t>
            </a:r>
            <a:r>
              <a:rPr lang="nb-NO" sz="2400" dirty="0"/>
              <a:t/>
            </a:r>
            <a:br>
              <a:rPr lang="nb-NO" sz="2400" dirty="0"/>
            </a:br>
            <a:endParaRPr lang="nb-NO" sz="2400"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049373862"/>
              </p:ext>
            </p:extLst>
          </p:nvPr>
        </p:nvGraphicFramePr>
        <p:xfrm>
          <a:off x="628650" y="1682071"/>
          <a:ext cx="7638246" cy="4597892"/>
        </p:xfrm>
        <a:graphic>
          <a:graphicData uri="http://schemas.openxmlformats.org/drawingml/2006/table">
            <a:tbl>
              <a:tblPr firstRow="1" bandRow="1">
                <a:tableStyleId>{5C22544A-7EE6-4342-B048-85BDC9FD1C3A}</a:tableStyleId>
              </a:tblPr>
              <a:tblGrid>
                <a:gridCol w="5074434">
                  <a:extLst>
                    <a:ext uri="{9D8B030D-6E8A-4147-A177-3AD203B41FA5}">
                      <a16:colId xmlns:a16="http://schemas.microsoft.com/office/drawing/2014/main" val="489198195"/>
                    </a:ext>
                  </a:extLst>
                </a:gridCol>
                <a:gridCol w="2563812">
                  <a:extLst>
                    <a:ext uri="{9D8B030D-6E8A-4147-A177-3AD203B41FA5}">
                      <a16:colId xmlns:a16="http://schemas.microsoft.com/office/drawing/2014/main" val="3898488882"/>
                    </a:ext>
                  </a:extLst>
                </a:gridCol>
              </a:tblGrid>
              <a:tr h="361247">
                <a:tc>
                  <a:txBody>
                    <a:bodyPr/>
                    <a:lstStyle/>
                    <a:p>
                      <a:r>
                        <a:rPr lang="nb-NO" dirty="0" smtClean="0"/>
                        <a:t>Tiltak</a:t>
                      </a:r>
                      <a:endParaRPr lang="nb-NO" dirty="0"/>
                    </a:p>
                  </a:txBody>
                  <a:tcPr/>
                </a:tc>
                <a:tc>
                  <a:txBody>
                    <a:bodyPr/>
                    <a:lstStyle/>
                    <a:p>
                      <a:r>
                        <a:rPr lang="nb-NO" dirty="0" smtClean="0"/>
                        <a:t>% (N = 57)</a:t>
                      </a:r>
                    </a:p>
                  </a:txBody>
                  <a:tcPr/>
                </a:tc>
                <a:extLst>
                  <a:ext uri="{0D108BD9-81ED-4DB2-BD59-A6C34878D82A}">
                    <a16:rowId xmlns:a16="http://schemas.microsoft.com/office/drawing/2014/main" val="1347737147"/>
                  </a:ext>
                </a:extLst>
              </a:tr>
              <a:tr h="50975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b-NO" sz="1400" b="1" dirty="0" smtClean="0"/>
                        <a:t>Dagaktivitetstilbud</a:t>
                      </a:r>
                    </a:p>
                    <a:p>
                      <a:endParaRPr lang="nb-NO" sz="1400" dirty="0"/>
                    </a:p>
                  </a:txBody>
                  <a:tcPr/>
                </a:tc>
                <a:tc>
                  <a:txBody>
                    <a:bodyPr/>
                    <a:lstStyle/>
                    <a:p>
                      <a:r>
                        <a:rPr lang="nb-NO" dirty="0" smtClean="0"/>
                        <a:t>47,4%</a:t>
                      </a:r>
                    </a:p>
                    <a:p>
                      <a:endParaRPr lang="nb-NO" dirty="0"/>
                    </a:p>
                  </a:txBody>
                  <a:tcPr/>
                </a:tc>
                <a:extLst>
                  <a:ext uri="{0D108BD9-81ED-4DB2-BD59-A6C34878D82A}">
                    <a16:rowId xmlns:a16="http://schemas.microsoft.com/office/drawing/2014/main" val="66766290"/>
                  </a:ext>
                </a:extLst>
              </a:tr>
              <a:tr h="57949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b-NO" sz="1400" b="1" dirty="0" smtClean="0"/>
                        <a:t>Skriftlig informasjonsmateriell</a:t>
                      </a:r>
                      <a:endParaRPr lang="nb-NO" sz="1400" dirty="0"/>
                    </a:p>
                  </a:txBody>
                  <a:tcPr/>
                </a:tc>
                <a:tc>
                  <a:txBody>
                    <a:bodyPr/>
                    <a:lstStyle/>
                    <a:p>
                      <a:r>
                        <a:rPr lang="nb-NO" dirty="0" smtClean="0"/>
                        <a:t>42,1%</a:t>
                      </a:r>
                    </a:p>
                    <a:p>
                      <a:endParaRPr lang="nb-NO" dirty="0"/>
                    </a:p>
                  </a:txBody>
                  <a:tcPr/>
                </a:tc>
                <a:extLst>
                  <a:ext uri="{0D108BD9-81ED-4DB2-BD59-A6C34878D82A}">
                    <a16:rowId xmlns:a16="http://schemas.microsoft.com/office/drawing/2014/main" val="1835490655"/>
                  </a:ext>
                </a:extLst>
              </a:tr>
              <a:tr h="494758">
                <a:tc>
                  <a:txBody>
                    <a:bodyPr/>
                    <a:lstStyle/>
                    <a:p>
                      <a:r>
                        <a:rPr lang="nb-NO" sz="1400" b="1" dirty="0" smtClean="0"/>
                        <a:t>Nettverksmobilisering</a:t>
                      </a:r>
                      <a:endParaRPr lang="nb-NO" sz="1400" b="1" dirty="0"/>
                    </a:p>
                  </a:txBody>
                  <a:tcPr/>
                </a:tc>
                <a:tc>
                  <a:txBody>
                    <a:bodyPr/>
                    <a:lstStyle/>
                    <a:p>
                      <a:r>
                        <a:rPr lang="nb-NO" dirty="0" smtClean="0"/>
                        <a:t>42.1%</a:t>
                      </a:r>
                      <a:endParaRPr lang="nb-NO" dirty="0"/>
                    </a:p>
                  </a:txBody>
                  <a:tcPr/>
                </a:tc>
                <a:extLst>
                  <a:ext uri="{0D108BD9-81ED-4DB2-BD59-A6C34878D82A}">
                    <a16:rowId xmlns:a16="http://schemas.microsoft.com/office/drawing/2014/main" val="1295712309"/>
                  </a:ext>
                </a:extLst>
              </a:tr>
              <a:tr h="494758">
                <a:tc>
                  <a:txBody>
                    <a:bodyPr/>
                    <a:lstStyle/>
                    <a:p>
                      <a:r>
                        <a:rPr lang="nb-NO" sz="1400" b="1" dirty="0" smtClean="0"/>
                        <a:t>Veiledning samtaler fra helsepersonell</a:t>
                      </a:r>
                      <a:endParaRPr lang="nb-NO" sz="1400" b="1" dirty="0"/>
                    </a:p>
                  </a:txBody>
                  <a:tcPr/>
                </a:tc>
                <a:tc>
                  <a:txBody>
                    <a:bodyPr/>
                    <a:lstStyle/>
                    <a:p>
                      <a:r>
                        <a:rPr lang="nb-NO" dirty="0" smtClean="0"/>
                        <a:t>36.8%</a:t>
                      </a:r>
                      <a:endParaRPr lang="nb-NO" dirty="0"/>
                    </a:p>
                  </a:txBody>
                  <a:tcPr/>
                </a:tc>
                <a:extLst>
                  <a:ext uri="{0D108BD9-81ED-4DB2-BD59-A6C34878D82A}">
                    <a16:rowId xmlns:a16="http://schemas.microsoft.com/office/drawing/2014/main" val="3568467099"/>
                  </a:ext>
                </a:extLst>
              </a:tr>
              <a:tr h="509751">
                <a:tc>
                  <a:txBody>
                    <a:bodyPr/>
                    <a:lstStyle/>
                    <a:p>
                      <a:r>
                        <a:rPr lang="nb-NO" sz="1400" b="1" dirty="0" smtClean="0"/>
                        <a:t>Pårørendeskole</a:t>
                      </a:r>
                    </a:p>
                    <a:p>
                      <a:endParaRPr lang="nb-NO" sz="1400" dirty="0"/>
                    </a:p>
                  </a:txBody>
                  <a:tcPr/>
                </a:tc>
                <a:tc>
                  <a:txBody>
                    <a:bodyPr/>
                    <a:lstStyle/>
                    <a:p>
                      <a:r>
                        <a:rPr lang="nb-NO" dirty="0" smtClean="0"/>
                        <a:t>33.3%</a:t>
                      </a:r>
                    </a:p>
                  </a:txBody>
                  <a:tcPr/>
                </a:tc>
                <a:extLst>
                  <a:ext uri="{0D108BD9-81ED-4DB2-BD59-A6C34878D82A}">
                    <a16:rowId xmlns:a16="http://schemas.microsoft.com/office/drawing/2014/main" val="3640327773"/>
                  </a:ext>
                </a:extLst>
              </a:tr>
              <a:tr h="494758">
                <a:tc>
                  <a:txBody>
                    <a:bodyPr/>
                    <a:lstStyle/>
                    <a:p>
                      <a:r>
                        <a:rPr lang="nb-NO" sz="1400" b="1" dirty="0" smtClean="0"/>
                        <a:t>Kartlegging - Hva er det viktig for deg å drive med?</a:t>
                      </a:r>
                      <a:endParaRPr lang="nb-NO" sz="1400" b="1" dirty="0"/>
                    </a:p>
                  </a:txBody>
                  <a:tcPr/>
                </a:tc>
                <a:tc>
                  <a:txBody>
                    <a:bodyPr/>
                    <a:lstStyle/>
                    <a:p>
                      <a:r>
                        <a:rPr lang="nb-NO" dirty="0" smtClean="0"/>
                        <a:t>26.3%</a:t>
                      </a:r>
                    </a:p>
                    <a:p>
                      <a:endParaRPr lang="nb-NO" dirty="0"/>
                    </a:p>
                  </a:txBody>
                  <a:tcPr/>
                </a:tc>
                <a:extLst>
                  <a:ext uri="{0D108BD9-81ED-4DB2-BD59-A6C34878D82A}">
                    <a16:rowId xmlns:a16="http://schemas.microsoft.com/office/drawing/2014/main" val="2667433400"/>
                  </a:ext>
                </a:extLst>
              </a:tr>
              <a:tr h="299853">
                <a:tc>
                  <a:txBody>
                    <a:bodyPr/>
                    <a:lstStyle/>
                    <a:p>
                      <a:r>
                        <a:rPr lang="nb-NO" sz="1400" b="1" dirty="0" smtClean="0"/>
                        <a:t>Støtte til å delta i sosiale aktiviteter.</a:t>
                      </a:r>
                    </a:p>
                  </a:txBody>
                  <a:tcPr/>
                </a:tc>
                <a:tc>
                  <a:txBody>
                    <a:bodyPr/>
                    <a:lstStyle/>
                    <a:p>
                      <a:r>
                        <a:rPr lang="nb-NO" dirty="0" smtClean="0"/>
                        <a:t>26,3%</a:t>
                      </a:r>
                    </a:p>
                  </a:txBody>
                  <a:tcPr/>
                </a:tc>
                <a:extLst>
                  <a:ext uri="{0D108BD9-81ED-4DB2-BD59-A6C34878D82A}">
                    <a16:rowId xmlns:a16="http://schemas.microsoft.com/office/drawing/2014/main" val="92748914"/>
                  </a:ext>
                </a:extLst>
              </a:tr>
              <a:tr h="82359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b-NO" sz="1400" b="1" dirty="0" smtClean="0"/>
                        <a:t>Hjemmesykepleie</a:t>
                      </a:r>
                    </a:p>
                    <a:p>
                      <a:pPr marL="0" marR="0" indent="0" algn="l" defTabSz="685800" rtl="0" eaLnBrk="1" fontAlgn="auto" latinLnBrk="0" hangingPunct="1">
                        <a:lnSpc>
                          <a:spcPct val="100000"/>
                        </a:lnSpc>
                        <a:spcBef>
                          <a:spcPts val="0"/>
                        </a:spcBef>
                        <a:spcAft>
                          <a:spcPts val="0"/>
                        </a:spcAft>
                        <a:buClrTx/>
                        <a:buSzTx/>
                        <a:buFontTx/>
                        <a:buNone/>
                        <a:tabLst/>
                        <a:defRPr/>
                      </a:pPr>
                      <a:endParaRPr lang="nb-NO" sz="1400"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nb-NO" sz="1400" b="0" dirty="0" smtClean="0"/>
                        <a:t>(Aktivitetsvenn</a:t>
                      </a:r>
                    </a:p>
                  </a:txBody>
                  <a:tcPr/>
                </a:tc>
                <a:tc>
                  <a:txBody>
                    <a:bodyPr/>
                    <a:lstStyle/>
                    <a:p>
                      <a:r>
                        <a:rPr lang="nb-NO" dirty="0" smtClean="0"/>
                        <a:t>24,6%</a:t>
                      </a:r>
                    </a:p>
                    <a:p>
                      <a:endParaRPr lang="nb-NO" dirty="0" smtClean="0"/>
                    </a:p>
                    <a:p>
                      <a:r>
                        <a:rPr lang="nb-NO" b="0" dirty="0" smtClean="0"/>
                        <a:t>(21,1%)</a:t>
                      </a:r>
                    </a:p>
                  </a:txBody>
                  <a:tcPr/>
                </a:tc>
                <a:extLst>
                  <a:ext uri="{0D108BD9-81ED-4DB2-BD59-A6C34878D82A}">
                    <a16:rowId xmlns:a16="http://schemas.microsoft.com/office/drawing/2014/main" val="1166560019"/>
                  </a:ext>
                </a:extLst>
              </a:tr>
            </a:tbl>
          </a:graphicData>
        </a:graphic>
      </p:graphicFrame>
    </p:spTree>
    <p:extLst>
      <p:ext uri="{BB962C8B-B14F-4D97-AF65-F5344CB8AC3E}">
        <p14:creationId xmlns:p14="http://schemas.microsoft.com/office/powerpoint/2010/main" val="1480799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Veien videre…..</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8768" y="1825625"/>
            <a:ext cx="7086464" cy="4351338"/>
          </a:xfrm>
        </p:spPr>
      </p:pic>
    </p:spTree>
    <p:extLst>
      <p:ext uri="{BB962C8B-B14F-4D97-AF65-F5344CB8AC3E}">
        <p14:creationId xmlns:p14="http://schemas.microsoft.com/office/powerpoint/2010/main" val="417666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tel 1"/>
          <p:cNvSpPr>
            <a:spLocks noGrp="1" noChangeArrowheads="1"/>
          </p:cNvSpPr>
          <p:nvPr>
            <p:ph type="title"/>
          </p:nvPr>
        </p:nvSpPr>
        <p:spPr/>
        <p:txBody>
          <a:bodyPr/>
          <a:lstStyle/>
          <a:p>
            <a:pPr algn="ctr" eaLnBrk="1" hangingPunct="1"/>
            <a:r>
              <a:rPr lang="nb-NO" altLang="nb-NO" sz="3200" b="1" dirty="0" smtClean="0"/>
              <a:t>Takk for meg!</a:t>
            </a:r>
          </a:p>
        </p:txBody>
      </p:sp>
      <p:sp>
        <p:nvSpPr>
          <p:cNvPr id="29699" name="Plassholder for innhold 2"/>
          <p:cNvSpPr>
            <a:spLocks noGrp="1" noChangeArrowheads="1"/>
          </p:cNvSpPr>
          <p:nvPr>
            <p:ph idx="1"/>
          </p:nvPr>
        </p:nvSpPr>
        <p:spPr>
          <a:xfrm>
            <a:off x="468313" y="2276475"/>
            <a:ext cx="8229600" cy="3743325"/>
          </a:xfrm>
        </p:spPr>
        <p:txBody>
          <a:bodyPr rtlCol="0">
            <a:normAutofit/>
          </a:bodyPr>
          <a:lstStyle/>
          <a:p>
            <a:pPr marL="0" indent="0" eaLnBrk="1" fontAlgn="auto" hangingPunct="1">
              <a:spcAft>
                <a:spcPts val="0"/>
              </a:spcAft>
              <a:buFont typeface="Arial" panose="020B0604020202020204" pitchFamily="34" charset="0"/>
              <a:buNone/>
              <a:defRPr/>
            </a:pPr>
            <a:endParaRPr lang="nb-NO" altLang="nb-NO" sz="1800" dirty="0" smtClean="0"/>
          </a:p>
          <a:p>
            <a:pPr marL="0" indent="0" eaLnBrk="1" fontAlgn="auto" hangingPunct="1">
              <a:spcAft>
                <a:spcPts val="0"/>
              </a:spcAft>
              <a:buFont typeface="Arial" panose="020B0604020202020204" pitchFamily="34" charset="0"/>
              <a:buNone/>
              <a:defRPr/>
            </a:pPr>
            <a:r>
              <a:rPr lang="nb-NO" altLang="nb-NO" sz="1800" dirty="0"/>
              <a:t>Veileder for modell, verktøy og sluttrapport publiseres  på våre </a:t>
            </a:r>
            <a:r>
              <a:rPr lang="nb-NO" altLang="nb-NO" sz="1800" dirty="0" smtClean="0"/>
              <a:t>nettsider (innen 30. november).</a:t>
            </a:r>
            <a:endParaRPr lang="nb-NO" altLang="nb-NO" sz="1800" dirty="0"/>
          </a:p>
          <a:p>
            <a:pPr marL="0" indent="0" eaLnBrk="1" fontAlgn="auto" hangingPunct="1">
              <a:spcAft>
                <a:spcPts val="0"/>
              </a:spcAft>
              <a:buFont typeface="Arial" panose="020B0604020202020204" pitchFamily="34" charset="0"/>
              <a:buNone/>
              <a:defRPr/>
            </a:pPr>
            <a:r>
              <a:rPr lang="nb-NO" altLang="nb-NO" sz="1800" dirty="0" smtClean="0"/>
              <a:t>Mer informasjon om modellen og prosjektet kan du finne her:</a:t>
            </a:r>
          </a:p>
          <a:p>
            <a:pPr marL="0" indent="0" eaLnBrk="1" fontAlgn="auto" hangingPunct="1">
              <a:spcAft>
                <a:spcPts val="0"/>
              </a:spcAft>
              <a:buFontTx/>
              <a:buNone/>
              <a:defRPr/>
            </a:pPr>
            <a:r>
              <a:rPr lang="nb-NO" altLang="nb-NO" sz="1800" dirty="0" smtClean="0">
                <a:hlinkClick r:id="rId3"/>
              </a:rPr>
              <a:t>https://nasjonalforeningen.no/oppfolging-etter-diagnose</a:t>
            </a:r>
            <a:r>
              <a:rPr lang="nb-NO" altLang="nb-NO" sz="1800" dirty="0" smtClean="0"/>
              <a:t> </a:t>
            </a:r>
          </a:p>
          <a:p>
            <a:pPr marL="0" indent="0" eaLnBrk="1" fontAlgn="auto" hangingPunct="1">
              <a:spcAft>
                <a:spcPts val="0"/>
              </a:spcAft>
              <a:buFont typeface="Arial" panose="020B0604020202020204" pitchFamily="34" charset="0"/>
              <a:buNone/>
              <a:defRPr/>
            </a:pPr>
            <a:endParaRPr lang="nb-NO" altLang="nb-NO" sz="1800" dirty="0" smtClean="0"/>
          </a:p>
          <a:p>
            <a:pPr marL="0" indent="0" eaLnBrk="1" fontAlgn="auto" hangingPunct="1">
              <a:spcAft>
                <a:spcPts val="0"/>
              </a:spcAft>
              <a:buFont typeface="Arial" panose="020B0604020202020204" pitchFamily="34" charset="0"/>
              <a:buNone/>
              <a:defRPr/>
            </a:pPr>
            <a:r>
              <a:rPr lang="nb-NO" altLang="nb-NO" sz="1800" dirty="0" smtClean="0"/>
              <a:t>Gry Caroline Aarnes</a:t>
            </a:r>
            <a:r>
              <a:rPr lang="nb-NO" sz="1800" dirty="0" smtClean="0"/>
              <a:t>, prosjektleder </a:t>
            </a:r>
            <a:r>
              <a:rPr lang="nb-NO" sz="1800" u="sng" dirty="0" smtClean="0">
                <a:solidFill>
                  <a:schemeClr val="accent5"/>
                </a:solidFill>
              </a:rPr>
              <a:t>graa</a:t>
            </a:r>
            <a:r>
              <a:rPr lang="nb-NO" sz="1800" u="sng" dirty="0" smtClean="0">
                <a:hlinkClick r:id="rId4"/>
              </a:rPr>
              <a:t>@nasjonalforeningen.no</a:t>
            </a:r>
            <a:r>
              <a:rPr lang="nb-NO" sz="1800" dirty="0"/>
              <a:t>. </a:t>
            </a:r>
            <a:endParaRPr lang="nb-NO" sz="1800" dirty="0" smtClean="0"/>
          </a:p>
          <a:p>
            <a:pPr marL="0" indent="0" eaLnBrk="1" fontAlgn="auto" hangingPunct="1">
              <a:spcAft>
                <a:spcPts val="0"/>
              </a:spcAft>
              <a:buFont typeface="Arial" panose="020B0604020202020204" pitchFamily="34" charset="0"/>
              <a:buNone/>
              <a:defRPr/>
            </a:pPr>
            <a:r>
              <a:rPr lang="nb-NO" altLang="nb-NO" sz="1800" dirty="0" smtClean="0"/>
              <a:t>Victoria Sande</a:t>
            </a:r>
            <a:r>
              <a:rPr lang="nb-NO" altLang="nb-NO" sz="1800" dirty="0"/>
              <a:t>, </a:t>
            </a:r>
            <a:r>
              <a:rPr lang="nb-NO" altLang="nb-NO" sz="1800" smtClean="0"/>
              <a:t>prosjektkoordinator </a:t>
            </a:r>
            <a:r>
              <a:rPr lang="nb-NO" altLang="nb-NO" sz="1800" smtClean="0">
                <a:hlinkClick r:id="rId4"/>
              </a:rPr>
              <a:t>visa@nasjonalforeningen.no</a:t>
            </a:r>
            <a:endParaRPr lang="nb-NO" altLang="nb-NO" sz="1800" dirty="0" smtClean="0"/>
          </a:p>
          <a:p>
            <a:pPr marL="0" indent="0" eaLnBrk="1" fontAlgn="auto" hangingPunct="1">
              <a:spcAft>
                <a:spcPts val="0"/>
              </a:spcAft>
              <a:buFont typeface="Arial" panose="020B0604020202020204" pitchFamily="34" charset="0"/>
              <a:buNone/>
              <a:defRPr/>
            </a:pPr>
            <a:endParaRPr lang="nb-NO" altLang="nb-NO" sz="1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a:xfrm>
            <a:off x="1709738" y="1052513"/>
            <a:ext cx="6172200" cy="350837"/>
          </a:xfrm>
        </p:spPr>
        <p:txBody>
          <a:bodyPr rtlCol="0" anchor="t">
            <a:normAutofit fontScale="90000"/>
          </a:bodyPr>
          <a:lstStyle/>
          <a:p>
            <a:pPr eaLnBrk="1" fontAlgn="auto" hangingPunct="1">
              <a:spcAft>
                <a:spcPts val="0"/>
              </a:spcAft>
              <a:defRPr/>
            </a:pPr>
            <a:r>
              <a:rPr lang="nb-NO" altLang="nb-NO" sz="1800" dirty="0"/>
              <a:t/>
            </a:r>
            <a:br>
              <a:rPr lang="nb-NO" altLang="nb-NO" sz="1800" dirty="0"/>
            </a:br>
            <a:r>
              <a:rPr lang="nb-NO" altLang="nb-NO" sz="1800" dirty="0"/>
              <a:t/>
            </a:r>
            <a:br>
              <a:rPr lang="nb-NO" altLang="nb-NO" sz="1800" dirty="0"/>
            </a:br>
            <a:r>
              <a:rPr lang="nb-NO" altLang="nb-NO" sz="1800" b="1" dirty="0"/>
              <a:t>Bakgrunn for prosjektet</a:t>
            </a:r>
          </a:p>
        </p:txBody>
      </p:sp>
      <p:sp>
        <p:nvSpPr>
          <p:cNvPr id="7171" name="Plassholder for innhold 2"/>
          <p:cNvSpPr>
            <a:spLocks noGrp="1"/>
          </p:cNvSpPr>
          <p:nvPr>
            <p:ph sz="half" idx="1"/>
          </p:nvPr>
        </p:nvSpPr>
        <p:spPr>
          <a:xfrm>
            <a:off x="1485900" y="2349500"/>
            <a:ext cx="3033713" cy="3101975"/>
          </a:xfrm>
        </p:spPr>
        <p:txBody>
          <a:bodyPr/>
          <a:lstStyle/>
          <a:p>
            <a:pPr eaLnBrk="1" hangingPunct="1"/>
            <a:r>
              <a:rPr lang="nb-NO" altLang="nb-NO" sz="1500" smtClean="0"/>
              <a:t>Mange tilbakemeldinger om behov for oppfølging etter diagnose</a:t>
            </a:r>
          </a:p>
          <a:p>
            <a:pPr eaLnBrk="1" hangingPunct="1"/>
            <a:endParaRPr lang="nb-NO" altLang="nb-NO" sz="1500" smtClean="0"/>
          </a:p>
          <a:p>
            <a:pPr eaLnBrk="1" hangingPunct="1"/>
            <a:r>
              <a:rPr lang="nb-NO" altLang="nb-NO" sz="1500" smtClean="0"/>
              <a:t>Demensplan 2020</a:t>
            </a:r>
          </a:p>
          <a:p>
            <a:pPr eaLnBrk="1" hangingPunct="1"/>
            <a:endParaRPr lang="nb-NO" altLang="nb-NO" sz="1500" smtClean="0"/>
          </a:p>
          <a:p>
            <a:pPr eaLnBrk="1" hangingPunct="1"/>
            <a:r>
              <a:rPr lang="nb-NO" altLang="nb-NO" sz="1500" smtClean="0"/>
              <a:t>TV aksjonsmidler</a:t>
            </a:r>
          </a:p>
          <a:p>
            <a:pPr eaLnBrk="1" hangingPunct="1"/>
            <a:endParaRPr lang="nb-NO" altLang="nb-NO" sz="1500" smtClean="0"/>
          </a:p>
          <a:p>
            <a:pPr eaLnBrk="1" hangingPunct="1"/>
            <a:r>
              <a:rPr lang="nb-NO" altLang="nb-NO" sz="1500" smtClean="0"/>
              <a:t>Skottland og Danmark har modeller for oppfølging etter demensdiagnose</a:t>
            </a:r>
          </a:p>
        </p:txBody>
      </p:sp>
      <p:pic>
        <p:nvPicPr>
          <p:cNvPr id="7172" name="Plassholder for innhold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51575" y="857250"/>
            <a:ext cx="2405063" cy="2039938"/>
          </a:xfrm>
        </p:spPr>
      </p:pic>
      <p:pic>
        <p:nvPicPr>
          <p:cNvPr id="7173" name="Plassholder for innhold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1575" y="3322638"/>
            <a:ext cx="2525713"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p:txBody>
          <a:bodyPr/>
          <a:lstStyle/>
          <a:p>
            <a:r>
              <a:rPr lang="nb-NO" altLang="nb-NO" dirty="0" smtClean="0"/>
              <a:t>Oppfølgingsprosjektet 2015-2018</a:t>
            </a:r>
          </a:p>
        </p:txBody>
      </p:sp>
      <p:sp>
        <p:nvSpPr>
          <p:cNvPr id="3" name="Plassholder for innhold 2"/>
          <p:cNvSpPr>
            <a:spLocks noGrp="1"/>
          </p:cNvSpPr>
          <p:nvPr>
            <p:ph idx="1"/>
          </p:nvPr>
        </p:nvSpPr>
        <p:spPr/>
        <p:txBody>
          <a:bodyPr/>
          <a:lstStyle/>
          <a:p>
            <a:pPr fontAlgn="auto">
              <a:spcAft>
                <a:spcPts val="0"/>
              </a:spcAft>
              <a:defRPr/>
            </a:pPr>
            <a:r>
              <a:rPr lang="nb-NO" altLang="nb-NO" sz="2400" dirty="0"/>
              <a:t>Mål: utarbeide, teste og evaluere en oppfølgingsmodell </a:t>
            </a:r>
          </a:p>
          <a:p>
            <a:pPr lvl="1" fontAlgn="auto">
              <a:spcAft>
                <a:spcPts val="0"/>
              </a:spcAft>
              <a:defRPr/>
            </a:pPr>
            <a:r>
              <a:rPr lang="nb-NO" altLang="nb-NO" sz="2000" dirty="0"/>
              <a:t>Skal sikre systematisk, individuell tilpasset oppfølging, og fremme mestring, selvstendighet og medvirkning hos person med demens og pårørende</a:t>
            </a:r>
          </a:p>
          <a:p>
            <a:pPr marL="457200" lvl="1" indent="0" fontAlgn="auto">
              <a:spcAft>
                <a:spcPts val="0"/>
              </a:spcAft>
              <a:buFontTx/>
              <a:buNone/>
              <a:defRPr/>
            </a:pPr>
            <a:endParaRPr lang="nb-NO" altLang="nb-NO" sz="2000" dirty="0"/>
          </a:p>
          <a:p>
            <a:pPr marL="457200" lvl="1" indent="0" fontAlgn="auto">
              <a:spcAft>
                <a:spcPts val="0"/>
              </a:spcAft>
              <a:buFontTx/>
              <a:buNone/>
              <a:defRPr/>
            </a:pPr>
            <a:r>
              <a:rPr lang="nb-NO" altLang="nb-NO" sz="2400" dirty="0"/>
              <a:t>Målgruppene: personer med demens i en tidlig fase som ikke trenger </a:t>
            </a:r>
            <a:r>
              <a:rPr lang="nb-NO" altLang="nb-NO" sz="2400" dirty="0" smtClean="0"/>
              <a:t>tjenester og deres pårørende; helsepersonell og andre som bidrar til oppfølging</a:t>
            </a:r>
            <a:endParaRPr lang="nb-NO" altLang="nb-NO" sz="2400" dirty="0"/>
          </a:p>
          <a:p>
            <a:pPr lvl="1" fontAlgn="auto">
              <a:spcAft>
                <a:spcPts val="0"/>
              </a:spcAft>
              <a:defRPr/>
            </a:pPr>
            <a:endParaRPr lang="nb-NO" altLang="nb-NO" sz="2000" dirty="0"/>
          </a:p>
          <a:p>
            <a:pPr fontAlgn="auto">
              <a:spcAft>
                <a:spcPts val="0"/>
              </a:spcAft>
              <a:defRPr/>
            </a:pPr>
            <a:endParaRPr lang="nb-NO" dirty="0"/>
          </a:p>
        </p:txBody>
      </p:sp>
    </p:spTree>
    <p:extLst>
      <p:ext uri="{BB962C8B-B14F-4D97-AF65-F5344CB8AC3E}">
        <p14:creationId xmlns:p14="http://schemas.microsoft.com/office/powerpoint/2010/main" val="165313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tel 1"/>
          <p:cNvSpPr>
            <a:spLocks noGrp="1"/>
          </p:cNvSpPr>
          <p:nvPr>
            <p:ph type="title"/>
          </p:nvPr>
        </p:nvSpPr>
        <p:spPr/>
        <p:txBody>
          <a:bodyPr/>
          <a:lstStyle/>
          <a:p>
            <a:pPr algn="ctr" eaLnBrk="1" hangingPunct="1"/>
            <a:r>
              <a:rPr lang="nb-NO" altLang="nb-NO" sz="2100" smtClean="0"/>
              <a:t>  Alta     Fredrikstad     Løten        Stavanger</a:t>
            </a:r>
          </a:p>
        </p:txBody>
      </p:sp>
      <p:pic>
        <p:nvPicPr>
          <p:cNvPr id="11267" name="Bil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2735263"/>
            <a:ext cx="7143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Bil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8825" y="3425825"/>
            <a:ext cx="6350"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Bild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8825" y="3425825"/>
            <a:ext cx="6350"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Bild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2741613"/>
            <a:ext cx="7143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lassholder for innhold 10"/>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1935163" y="2741613"/>
            <a:ext cx="714375" cy="892175"/>
          </a:xfrm>
        </p:spPr>
      </p:pic>
      <p:pic>
        <p:nvPicPr>
          <p:cNvPr id="11272" name="Picture 2" descr="Aldring og hel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3963" y="5103813"/>
            <a:ext cx="16732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7863" y="2754313"/>
            <a:ext cx="7826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noChangeArrowheads="1"/>
          </p:cNvSpPr>
          <p:nvPr>
            <p:ph type="title"/>
          </p:nvPr>
        </p:nvSpPr>
        <p:spPr>
          <a:xfrm>
            <a:off x="628650" y="365125"/>
            <a:ext cx="7886700" cy="687388"/>
          </a:xfrm>
        </p:spPr>
        <p:txBody>
          <a:bodyPr/>
          <a:lstStyle/>
          <a:p>
            <a:pPr algn="ctr" eaLnBrk="1" hangingPunct="1"/>
            <a:r>
              <a:rPr lang="nb-NO" altLang="nb-NO" sz="2400" b="1" smtClean="0"/>
              <a:t>Prosjektet i kortversjon</a:t>
            </a:r>
          </a:p>
        </p:txBody>
      </p:sp>
      <p:sp>
        <p:nvSpPr>
          <p:cNvPr id="6147" name="Plassholder for innhold 2"/>
          <p:cNvSpPr>
            <a:spLocks noGrp="1" noChangeArrowheads="1"/>
          </p:cNvSpPr>
          <p:nvPr>
            <p:ph idx="1"/>
          </p:nvPr>
        </p:nvSpPr>
        <p:spPr>
          <a:xfrm>
            <a:off x="468313" y="1484313"/>
            <a:ext cx="8229600" cy="4608512"/>
          </a:xfrm>
        </p:spPr>
        <p:txBody>
          <a:bodyPr rtlCol="0">
            <a:normAutofit lnSpcReduction="10000"/>
          </a:bodyPr>
          <a:lstStyle/>
          <a:p>
            <a:pPr eaLnBrk="1" fontAlgn="auto" hangingPunct="1">
              <a:spcAft>
                <a:spcPts val="0"/>
              </a:spcAft>
              <a:defRPr/>
            </a:pPr>
            <a:r>
              <a:rPr lang="nb-NO" altLang="nb-NO" sz="1600" dirty="0"/>
              <a:t>Modellutvikling</a:t>
            </a:r>
          </a:p>
          <a:p>
            <a:pPr eaLnBrk="1" fontAlgn="auto" hangingPunct="1">
              <a:spcAft>
                <a:spcPts val="0"/>
              </a:spcAft>
              <a:defRPr/>
            </a:pPr>
            <a:r>
              <a:rPr lang="nb-NO" altLang="nb-NO" sz="1600" dirty="0" smtClean="0"/>
              <a:t>Medvirkning fra  personer med demens &amp; pårørende</a:t>
            </a:r>
          </a:p>
          <a:p>
            <a:pPr eaLnBrk="1" fontAlgn="auto" hangingPunct="1">
              <a:spcAft>
                <a:spcPts val="0"/>
              </a:spcAft>
              <a:defRPr/>
            </a:pPr>
            <a:r>
              <a:rPr lang="nb-NO" altLang="nb-NO" sz="1600" dirty="0"/>
              <a:t>Nettverkskartlegging/-mobilisering</a:t>
            </a:r>
          </a:p>
          <a:p>
            <a:pPr eaLnBrk="1" fontAlgn="auto" hangingPunct="1">
              <a:spcAft>
                <a:spcPts val="0"/>
              </a:spcAft>
              <a:defRPr/>
            </a:pPr>
            <a:r>
              <a:rPr lang="nb-NO" altLang="nb-NO" sz="1600" dirty="0" smtClean="0"/>
              <a:t>Strategier for involvering av samarbeidspartnere</a:t>
            </a:r>
          </a:p>
          <a:p>
            <a:pPr marL="0" indent="0" eaLnBrk="1" fontAlgn="auto" hangingPunct="1">
              <a:spcAft>
                <a:spcPts val="0"/>
              </a:spcAft>
              <a:buFontTx/>
              <a:buNone/>
              <a:defRPr/>
            </a:pPr>
            <a:endParaRPr lang="nb-NO" altLang="nb-NO" sz="1600" b="1" dirty="0" smtClean="0"/>
          </a:p>
          <a:p>
            <a:pPr marL="0" indent="0" eaLnBrk="1" fontAlgn="auto" hangingPunct="1">
              <a:spcAft>
                <a:spcPts val="0"/>
              </a:spcAft>
              <a:buFontTx/>
              <a:buNone/>
              <a:defRPr/>
            </a:pPr>
            <a:r>
              <a:rPr lang="nb-NO" altLang="nb-NO" sz="1600" b="1" dirty="0" smtClean="0"/>
              <a:t>Arbeidsmetoder</a:t>
            </a:r>
            <a:endParaRPr lang="nb-NO" altLang="nb-NO" sz="1600" b="1" dirty="0"/>
          </a:p>
          <a:p>
            <a:pPr eaLnBrk="1" fontAlgn="auto" hangingPunct="1">
              <a:spcAft>
                <a:spcPts val="0"/>
              </a:spcAft>
              <a:defRPr/>
            </a:pPr>
            <a:r>
              <a:rPr lang="nb-NO" altLang="nb-NO" sz="1600" dirty="0" smtClean="0"/>
              <a:t>Lokale arbeidsgrupper</a:t>
            </a:r>
          </a:p>
          <a:p>
            <a:pPr eaLnBrk="1" fontAlgn="auto" hangingPunct="1">
              <a:spcAft>
                <a:spcPts val="0"/>
              </a:spcAft>
              <a:defRPr/>
            </a:pPr>
            <a:r>
              <a:rPr lang="nb-NO" altLang="nb-NO" sz="1600" dirty="0" smtClean="0"/>
              <a:t>Dialogmøter</a:t>
            </a:r>
          </a:p>
          <a:p>
            <a:pPr eaLnBrk="1" fontAlgn="auto" hangingPunct="1">
              <a:spcAft>
                <a:spcPts val="0"/>
              </a:spcAft>
              <a:defRPr/>
            </a:pPr>
            <a:r>
              <a:rPr lang="nb-NO" altLang="nb-NO" sz="1600" dirty="0" smtClean="0"/>
              <a:t>Prosjektsamlinger</a:t>
            </a:r>
          </a:p>
          <a:p>
            <a:pPr marL="0" indent="0" eaLnBrk="1" fontAlgn="auto" hangingPunct="1">
              <a:spcAft>
                <a:spcPts val="0"/>
              </a:spcAft>
              <a:buFont typeface="Arial" panose="020B0604020202020204" pitchFamily="34" charset="0"/>
              <a:buNone/>
              <a:defRPr/>
            </a:pPr>
            <a:endParaRPr lang="nb-NO" altLang="nb-NO" sz="1600" dirty="0"/>
          </a:p>
          <a:p>
            <a:pPr marL="0" indent="0" eaLnBrk="1" fontAlgn="auto" hangingPunct="1">
              <a:spcAft>
                <a:spcPts val="0"/>
              </a:spcAft>
              <a:buFont typeface="Arial" panose="020B0604020202020204" pitchFamily="34" charset="0"/>
              <a:buNone/>
              <a:defRPr/>
            </a:pPr>
            <a:r>
              <a:rPr lang="nb-NO" altLang="nb-NO" sz="1600" b="1" dirty="0" smtClean="0"/>
              <a:t>Evaluering</a:t>
            </a:r>
          </a:p>
          <a:p>
            <a:pPr eaLnBrk="1" fontAlgn="auto" hangingPunct="1">
              <a:spcAft>
                <a:spcPts val="0"/>
              </a:spcAft>
              <a:defRPr/>
            </a:pPr>
            <a:r>
              <a:rPr lang="nb-NO" altLang="nb-NO" sz="1600" dirty="0"/>
              <a:t>Registrering av tidsbruk og </a:t>
            </a:r>
            <a:r>
              <a:rPr lang="nb-NO" altLang="nb-NO" sz="1600" dirty="0" smtClean="0"/>
              <a:t>tiltak</a:t>
            </a:r>
          </a:p>
          <a:p>
            <a:pPr eaLnBrk="1" fontAlgn="auto" hangingPunct="1">
              <a:spcAft>
                <a:spcPts val="0"/>
              </a:spcAft>
              <a:defRPr/>
            </a:pPr>
            <a:r>
              <a:rPr lang="nb-NO" altLang="nb-NO" sz="1600" dirty="0" smtClean="0"/>
              <a:t>Masterstudenter</a:t>
            </a:r>
          </a:p>
          <a:p>
            <a:pPr eaLnBrk="1" fontAlgn="auto" hangingPunct="1">
              <a:spcAft>
                <a:spcPts val="0"/>
              </a:spcAft>
              <a:defRPr/>
            </a:pPr>
            <a:r>
              <a:rPr lang="nb-NO" altLang="nb-NO" sz="1600" dirty="0" smtClean="0"/>
              <a:t>Gruppeintervjuer med prosjektledere</a:t>
            </a:r>
          </a:p>
          <a:p>
            <a:pPr eaLnBrk="1" fontAlgn="auto" hangingPunct="1">
              <a:spcAft>
                <a:spcPts val="0"/>
              </a:spcAft>
              <a:defRPr/>
            </a:pPr>
            <a:r>
              <a:rPr lang="nb-NO" altLang="nb-NO" sz="1600" dirty="0" smtClean="0"/>
              <a:t>Sluttrapport fra modellkommunene</a:t>
            </a:r>
          </a:p>
          <a:p>
            <a:pPr eaLnBrk="1" fontAlgn="auto" hangingPunct="1">
              <a:spcAft>
                <a:spcPts val="0"/>
              </a:spcAft>
              <a:defRPr/>
            </a:pPr>
            <a:endParaRPr lang="nb-NO" altLang="nb-NO" sz="1600" dirty="0"/>
          </a:p>
          <a:p>
            <a:pPr marL="0" indent="0" eaLnBrk="1" fontAlgn="auto" hangingPunct="1">
              <a:spcAft>
                <a:spcPts val="0"/>
              </a:spcAft>
              <a:buFontTx/>
              <a:buNone/>
              <a:defRPr/>
            </a:pPr>
            <a:endParaRPr lang="nb-NO" altLang="nb-NO" sz="1600" b="1" dirty="0"/>
          </a:p>
          <a:p>
            <a:pPr marL="0" indent="0" eaLnBrk="1" fontAlgn="auto" hangingPunct="1">
              <a:spcAft>
                <a:spcPts val="0"/>
              </a:spcAft>
              <a:buFont typeface="Arial" panose="020B0604020202020204" pitchFamily="34" charset="0"/>
              <a:buNone/>
              <a:defRPr/>
            </a:pPr>
            <a:endParaRPr lang="nb-NO" altLang="nb-NO" sz="16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a:xfrm>
            <a:off x="630238" y="457200"/>
            <a:ext cx="2949575" cy="1387475"/>
          </a:xfrm>
        </p:spPr>
        <p:txBody>
          <a:bodyPr/>
          <a:lstStyle/>
          <a:p>
            <a:pPr eaLnBrk="1" hangingPunct="1"/>
            <a:r>
              <a:rPr lang="nb-NO" altLang="nb-NO" smtClean="0"/>
              <a:t>Medvirkning</a:t>
            </a:r>
          </a:p>
        </p:txBody>
      </p:sp>
      <p:pic>
        <p:nvPicPr>
          <p:cNvPr id="1536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692525" y="1577975"/>
            <a:ext cx="4876800" cy="3243263"/>
          </a:xfrm>
          <a:noFill/>
        </p:spPr>
      </p:pic>
      <p:sp>
        <p:nvSpPr>
          <p:cNvPr id="2" name="Plassholder for tekst 1"/>
          <p:cNvSpPr>
            <a:spLocks noGrp="1"/>
          </p:cNvSpPr>
          <p:nvPr>
            <p:ph type="body" sz="half" idx="2"/>
          </p:nvPr>
        </p:nvSpPr>
        <p:spPr>
          <a:xfrm>
            <a:off x="630238" y="2057400"/>
            <a:ext cx="2949575" cy="3811588"/>
          </a:xfrm>
        </p:spPr>
        <p:txBody>
          <a:bodyPr rtlCol="0">
            <a:normAutofit fontScale="92500" lnSpcReduction="20000"/>
          </a:bodyPr>
          <a:lstStyle/>
          <a:p>
            <a:pPr marL="285750" indent="-285750" eaLnBrk="1" fontAlgn="auto" hangingPunct="1">
              <a:spcAft>
                <a:spcPts val="0"/>
              </a:spcAft>
              <a:buFont typeface="Arial" panose="020B0604020202020204" pitchFamily="34" charset="0"/>
              <a:buChar char="•"/>
              <a:defRPr/>
            </a:pPr>
            <a:r>
              <a:rPr lang="nb-NO" sz="1600" dirty="0" smtClean="0"/>
              <a:t>Dialog med Erfaringspanelet og Rådet for demens.</a:t>
            </a:r>
          </a:p>
          <a:p>
            <a:pPr marL="285750" indent="-285750" eaLnBrk="1" fontAlgn="auto" hangingPunct="1">
              <a:spcAft>
                <a:spcPts val="0"/>
              </a:spcAft>
              <a:buFont typeface="Arial" panose="020B0604020202020204" pitchFamily="34" charset="0"/>
              <a:buChar char="•"/>
              <a:defRPr/>
            </a:pPr>
            <a:endParaRPr lang="nb-NO" sz="1600" dirty="0"/>
          </a:p>
          <a:p>
            <a:pPr marL="285750" indent="-285750" eaLnBrk="1" fontAlgn="auto" hangingPunct="1">
              <a:spcAft>
                <a:spcPts val="0"/>
              </a:spcAft>
              <a:buFont typeface="Arial" panose="020B0604020202020204" pitchFamily="34" charset="0"/>
              <a:buChar char="•"/>
              <a:defRPr/>
            </a:pPr>
            <a:r>
              <a:rPr lang="nb-NO" sz="1600" dirty="0" smtClean="0"/>
              <a:t>Pårørenderepresentant og medlemmer av Rådet for demens i styringsgruppen.</a:t>
            </a:r>
            <a:endParaRPr lang="nb-NO" sz="1600" dirty="0"/>
          </a:p>
          <a:p>
            <a:pPr marL="285750" indent="-285750" eaLnBrk="1" fontAlgn="auto" hangingPunct="1">
              <a:spcAft>
                <a:spcPts val="0"/>
              </a:spcAft>
              <a:buFont typeface="Arial" panose="020B0604020202020204" pitchFamily="34" charset="0"/>
              <a:buChar char="•"/>
              <a:defRPr/>
            </a:pPr>
            <a:endParaRPr lang="nb-NO" sz="1600" dirty="0" smtClean="0"/>
          </a:p>
          <a:p>
            <a:pPr marL="285750" indent="-285750" eaLnBrk="1" fontAlgn="auto" hangingPunct="1">
              <a:spcAft>
                <a:spcPts val="0"/>
              </a:spcAft>
              <a:buFont typeface="Arial" panose="020B0604020202020204" pitchFamily="34" charset="0"/>
              <a:buChar char="•"/>
              <a:defRPr/>
            </a:pPr>
            <a:r>
              <a:rPr lang="nb-NO" sz="1600" dirty="0" smtClean="0"/>
              <a:t>Dialogmøte i alle modellkomunene.</a:t>
            </a:r>
          </a:p>
          <a:p>
            <a:pPr marL="285750" indent="-285750" eaLnBrk="1" fontAlgn="auto" hangingPunct="1">
              <a:spcAft>
                <a:spcPts val="0"/>
              </a:spcAft>
              <a:buFont typeface="Arial" panose="020B0604020202020204" pitchFamily="34" charset="0"/>
              <a:buChar char="•"/>
              <a:defRPr/>
            </a:pPr>
            <a:endParaRPr lang="nb-NO" sz="1600" dirty="0"/>
          </a:p>
          <a:p>
            <a:pPr marL="285750" indent="-285750" eaLnBrk="1" fontAlgn="auto" hangingPunct="1">
              <a:spcAft>
                <a:spcPts val="0"/>
              </a:spcAft>
              <a:buFont typeface="Arial" panose="020B0604020202020204" pitchFamily="34" charset="0"/>
              <a:buChar char="•"/>
              <a:defRPr/>
            </a:pPr>
            <a:r>
              <a:rPr lang="nb-NO" sz="1600" dirty="0" smtClean="0"/>
              <a:t>Personer med demens og / eller pårørende i lokale arbeidsgrupper.</a:t>
            </a:r>
          </a:p>
          <a:p>
            <a:pPr marL="285750" indent="-285750" eaLnBrk="1" fontAlgn="auto" hangingPunct="1">
              <a:spcAft>
                <a:spcPts val="0"/>
              </a:spcAft>
              <a:buFont typeface="Arial" panose="020B0604020202020204" pitchFamily="34" charset="0"/>
              <a:buChar char="•"/>
              <a:defRPr/>
            </a:pPr>
            <a:endParaRPr lang="nb-NO" sz="1600" dirty="0"/>
          </a:p>
          <a:p>
            <a:pPr marL="285750" indent="-285750" eaLnBrk="1" fontAlgn="auto" hangingPunct="1">
              <a:spcAft>
                <a:spcPts val="0"/>
              </a:spcAft>
              <a:buFont typeface="Arial" panose="020B0604020202020204" pitchFamily="34" charset="0"/>
              <a:buChar char="•"/>
              <a:defRPr/>
            </a:pPr>
            <a:r>
              <a:rPr lang="nb-NO" sz="1600" dirty="0" smtClean="0"/>
              <a:t>Samarbeid med lokale demensforeninger</a:t>
            </a:r>
          </a:p>
          <a:p>
            <a:pPr eaLnBrk="1" fontAlgn="auto" hangingPunct="1">
              <a:spcAft>
                <a:spcPts val="0"/>
              </a:spcAft>
              <a:defRPr/>
            </a:pPr>
            <a:endParaRPr lang="nb-NO" sz="1800" dirty="0"/>
          </a:p>
          <a:p>
            <a:pPr eaLnBrk="1" fontAlgn="auto" hangingPunct="1">
              <a:spcAft>
                <a:spcPts val="0"/>
              </a:spcAft>
              <a:defRPr/>
            </a:pPr>
            <a:endParaRPr lang="nb-NO"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p:cNvSpPr>
            <a:spLocks noGrp="1"/>
          </p:cNvSpPr>
          <p:nvPr>
            <p:ph type="title"/>
          </p:nvPr>
        </p:nvSpPr>
        <p:spPr>
          <a:xfrm>
            <a:off x="1822450" y="2565400"/>
            <a:ext cx="6172200" cy="892175"/>
          </a:xfrm>
        </p:spPr>
        <p:txBody>
          <a:bodyPr/>
          <a:lstStyle/>
          <a:p>
            <a:endParaRPr lang="nb-NO" altLang="nb-NO" smtClean="0"/>
          </a:p>
        </p:txBody>
      </p:sp>
      <p:sp>
        <p:nvSpPr>
          <p:cNvPr id="3" name="Plassholder for innhold 2"/>
          <p:cNvSpPr>
            <a:spLocks noGrp="1"/>
          </p:cNvSpPr>
          <p:nvPr>
            <p:ph idx="1"/>
          </p:nvPr>
        </p:nvSpPr>
        <p:spPr>
          <a:xfrm>
            <a:off x="468313" y="1557338"/>
            <a:ext cx="8567737" cy="4392612"/>
          </a:xfrm>
        </p:spPr>
        <p:txBody>
          <a:bodyPr>
            <a:normAutofit fontScale="25000" lnSpcReduction="20000"/>
          </a:bodyPr>
          <a:lstStyle/>
          <a:p>
            <a:pPr marL="0" indent="0" fontAlgn="auto">
              <a:spcAft>
                <a:spcPts val="0"/>
              </a:spcAft>
              <a:buFont typeface="Arial" panose="020B0604020202020204" pitchFamily="34" charset="0"/>
              <a:buNone/>
              <a:defRPr/>
            </a:pPr>
            <a:r>
              <a:rPr lang="nb-NO" altLang="nb-NO" sz="4200" dirty="0" smtClean="0"/>
              <a:t>En </a:t>
            </a:r>
            <a:r>
              <a:rPr lang="nb-NO" altLang="nb-NO" sz="4200" dirty="0"/>
              <a:t>god lege er en man kan snakke med alt om uten å manne seg opp»</a:t>
            </a:r>
          </a:p>
          <a:p>
            <a:pPr marL="0" indent="0" fontAlgn="auto">
              <a:spcAft>
                <a:spcPts val="0"/>
              </a:spcAft>
              <a:buFont typeface="Arial" panose="020B0604020202020204" pitchFamily="34" charset="0"/>
              <a:buNone/>
              <a:defRPr/>
            </a:pPr>
            <a:endParaRPr lang="nb-NO" altLang="nb-NO" sz="4200" dirty="0"/>
          </a:p>
          <a:p>
            <a:pPr marL="0" indent="0" fontAlgn="auto">
              <a:spcAft>
                <a:spcPts val="0"/>
              </a:spcAft>
              <a:buFont typeface="Arial" panose="020B0604020202020204" pitchFamily="34" charset="0"/>
              <a:buNone/>
              <a:defRPr/>
            </a:pPr>
            <a:r>
              <a:rPr lang="nb-NO" altLang="nb-NO" sz="4200" dirty="0"/>
              <a:t>«Jeg fikk avslag på TT kort. Det sto at jeg var for sprek i bena»</a:t>
            </a:r>
          </a:p>
          <a:p>
            <a:pPr marL="0" indent="0" fontAlgn="auto">
              <a:spcAft>
                <a:spcPts val="0"/>
              </a:spcAft>
              <a:buFont typeface="Arial" panose="020B0604020202020204" pitchFamily="34" charset="0"/>
              <a:buNone/>
              <a:defRPr/>
            </a:pPr>
            <a:endParaRPr lang="nb-NO" altLang="nb-NO" sz="4200" dirty="0"/>
          </a:p>
          <a:p>
            <a:pPr marL="0" indent="0" fontAlgn="auto">
              <a:spcAft>
                <a:spcPts val="0"/>
              </a:spcAft>
              <a:buFont typeface="Arial" panose="020B0604020202020204" pitchFamily="34" charset="0"/>
              <a:buNone/>
              <a:defRPr/>
            </a:pPr>
            <a:r>
              <a:rPr lang="nb-NO" altLang="nb-NO" sz="4200" dirty="0"/>
              <a:t>"Jeg vil gjerne bli talsmann for de som bor på skjermet avdeling, de trenger noen til å snakke for seg</a:t>
            </a:r>
            <a:r>
              <a:rPr lang="nb-NO" altLang="nb-NO" sz="4200" dirty="0" smtClean="0"/>
              <a:t>»</a:t>
            </a:r>
          </a:p>
          <a:p>
            <a:pPr marL="0" indent="0" fontAlgn="auto">
              <a:spcAft>
                <a:spcPts val="0"/>
              </a:spcAft>
              <a:buFont typeface="Arial" panose="020B0604020202020204" pitchFamily="34" charset="0"/>
              <a:buNone/>
              <a:defRPr/>
            </a:pPr>
            <a:endParaRPr lang="nb-NO" altLang="nb-NO" sz="4200" dirty="0"/>
          </a:p>
          <a:p>
            <a:pPr marL="0" indent="0" fontAlgn="auto">
              <a:spcAft>
                <a:spcPts val="0"/>
              </a:spcAft>
              <a:buFont typeface="Arial" panose="020B0604020202020204" pitchFamily="34" charset="0"/>
              <a:buNone/>
              <a:defRPr/>
            </a:pPr>
            <a:r>
              <a:rPr lang="nb-NO" altLang="nb-NO" sz="4200" dirty="0"/>
              <a:t>«Det er viktig å bo i sitt eget hjem. Der har man litt å drive med. Hvis man kommer på et hjem, da sitter man bare der på sengekanten» </a:t>
            </a:r>
          </a:p>
          <a:p>
            <a:pPr marL="0" indent="0" fontAlgn="auto">
              <a:spcAft>
                <a:spcPts val="0"/>
              </a:spcAft>
              <a:buFont typeface="Arial" panose="020B0604020202020204" pitchFamily="34" charset="0"/>
              <a:buNone/>
              <a:defRPr/>
            </a:pPr>
            <a:endParaRPr lang="nb-NO" altLang="nb-NO" sz="4200" dirty="0"/>
          </a:p>
          <a:p>
            <a:pPr marL="0" indent="0" fontAlgn="auto">
              <a:spcAft>
                <a:spcPts val="0"/>
              </a:spcAft>
              <a:buFont typeface="Arial" panose="020B0604020202020204" pitchFamily="34" charset="0"/>
              <a:buNone/>
              <a:defRPr/>
            </a:pPr>
            <a:r>
              <a:rPr lang="nb-NO" altLang="nb-NO" sz="4200" dirty="0" smtClean="0"/>
              <a:t>«Rundt </a:t>
            </a:r>
            <a:r>
              <a:rPr lang="nb-NO" altLang="nb-NO" sz="4200" dirty="0"/>
              <a:t>sykehjemmet er det så flott natur og det er en ro over de som jobber der. Jeg har en venninne der og hun kunne ikke hatt det bedre i en vanskelig situasjon. Der kunne vi godt ha bodd 14 dager i tyttebærtida. Plukket bær rett utafor døra og kanskje fiska litt. Utfordringa er hva vi gjør hvis vi treffer på bjørn i skogen</a:t>
            </a:r>
            <a:r>
              <a:rPr lang="nb-NO" altLang="nb-NO" sz="4200" dirty="0" smtClean="0"/>
              <a:t>»</a:t>
            </a:r>
          </a:p>
          <a:p>
            <a:pPr marL="0" indent="0" fontAlgn="auto">
              <a:spcAft>
                <a:spcPts val="0"/>
              </a:spcAft>
              <a:buFont typeface="Arial" panose="020B0604020202020204" pitchFamily="34" charset="0"/>
              <a:buNone/>
              <a:defRPr/>
            </a:pPr>
            <a:endParaRPr lang="nb-NO" altLang="nb-NO" sz="4200" dirty="0"/>
          </a:p>
          <a:p>
            <a:pPr marL="0" indent="0" fontAlgn="auto">
              <a:spcAft>
                <a:spcPts val="0"/>
              </a:spcAft>
              <a:buFont typeface="Arial" panose="020B0604020202020204" pitchFamily="34" charset="0"/>
              <a:buNone/>
              <a:defRPr/>
            </a:pPr>
            <a:r>
              <a:rPr lang="nb-NO" altLang="nb-NO" sz="4200" dirty="0"/>
              <a:t>Vi har fått tett oppfølging av demenskoordinator en periode og det har gjort det lettere for mamma å takle diagnosen og det har gjort det tryggere for henne å ta imot dagtilbud» </a:t>
            </a:r>
          </a:p>
          <a:p>
            <a:pPr marL="0" indent="0" fontAlgn="auto">
              <a:spcAft>
                <a:spcPts val="0"/>
              </a:spcAft>
              <a:buFont typeface="Arial" panose="020B0604020202020204" pitchFamily="34" charset="0"/>
              <a:buNone/>
              <a:defRPr/>
            </a:pPr>
            <a:endParaRPr lang="nb-NO" altLang="nb-NO" sz="4200" dirty="0" smtClean="0"/>
          </a:p>
          <a:p>
            <a:pPr marL="0" indent="0" fontAlgn="auto">
              <a:spcAft>
                <a:spcPts val="0"/>
              </a:spcAft>
              <a:buFont typeface="Arial" panose="020B0604020202020204" pitchFamily="34" charset="0"/>
              <a:buNone/>
              <a:defRPr/>
            </a:pPr>
            <a:r>
              <a:rPr lang="nb-NO" altLang="nb-NO" sz="4200" dirty="0"/>
              <a:t>"Det er for lite fokus på resthelse. Hva kan den som har demens bidra med i kommunen. Alle har noe de interesserer seg for og som de kan bidra med. Det gjelder bare å se muligheter. Mannen min har alltid drevet med foto. Han kan fremdeles se gode perspektiver»</a:t>
            </a:r>
          </a:p>
          <a:p>
            <a:pPr marL="0" indent="0" fontAlgn="auto">
              <a:spcAft>
                <a:spcPts val="0"/>
              </a:spcAft>
              <a:buFont typeface="Arial" panose="020B0604020202020204" pitchFamily="34" charset="0"/>
              <a:buNone/>
              <a:defRPr/>
            </a:pPr>
            <a:endParaRPr lang="nb-NO" altLang="nb-NO" sz="4200" dirty="0"/>
          </a:p>
          <a:p>
            <a:pPr marL="0" indent="0" fontAlgn="auto">
              <a:spcAft>
                <a:spcPts val="0"/>
              </a:spcAft>
              <a:buFont typeface="Arial" panose="020B0604020202020204" pitchFamily="34" charset="0"/>
              <a:buNone/>
              <a:defRPr/>
            </a:pPr>
            <a:r>
              <a:rPr lang="nb-NO" altLang="nb-NO" sz="4200" i="1" dirty="0"/>
              <a:t>«</a:t>
            </a:r>
            <a:r>
              <a:rPr lang="nb-NO" altLang="nb-NO" sz="4200" dirty="0"/>
              <a:t>Min kone fikk muligheten til å fortsette på arbeidsplassen sin. Hun ble jo ikke arbeidsudyktig over natta bare fordi hun fikk en diagnose»</a:t>
            </a:r>
          </a:p>
          <a:p>
            <a:pPr marL="0" indent="0" fontAlgn="auto">
              <a:spcAft>
                <a:spcPts val="0"/>
              </a:spcAft>
              <a:buFont typeface="Arial" panose="020B0604020202020204" pitchFamily="34" charset="0"/>
              <a:buNone/>
              <a:defRPr/>
            </a:pPr>
            <a:endParaRPr lang="nb-NO" altLang="nb-NO" sz="4200" dirty="0"/>
          </a:p>
          <a:p>
            <a:pPr marL="0" indent="0" fontAlgn="auto">
              <a:spcAft>
                <a:spcPts val="0"/>
              </a:spcAft>
              <a:buFont typeface="Arial" panose="020B0604020202020204" pitchFamily="34" charset="0"/>
              <a:buNone/>
              <a:defRPr/>
            </a:pPr>
            <a:endParaRPr lang="nb-NO" altLang="nb-NO" sz="3000" dirty="0"/>
          </a:p>
          <a:p>
            <a:pPr marL="0" indent="0" fontAlgn="auto">
              <a:spcAft>
                <a:spcPts val="0"/>
              </a:spcAft>
              <a:buFont typeface="Arial" panose="020B0604020202020204" pitchFamily="34" charset="0"/>
              <a:buNone/>
              <a:defRPr/>
            </a:pPr>
            <a:endParaRPr lang="nb-NO" altLang="nb-NO" sz="3000" dirty="0"/>
          </a:p>
        </p:txBody>
      </p:sp>
      <p:pic>
        <p:nvPicPr>
          <p:cNvPr id="25604" name="Picture 2" descr="Alta kir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57175"/>
            <a:ext cx="1803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Bil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57175"/>
            <a:ext cx="22685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Bil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242888"/>
            <a:ext cx="20177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Bild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42888"/>
            <a:ext cx="18970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310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755650" y="981075"/>
            <a:ext cx="3557588" cy="5040313"/>
          </a:xfrm>
        </p:spPr>
        <p:txBody>
          <a:bodyPr rtlCol="0">
            <a:noAutofit/>
          </a:bodyPr>
          <a:lstStyle/>
          <a:p>
            <a:pPr eaLnBrk="1" fontAlgn="auto" hangingPunct="1">
              <a:spcAft>
                <a:spcPts val="0"/>
              </a:spcAft>
              <a:defRPr/>
            </a:pPr>
            <a:r>
              <a:rPr lang="nb-NO" altLang="nb-NO" sz="1600" dirty="0"/>
              <a:t>En kontaktperson </a:t>
            </a:r>
          </a:p>
          <a:p>
            <a:pPr marL="0" indent="0" eaLnBrk="1" fontAlgn="auto" hangingPunct="1">
              <a:spcAft>
                <a:spcPts val="0"/>
              </a:spcAft>
              <a:buFont typeface="Arial" panose="020B0604020202020204" pitchFamily="34" charset="0"/>
              <a:buNone/>
              <a:defRPr/>
            </a:pPr>
            <a:r>
              <a:rPr lang="nb-NO" altLang="nb-NO" sz="1600" dirty="0"/>
              <a:t>– som tar kontakt</a:t>
            </a:r>
          </a:p>
          <a:p>
            <a:pPr eaLnBrk="1" fontAlgn="auto" hangingPunct="1">
              <a:spcAft>
                <a:spcPts val="0"/>
              </a:spcAft>
              <a:defRPr/>
            </a:pPr>
            <a:r>
              <a:rPr lang="nb-NO" altLang="nb-NO" sz="1600" dirty="0"/>
              <a:t>Informasjon </a:t>
            </a:r>
          </a:p>
          <a:p>
            <a:pPr marL="0" indent="0" eaLnBrk="1" fontAlgn="auto" hangingPunct="1">
              <a:spcAft>
                <a:spcPts val="0"/>
              </a:spcAft>
              <a:buFont typeface="Arial" panose="020B0604020202020204" pitchFamily="34" charset="0"/>
              <a:buNone/>
              <a:defRPr/>
            </a:pPr>
            <a:r>
              <a:rPr lang="nb-NO" altLang="nb-NO" sz="1600" dirty="0"/>
              <a:t>– det jeg trenger når jeg trenger det.</a:t>
            </a:r>
          </a:p>
          <a:p>
            <a:pPr eaLnBrk="1" fontAlgn="auto" hangingPunct="1">
              <a:spcAft>
                <a:spcPts val="0"/>
              </a:spcAft>
              <a:defRPr/>
            </a:pPr>
            <a:r>
              <a:rPr lang="nb-NO" altLang="nb-NO" sz="1600" dirty="0"/>
              <a:t>Støtte til å leve som man alltid har gjort så lenge som mulig</a:t>
            </a:r>
          </a:p>
          <a:p>
            <a:pPr eaLnBrk="1" fontAlgn="auto" hangingPunct="1">
              <a:spcAft>
                <a:spcPts val="0"/>
              </a:spcAft>
              <a:defRPr/>
            </a:pPr>
            <a:r>
              <a:rPr lang="nb-NO" altLang="nb-NO" sz="1600" dirty="0"/>
              <a:t>Møte andre i samme situasjon</a:t>
            </a:r>
          </a:p>
          <a:p>
            <a:pPr eaLnBrk="1" fontAlgn="auto" hangingPunct="1">
              <a:spcAft>
                <a:spcPts val="0"/>
              </a:spcAft>
              <a:defRPr/>
            </a:pPr>
            <a:r>
              <a:rPr lang="nb-NO" altLang="nb-NO" sz="1600" dirty="0"/>
              <a:t>Å være aktiv og sosial</a:t>
            </a:r>
          </a:p>
          <a:p>
            <a:pPr eaLnBrk="1" fontAlgn="auto" hangingPunct="1">
              <a:spcAft>
                <a:spcPts val="0"/>
              </a:spcAft>
              <a:defRPr/>
            </a:pPr>
            <a:r>
              <a:rPr lang="nb-NO" altLang="nb-NO" sz="1600" dirty="0"/>
              <a:t>Ønsker å bli møtt på en god måte og å kunne delta i samfunnet</a:t>
            </a:r>
          </a:p>
          <a:p>
            <a:pPr eaLnBrk="1" fontAlgn="auto" hangingPunct="1">
              <a:spcAft>
                <a:spcPts val="0"/>
              </a:spcAft>
              <a:defRPr/>
            </a:pPr>
            <a:r>
              <a:rPr lang="nb-NO" altLang="nb-NO" sz="1600" dirty="0"/>
              <a:t>God oppfølging av pårørende</a:t>
            </a:r>
          </a:p>
          <a:p>
            <a:pPr eaLnBrk="1" fontAlgn="auto" hangingPunct="1">
              <a:spcAft>
                <a:spcPts val="0"/>
              </a:spcAft>
              <a:defRPr/>
            </a:pPr>
            <a:r>
              <a:rPr lang="nb-NO" altLang="nb-NO" sz="1600" dirty="0"/>
              <a:t>Bedre samarbeid mellom tjenestene.</a:t>
            </a:r>
          </a:p>
          <a:p>
            <a:pPr eaLnBrk="1" fontAlgn="auto" hangingPunct="1">
              <a:spcAft>
                <a:spcPts val="0"/>
              </a:spcAft>
              <a:defRPr/>
            </a:pPr>
            <a:r>
              <a:rPr lang="nb-NO" altLang="nb-NO" sz="1600" dirty="0"/>
              <a:t>Kunnskap om demens og god kommunikasjon på alle nivå i organisasjonen</a:t>
            </a:r>
          </a:p>
          <a:p>
            <a:pPr eaLnBrk="1" fontAlgn="auto" hangingPunct="1">
              <a:spcAft>
                <a:spcPts val="0"/>
              </a:spcAft>
              <a:defRPr/>
            </a:pPr>
            <a:r>
              <a:rPr lang="nb-NO" altLang="nb-NO" sz="1600" dirty="0"/>
              <a:t>Bli tatt på alvor hos fastlegen</a:t>
            </a:r>
          </a:p>
          <a:p>
            <a:pPr eaLnBrk="1" fontAlgn="auto" hangingPunct="1">
              <a:spcAft>
                <a:spcPts val="0"/>
              </a:spcAft>
              <a:defRPr/>
            </a:pPr>
            <a:endParaRPr lang="nb-NO" sz="1600" dirty="0"/>
          </a:p>
        </p:txBody>
      </p:sp>
      <p:pic>
        <p:nvPicPr>
          <p:cNvPr id="18435" name="Plassholder for innhold 4"/>
          <p:cNvPicPr>
            <a:picLocks noGrp="1" noChangeAspect="1"/>
          </p:cNvPicPr>
          <p:nvPr>
            <p:ph idx="13"/>
          </p:nvPr>
        </p:nvPicPr>
        <p:blipFill>
          <a:blip r:embed="rId3">
            <a:extLst>
              <a:ext uri="{28A0092B-C50C-407E-A947-70E740481C1C}">
                <a14:useLocalDpi xmlns:a14="http://schemas.microsoft.com/office/drawing/2010/main" val="0"/>
              </a:ext>
            </a:extLst>
          </a:blip>
          <a:srcRect/>
          <a:stretch>
            <a:fillRect/>
          </a:stretch>
        </p:blipFill>
        <p:spPr>
          <a:xfrm>
            <a:off x="4818063" y="1557338"/>
            <a:ext cx="3282950" cy="3652837"/>
          </a:xfrm>
        </p:spPr>
      </p:pic>
      <p:sp>
        <p:nvSpPr>
          <p:cNvPr id="4" name="Plassholder for lysbildenummer 3"/>
          <p:cNvSpPr>
            <a:spLocks noGrp="1"/>
          </p:cNvSpPr>
          <p:nvPr>
            <p:ph type="sldNum" sz="quarter" idx="15"/>
          </p:nvPr>
        </p:nvSpPr>
        <p:spPr/>
        <p:txBody>
          <a:bodyPr/>
          <a:lstStyle/>
          <a:p>
            <a:pPr>
              <a:defRPr/>
            </a:pPr>
            <a:fld id="{4CE40867-8830-4F91-8518-9D7C357A8202}" type="slidenum">
              <a:rPr lang="en-US"/>
              <a:pPr>
                <a:defRPr/>
              </a:pPr>
              <a:t>8</a:t>
            </a:fld>
            <a:endParaRPr lang="en-US" dirty="0"/>
          </a:p>
        </p:txBody>
      </p:sp>
      <p:sp>
        <p:nvSpPr>
          <p:cNvPr id="18437" name="Plassholder for bunntekst 4"/>
          <p:cNvSpPr>
            <a:spLocks noGrp="1"/>
          </p:cNvSpPr>
          <p:nvPr>
            <p:ph type="ftr"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2400">
                <a:solidFill>
                  <a:schemeClr val="tx1"/>
                </a:solidFill>
                <a:latin typeface="Verdana" panose="020B0604030504040204" pitchFamily="34" charset="0"/>
                <a:cs typeface="Arial" panose="020B0604020202020204" pitchFamily="34" charset="0"/>
              </a:defRPr>
            </a:lvl1pPr>
            <a:lvl2pPr marL="557213" indent="-214313">
              <a:spcBef>
                <a:spcPct val="20000"/>
              </a:spcBef>
              <a:buChar char="–"/>
              <a:defRPr sz="2100">
                <a:solidFill>
                  <a:schemeClr val="tx1"/>
                </a:solidFill>
                <a:latin typeface="Verdana" panose="020B0604030504040204" pitchFamily="34" charset="0"/>
                <a:cs typeface="Arial" panose="020B0604020202020204" pitchFamily="34" charset="0"/>
              </a:defRPr>
            </a:lvl2pPr>
            <a:lvl3pPr marL="857250" indent="-171450">
              <a:spcBef>
                <a:spcPct val="20000"/>
              </a:spcBef>
              <a:buChar char="•"/>
              <a:defRPr sz="1800">
                <a:solidFill>
                  <a:schemeClr val="tx1"/>
                </a:solidFill>
                <a:latin typeface="Verdana" panose="020B0604030504040204" pitchFamily="34" charset="0"/>
                <a:cs typeface="Arial" panose="020B0604020202020204" pitchFamily="34" charset="0"/>
              </a:defRPr>
            </a:lvl3pPr>
            <a:lvl4pPr marL="1200150" indent="-171450">
              <a:spcBef>
                <a:spcPct val="20000"/>
              </a:spcBef>
              <a:buChar char="–"/>
              <a:defRPr sz="1500">
                <a:solidFill>
                  <a:schemeClr val="tx1"/>
                </a:solidFill>
                <a:latin typeface="Verdana" panose="020B0604030504040204" pitchFamily="34" charset="0"/>
                <a:cs typeface="Arial" panose="020B0604020202020204" pitchFamily="34" charset="0"/>
              </a:defRPr>
            </a:lvl4pPr>
            <a:lvl5pPr marL="1543050" indent="-171450">
              <a:spcBef>
                <a:spcPct val="20000"/>
              </a:spcBef>
              <a:buChar char="»"/>
              <a:defRPr sz="1500">
                <a:solidFill>
                  <a:schemeClr val="tx1"/>
                </a:solidFill>
                <a:latin typeface="Verdana" panose="020B0604030504040204" pitchFamily="34" charset="0"/>
                <a:cs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Verdana" panose="020B0604030504040204" pitchFamily="34" charset="0"/>
                <a:cs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Verdana" panose="020B0604030504040204" pitchFamily="34" charset="0"/>
                <a:cs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Verdana" panose="020B0604030504040204" pitchFamily="34" charset="0"/>
                <a:cs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Verdana" panose="020B0604030504040204" pitchFamily="34" charset="0"/>
                <a:cs typeface="Arial" panose="020B0604020202020204" pitchFamily="34" charset="0"/>
              </a:defRPr>
            </a:lvl9pPr>
          </a:lstStyle>
          <a:p>
            <a:pPr>
              <a:spcBef>
                <a:spcPct val="0"/>
              </a:spcBef>
              <a:buFontTx/>
              <a:buNone/>
              <a:defRPr/>
            </a:pPr>
            <a:endParaRPr lang="en-US" altLang="nb-NO" sz="675">
              <a:solidFill>
                <a:srgbClr val="666666"/>
              </a:solidFill>
            </a:endParaRPr>
          </a:p>
        </p:txBody>
      </p:sp>
      <p:sp>
        <p:nvSpPr>
          <p:cNvPr id="18438" name="Tittel 5"/>
          <p:cNvSpPr>
            <a:spLocks noGrp="1"/>
          </p:cNvSpPr>
          <p:nvPr>
            <p:ph type="title"/>
          </p:nvPr>
        </p:nvSpPr>
        <p:spPr>
          <a:xfrm>
            <a:off x="755650" y="188913"/>
            <a:ext cx="6667500" cy="792162"/>
          </a:xfrm>
        </p:spPr>
        <p:txBody>
          <a:bodyPr/>
          <a:lstStyle/>
          <a:p>
            <a:pPr eaLnBrk="1" hangingPunct="1"/>
            <a:r>
              <a:rPr lang="nb-NO" altLang="nb-NO" sz="1800" b="1" smtClean="0">
                <a:cs typeface="Arial" panose="020B0604020202020204" pitchFamily="34" charset="0"/>
              </a:rPr>
              <a:t>Dialogmøter oppsummert</a:t>
            </a:r>
          </a:p>
        </p:txBody>
      </p:sp>
      <p:sp>
        <p:nvSpPr>
          <p:cNvPr id="7" name="Plassholder for tekst 6"/>
          <p:cNvSpPr>
            <a:spLocks noGrp="1"/>
          </p:cNvSpPr>
          <p:nvPr>
            <p:ph type="body" sz="quarter" idx="14"/>
          </p:nvPr>
        </p:nvSpPr>
        <p:spPr>
          <a:xfrm>
            <a:off x="1709738" y="1052513"/>
            <a:ext cx="5713412" cy="269875"/>
          </a:xfrm>
        </p:spPr>
        <p:txBody>
          <a:bodyPr rtlCol="0">
            <a:normAutofit lnSpcReduction="10000"/>
          </a:bodyPr>
          <a:lstStyle/>
          <a:p>
            <a:pPr eaLnBrk="1" fontAlgn="auto" hangingPunct="1">
              <a:spcAft>
                <a:spcPts val="0"/>
              </a:spcAft>
              <a:defRPr/>
            </a:pP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p:txBody>
          <a:bodyPr/>
          <a:lstStyle/>
          <a:p>
            <a:pPr eaLnBrk="1" hangingPunct="1"/>
            <a:endParaRPr lang="nb-NO" altLang="nb-NO" smtClean="0"/>
          </a:p>
        </p:txBody>
      </p:sp>
      <p:pic>
        <p:nvPicPr>
          <p:cNvPr id="20483"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6875" y="188913"/>
            <a:ext cx="8912225" cy="597693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nerell mal med Bunntekst bred">
  <a:themeElements>
    <a:clrScheme name="Nasjo1Farge">
      <a:dk1>
        <a:sysClr val="windowText" lastClr="000000"/>
      </a:dk1>
      <a:lt1>
        <a:srgbClr val="FFFFFF"/>
      </a:lt1>
      <a:dk2>
        <a:srgbClr val="B0C5CE"/>
      </a:dk2>
      <a:lt2>
        <a:srgbClr val="FFFFFF"/>
      </a:lt2>
      <a:accent1>
        <a:srgbClr val="B0C5CE"/>
      </a:accent1>
      <a:accent2>
        <a:srgbClr val="C00000"/>
      </a:accent2>
      <a:accent3>
        <a:srgbClr val="A5A5A5"/>
      </a:accent3>
      <a:accent4>
        <a:srgbClr val="FFFFFF"/>
      </a:accent4>
      <a:accent5>
        <a:srgbClr val="4472C4"/>
      </a:accent5>
      <a:accent6>
        <a:srgbClr val="B0C5CE"/>
      </a:accent6>
      <a:hlink>
        <a:srgbClr val="0563C1"/>
      </a:hlink>
      <a:folHlink>
        <a:srgbClr val="954F72"/>
      </a:folHlink>
    </a:clrScheme>
    <a:fontScheme name="Nasjo1Fonter">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jo [Skrivebeskyttet]" id="{54D41030-26C3-4641-8612-AECAC33FCDA7}" vid="{6343CCCF-DE43-4CB8-94B1-471449EEE1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generell mal 2011</Template>
  <TotalTime>5131</TotalTime>
  <Words>2046</Words>
  <Application>Microsoft Office PowerPoint</Application>
  <PresentationFormat>Skjermfremvisning (4:3)</PresentationFormat>
  <Paragraphs>240</Paragraphs>
  <Slides>19</Slides>
  <Notes>13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19</vt:i4>
      </vt:variant>
    </vt:vector>
  </HeadingPairs>
  <TitlesOfParts>
    <vt:vector size="26" baseType="lpstr">
      <vt:lpstr>Arial</vt:lpstr>
      <vt:lpstr>Arial Narrow</vt:lpstr>
      <vt:lpstr>Calibri</vt:lpstr>
      <vt:lpstr>Georgia</vt:lpstr>
      <vt:lpstr>Times New Roman</vt:lpstr>
      <vt:lpstr>Verdana</vt:lpstr>
      <vt:lpstr>Generell mal med Bunntekst bred</vt:lpstr>
      <vt:lpstr>Oppfølging etter demensdiagnose</vt:lpstr>
      <vt:lpstr>  Bakgrunn for prosjektet</vt:lpstr>
      <vt:lpstr>Oppfølgingsprosjektet 2015-2018</vt:lpstr>
      <vt:lpstr>  Alta     Fredrikstad     Løten        Stavanger</vt:lpstr>
      <vt:lpstr>Prosjektet i kortversjon</vt:lpstr>
      <vt:lpstr>Medvirkning</vt:lpstr>
      <vt:lpstr>PowerPoint-presentasjon</vt:lpstr>
      <vt:lpstr>Dialogmøter oppsummert</vt:lpstr>
      <vt:lpstr>PowerPoint-presentasjon</vt:lpstr>
      <vt:lpstr>PowerPoint-presentasjon</vt:lpstr>
      <vt:lpstr>PowerPoint-presentasjon</vt:lpstr>
      <vt:lpstr>PowerPoint-presentasjon</vt:lpstr>
      <vt:lpstr>PowerPoint-presentasjon</vt:lpstr>
      <vt:lpstr>PowerPoint-presentasjon</vt:lpstr>
      <vt:lpstr>Noen resultater </vt:lpstr>
      <vt:lpstr> Tidsbruk per person med demens </vt:lpstr>
      <vt:lpstr> Hyppigste tiltak iverksatt etter modellen Samlede resultater på tvers av kommunene: registreringer 2017 </vt:lpstr>
      <vt:lpstr>Veien videre…..</vt:lpstr>
      <vt:lpstr>Takk for meg!</vt:lpstr>
    </vt:vector>
  </TitlesOfParts>
  <Company>NFF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Gry Caroline Aarnes</dc:creator>
  <cp:lastModifiedBy>Liv Anita Brekke</cp:lastModifiedBy>
  <cp:revision>554</cp:revision>
  <cp:lastPrinted>2018-10-23T13:58:23Z</cp:lastPrinted>
  <dcterms:created xsi:type="dcterms:W3CDTF">2012-01-24T08:59:02Z</dcterms:created>
  <dcterms:modified xsi:type="dcterms:W3CDTF">2018-11-21T09:24:49Z</dcterms:modified>
</cp:coreProperties>
</file>