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9" r:id="rId2"/>
    <p:sldId id="260" r:id="rId3"/>
    <p:sldId id="261" r:id="rId4"/>
    <p:sldId id="274" r:id="rId5"/>
    <p:sldId id="264" r:id="rId6"/>
    <p:sldId id="263" r:id="rId7"/>
    <p:sldId id="269" r:id="rId8"/>
    <p:sldId id="276" r:id="rId9"/>
    <p:sldId id="271" r:id="rId10"/>
    <p:sldId id="273" r:id="rId11"/>
    <p:sldId id="258" r:id="rId12"/>
    <p:sldId id="277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8BAF"/>
    <a:srgbClr val="49B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76" autoAdjust="0"/>
  </p:normalViewPr>
  <p:slideViewPr>
    <p:cSldViewPr>
      <p:cViewPr>
        <p:scale>
          <a:sx n="75" d="100"/>
          <a:sy n="75" d="100"/>
        </p:scale>
        <p:origin x="-9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AAA2C-67CB-42BA-9459-A95AD43B19F4}" type="datetimeFigureOut">
              <a:rPr lang="nb-NO" smtClean="0"/>
              <a:t>19.10.2015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EBCC8-7062-4F3D-B9AC-3DA7F314F2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97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ørs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ittel 3"/>
          <p:cNvSpPr txBox="1">
            <a:spLocks/>
          </p:cNvSpPr>
          <p:nvPr userDrawn="1"/>
        </p:nvSpPr>
        <p:spPr>
          <a:xfrm>
            <a:off x="142615" y="582364"/>
            <a:ext cx="8856476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Powerpoint-mal for </a:t>
            </a:r>
            <a:br>
              <a:rPr lang="nb-NO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nb-NO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Lederskap as</a:t>
            </a:r>
            <a:endParaRPr lang="nb-NO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Undertittel 4"/>
          <p:cNvSpPr>
            <a:spLocks noGrp="1"/>
          </p:cNvSpPr>
          <p:nvPr>
            <p:ph type="subTitle" idx="13"/>
          </p:nvPr>
        </p:nvSpPr>
        <p:spPr>
          <a:xfrm>
            <a:off x="287523" y="2305219"/>
            <a:ext cx="8763521" cy="12317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b-NO" dirty="0" smtClean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512" y="3789040"/>
            <a:ext cx="8963979" cy="252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2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325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499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9773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334121"/>
          </a:xfrm>
        </p:spPr>
        <p:txBody>
          <a:bodyPr anchor="b">
            <a:noAutofit/>
          </a:bodyPr>
          <a:lstStyle>
            <a:lvl1pPr>
              <a:defRPr sz="4800">
                <a:latin typeface="Trebuchet MS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230425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6448" cy="365125"/>
          </a:xfrm>
        </p:spPr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3744416" cy="365125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9037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marbeids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57200" y="1742951"/>
            <a:ext cx="7772400" cy="893961"/>
          </a:xfrm>
        </p:spPr>
        <p:txBody>
          <a:bodyPr anchor="b">
            <a:noAutofit/>
          </a:bodyPr>
          <a:lstStyle>
            <a:lvl1pPr>
              <a:defRPr sz="480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r>
              <a:rPr lang="nb-NO" dirty="0" smtClean="0"/>
              <a:t>Våre samarbeids partnere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7217" y="3284984"/>
            <a:ext cx="7776864" cy="230425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6448" cy="365125"/>
          </a:xfrm>
        </p:spPr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3744416" cy="365125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6038" y="625529"/>
            <a:ext cx="2059236" cy="93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5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667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33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1632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41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627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08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1AB5-2FF1-4A9E-A3C6-6A223DA6A23D}" type="datetimeFigureOut">
              <a:rPr lang="nb-NO" smtClean="0"/>
              <a:pPr/>
              <a:t>19.10.2015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75656" y="6356350"/>
            <a:ext cx="309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644008" y="6356350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AD767-BE23-4D07-9049-F58F4E71667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 userDrawn="1"/>
        </p:nvSpPr>
        <p:spPr>
          <a:xfrm>
            <a:off x="5580112" y="6413333"/>
            <a:ext cx="1512000" cy="3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 userDrawn="1"/>
        </p:nvSpPr>
        <p:spPr>
          <a:xfrm>
            <a:off x="5544024" y="6393653"/>
            <a:ext cx="1584176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Lederskap as</a:t>
            </a:r>
            <a:endParaRPr lang="nb-NO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kstSylinder 12"/>
          <p:cNvSpPr txBox="1"/>
          <p:nvPr userDrawn="1"/>
        </p:nvSpPr>
        <p:spPr>
          <a:xfrm>
            <a:off x="7106837" y="6339791"/>
            <a:ext cx="2268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Adobe Arabic" panose="02040503050201020203" pitchFamily="18" charset="-78"/>
              </a:rPr>
              <a:t>Institutt for dynamisk ledelse</a:t>
            </a:r>
          </a:p>
          <a:p>
            <a:r>
              <a:rPr lang="nb-NO" sz="1200" dirty="0" smtClean="0">
                <a:solidFill>
                  <a:schemeClr val="tx2"/>
                </a:solidFill>
                <a:latin typeface="Calibri Light" panose="020F0302020204030204" pitchFamily="34" charset="0"/>
                <a:cs typeface="Adobe Arabic" panose="02040503050201020203" pitchFamily="18" charset="-78"/>
              </a:rPr>
              <a:t>og organisasjonsutvikling</a:t>
            </a:r>
            <a:endParaRPr lang="nb-NO" sz="1200" dirty="0">
              <a:solidFill>
                <a:schemeClr val="tx2"/>
              </a:solidFill>
              <a:latin typeface="Calibri Light" panose="020F0302020204030204" pitchFamily="34" charset="0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27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7" r:id="rId2"/>
    <p:sldLayoutId id="2147483708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7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168352"/>
          </a:xfrm>
        </p:spPr>
        <p:txBody>
          <a:bodyPr/>
          <a:lstStyle/>
          <a:p>
            <a:r>
              <a:rPr lang="nb-NO" sz="4000" dirty="0" smtClean="0">
                <a:solidFill>
                  <a:srgbClr val="002060"/>
                </a:solidFill>
              </a:rPr>
              <a:t/>
            </a:r>
            <a:br>
              <a:rPr lang="nb-NO" sz="4000" dirty="0" smtClean="0">
                <a:solidFill>
                  <a:srgbClr val="002060"/>
                </a:solidFill>
              </a:rPr>
            </a:br>
            <a:r>
              <a:rPr lang="nb-NO" sz="4000" dirty="0">
                <a:solidFill>
                  <a:srgbClr val="002060"/>
                </a:solidFill>
              </a:rPr>
              <a:t/>
            </a:r>
            <a:br>
              <a:rPr lang="nb-NO" sz="4000" dirty="0">
                <a:solidFill>
                  <a:srgbClr val="002060"/>
                </a:solidFill>
              </a:rPr>
            </a:br>
            <a:r>
              <a:rPr lang="nb-NO" sz="4000" dirty="0" smtClean="0">
                <a:solidFill>
                  <a:srgbClr val="002060"/>
                </a:solidFill>
              </a:rPr>
              <a:t/>
            </a:r>
            <a:br>
              <a:rPr lang="nb-NO" sz="4000" dirty="0" smtClean="0">
                <a:solidFill>
                  <a:srgbClr val="002060"/>
                </a:solidFill>
              </a:rPr>
            </a:br>
            <a:r>
              <a:rPr lang="nb-NO" sz="4000" dirty="0">
                <a:solidFill>
                  <a:srgbClr val="002060"/>
                </a:solidFill>
              </a:rPr>
              <a:t/>
            </a:r>
            <a:br>
              <a:rPr lang="nb-NO" sz="4000" dirty="0">
                <a:solidFill>
                  <a:srgbClr val="002060"/>
                </a:solidFill>
              </a:rPr>
            </a:br>
            <a:r>
              <a:rPr lang="nb-NO" sz="4000" b="1" dirty="0" smtClean="0">
                <a:solidFill>
                  <a:srgbClr val="002060"/>
                </a:solidFill>
              </a:rPr>
              <a:t>Hjelperens kommunikasjon i møte med andres smerte</a:t>
            </a:r>
            <a:r>
              <a:rPr lang="nb-NO" b="1" dirty="0" smtClean="0">
                <a:solidFill>
                  <a:srgbClr val="002060"/>
                </a:solidFill>
              </a:rPr>
              <a:t> </a:t>
            </a:r>
            <a:r>
              <a:rPr lang="nb-NO" dirty="0" smtClean="0">
                <a:solidFill>
                  <a:srgbClr val="002060"/>
                </a:solidFill>
              </a:rPr>
              <a:t/>
            </a:r>
            <a:br>
              <a:rPr lang="nb-NO" dirty="0" smtClean="0">
                <a:solidFill>
                  <a:srgbClr val="002060"/>
                </a:solidFill>
              </a:rPr>
            </a:br>
            <a:r>
              <a:rPr lang="nb-NO" dirty="0" smtClean="0">
                <a:solidFill>
                  <a:srgbClr val="002060"/>
                </a:solidFill>
              </a:rPr>
              <a:t>- </a:t>
            </a:r>
            <a:r>
              <a:rPr lang="nb-NO" sz="3600" dirty="0" smtClean="0">
                <a:solidFill>
                  <a:srgbClr val="002060"/>
                </a:solidFill>
              </a:rPr>
              <a:t>kan vi snu negativt til positivt?</a:t>
            </a:r>
            <a:endParaRPr lang="nb-NO" sz="3600" dirty="0">
              <a:solidFill>
                <a:srgbClr val="002060"/>
              </a:solidFill>
            </a:endParaRPr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7776864" cy="1512168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Oppfølgingssamling for likepersoner</a:t>
            </a:r>
          </a:p>
          <a:p>
            <a:r>
              <a:rPr lang="nb-NO" dirty="0" smtClean="0"/>
              <a:t>17.10.2015</a:t>
            </a:r>
          </a:p>
          <a:p>
            <a:r>
              <a:rPr lang="nb-NO" dirty="0" smtClean="0"/>
              <a:t>Marit E Unstad</a:t>
            </a:r>
            <a:endParaRPr lang="nb-NO" dirty="0"/>
          </a:p>
        </p:txBody>
      </p:sp>
      <p:sp>
        <p:nvSpPr>
          <p:cNvPr id="8" name="Undertittel 4"/>
          <p:cNvSpPr txBox="1">
            <a:spLocks/>
          </p:cNvSpPr>
          <p:nvPr/>
        </p:nvSpPr>
        <p:spPr>
          <a:xfrm>
            <a:off x="1722413" y="6998841"/>
            <a:ext cx="7776864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mtClean="0"/>
              <a:t>Oppføgingssamling </a:t>
            </a:r>
            <a:endParaRPr lang="nb-NO" dirty="0"/>
          </a:p>
        </p:txBody>
      </p:sp>
      <p:pic>
        <p:nvPicPr>
          <p:cNvPr id="9" name="Picture 2" descr="NFF_hovedlogo_20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90019"/>
            <a:ext cx="146685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6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2060"/>
                </a:solidFill>
              </a:rPr>
              <a:t>Å være profesjonell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buSzPct val="95000"/>
              <a:defRPr sz="1800"/>
            </a:pPr>
            <a:r>
              <a:rPr lang="nb-NO" sz="2800" dirty="0">
                <a:solidFill>
                  <a:srgbClr val="002060"/>
                </a:solidFill>
                <a:latin typeface="Calibri" panose="020F0502020204030204" pitchFamily="34" charset="0"/>
                <a:ea typeface="Constantia"/>
                <a:cs typeface="Constantia"/>
                <a:sym typeface="Constantia"/>
              </a:rPr>
              <a:t>Å bli berørt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SzPct val="95000"/>
              <a:defRPr sz="1800"/>
            </a:pPr>
            <a:r>
              <a:rPr lang="nb-NO" sz="2800" dirty="0">
                <a:solidFill>
                  <a:srgbClr val="002060"/>
                </a:solidFill>
                <a:latin typeface="Calibri" panose="020F0502020204030204" pitchFamily="34" charset="0"/>
                <a:ea typeface="Constantia"/>
                <a:cs typeface="Constantia"/>
                <a:sym typeface="Constantia"/>
              </a:rPr>
              <a:t>Å innse sine begrensninger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SzPct val="95000"/>
              <a:defRPr sz="1800"/>
            </a:pPr>
            <a:r>
              <a:rPr lang="nb-NO" sz="2800" dirty="0">
                <a:solidFill>
                  <a:srgbClr val="002060"/>
                </a:solidFill>
                <a:latin typeface="Calibri" panose="020F0502020204030204" pitchFamily="34" charset="0"/>
                <a:ea typeface="Constantia"/>
                <a:cs typeface="Constantia"/>
                <a:sym typeface="Constantia"/>
              </a:rPr>
              <a:t>Å tørre å be om hjelp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buSzPct val="95000"/>
              <a:defRPr sz="1800"/>
            </a:pPr>
            <a:r>
              <a:rPr lang="nb-NO" sz="2800" dirty="0">
                <a:solidFill>
                  <a:srgbClr val="002060"/>
                </a:solidFill>
                <a:latin typeface="Calibri" panose="020F0502020204030204" pitchFamily="34" charset="0"/>
                <a:ea typeface="Constantia"/>
                <a:cs typeface="Constantia"/>
                <a:sym typeface="Constantia"/>
              </a:rPr>
              <a:t>Å ”tillate oss” å la oss berike av kontakten med andre mennesker</a:t>
            </a:r>
          </a:p>
          <a:p>
            <a:pPr marL="0" indent="0">
              <a:buNone/>
            </a:pPr>
            <a:endParaRPr lang="nb-NO" sz="11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24744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Takk for oppmerksomheten!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052406.png" descr="052406"/>
          <p:cNvPicPr>
            <a:picLocks noGrp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1988840"/>
            <a:ext cx="8352928" cy="23042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299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nb-NO" sz="2800" b="1" dirty="0" smtClean="0">
                <a:solidFill>
                  <a:srgbClr val="002060"/>
                </a:solidFill>
              </a:rPr>
              <a:t>Oppgave</a:t>
            </a:r>
            <a:endParaRPr sz="2800" b="1" dirty="0">
              <a:solidFill>
                <a:srgbClr val="002060"/>
              </a:solidFill>
            </a:endParaRPr>
          </a:p>
        </p:txBody>
      </p:sp>
      <p:sp>
        <p:nvSpPr>
          <p:cNvPr id="328" name="Shape 32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 defTabSz="877823">
              <a:lnSpc>
                <a:spcPct val="90000"/>
              </a:lnSpc>
              <a:spcBef>
                <a:spcPts val="600"/>
              </a:spcBef>
              <a:buClr>
                <a:srgbClr val="121210"/>
              </a:buClr>
              <a:buFont typeface="+mj-lt"/>
              <a:buAutoNum type="arabicPeriod"/>
              <a:defRPr sz="1800"/>
            </a:pPr>
            <a:r>
              <a:rPr lang="nb-NO" sz="2688" dirty="0" smtClean="0">
                <a:solidFill>
                  <a:srgbClr val="121210"/>
                </a:solidFill>
              </a:rPr>
              <a:t>Hva ble du opptatt av når du hørte dette innlegget?</a:t>
            </a:r>
          </a:p>
          <a:p>
            <a:pPr marL="0" lvl="0" indent="0" defTabSz="877823">
              <a:lnSpc>
                <a:spcPct val="90000"/>
              </a:lnSpc>
              <a:spcBef>
                <a:spcPts val="600"/>
              </a:spcBef>
              <a:buClr>
                <a:srgbClr val="121210"/>
              </a:buClr>
              <a:buNone/>
              <a:defRPr sz="1800"/>
            </a:pPr>
            <a:endParaRPr lang="nb-NO" sz="2688" dirty="0" smtClean="0">
              <a:solidFill>
                <a:srgbClr val="121210"/>
              </a:solidFill>
            </a:endParaRPr>
          </a:p>
          <a:p>
            <a:pPr marL="514350" lvl="0" indent="-514350" defTabSz="877823">
              <a:lnSpc>
                <a:spcPct val="90000"/>
              </a:lnSpc>
              <a:spcBef>
                <a:spcPts val="600"/>
              </a:spcBef>
              <a:buClr>
                <a:srgbClr val="121210"/>
              </a:buClr>
              <a:buFont typeface="+mj-lt"/>
              <a:buAutoNum type="arabicPeriod" startAt="2"/>
              <a:defRPr sz="1800"/>
            </a:pPr>
            <a:r>
              <a:rPr lang="nb-NO" sz="2688" dirty="0">
                <a:solidFill>
                  <a:srgbClr val="121210"/>
                </a:solidFill>
              </a:rPr>
              <a:t> </a:t>
            </a:r>
            <a:r>
              <a:rPr lang="nb-NO" sz="2688" dirty="0" smtClean="0">
                <a:solidFill>
                  <a:srgbClr val="121210"/>
                </a:solidFill>
              </a:rPr>
              <a:t>Forestill deg en person som du synes det er vanskelig å forholde deg til.</a:t>
            </a:r>
          </a:p>
          <a:p>
            <a:pPr marL="0" lvl="0" indent="0" defTabSz="877823">
              <a:lnSpc>
                <a:spcPct val="90000"/>
              </a:lnSpc>
              <a:spcBef>
                <a:spcPts val="600"/>
              </a:spcBef>
              <a:buClr>
                <a:srgbClr val="121210"/>
              </a:buClr>
              <a:buNone/>
              <a:defRPr sz="1800"/>
            </a:pPr>
            <a:endParaRPr lang="nb-NO" sz="2688" dirty="0" smtClean="0">
              <a:solidFill>
                <a:srgbClr val="121210"/>
              </a:solidFill>
            </a:endParaRPr>
          </a:p>
          <a:p>
            <a:pPr marL="288036" lvl="0" indent="-288036" defTabSz="877823">
              <a:lnSpc>
                <a:spcPct val="90000"/>
              </a:lnSpc>
              <a:spcBef>
                <a:spcPts val="600"/>
              </a:spcBef>
              <a:buClr>
                <a:srgbClr val="121210"/>
              </a:buClr>
              <a:defRPr sz="1800"/>
            </a:pPr>
            <a:r>
              <a:rPr lang="nb-NO" sz="2688" dirty="0" smtClean="0">
                <a:solidFill>
                  <a:srgbClr val="121210"/>
                </a:solidFill>
              </a:rPr>
              <a:t>Spør deg selv: ”Hvordan har jeg tendens til å være når det blir vanskelig for meg?”</a:t>
            </a:r>
          </a:p>
          <a:p>
            <a:pPr marL="688086" lvl="1" indent="-288036" defTabSz="877823">
              <a:lnSpc>
                <a:spcPct val="90000"/>
              </a:lnSpc>
              <a:spcBef>
                <a:spcPts val="600"/>
              </a:spcBef>
              <a:buClr>
                <a:srgbClr val="121210"/>
              </a:buClr>
              <a:buFontTx/>
              <a:buChar char="-"/>
              <a:defRPr sz="1800"/>
            </a:pPr>
            <a:r>
              <a:rPr lang="nb-NO" sz="2288" dirty="0" smtClean="0">
                <a:solidFill>
                  <a:srgbClr val="121210"/>
                </a:solidFill>
              </a:rPr>
              <a:t>Hva får jeg behov for å </a:t>
            </a:r>
            <a:r>
              <a:rPr lang="nb-NO" sz="2288" i="1" dirty="0" smtClean="0">
                <a:solidFill>
                  <a:srgbClr val="121210"/>
                </a:solidFill>
              </a:rPr>
              <a:t>gjøre</a:t>
            </a:r>
            <a:r>
              <a:rPr lang="nb-NO" sz="2288" dirty="0" smtClean="0">
                <a:solidFill>
                  <a:srgbClr val="121210"/>
                </a:solidFill>
              </a:rPr>
              <a:t>?</a:t>
            </a:r>
          </a:p>
          <a:p>
            <a:pPr marL="688086" lvl="1" indent="-288036" defTabSz="877823">
              <a:lnSpc>
                <a:spcPct val="90000"/>
              </a:lnSpc>
              <a:spcBef>
                <a:spcPts val="600"/>
              </a:spcBef>
              <a:buClr>
                <a:srgbClr val="121210"/>
              </a:buClr>
              <a:buFontTx/>
              <a:buChar char="-"/>
              <a:defRPr sz="1800"/>
            </a:pPr>
            <a:r>
              <a:rPr lang="nb-NO" sz="2288" dirty="0" smtClean="0">
                <a:solidFill>
                  <a:srgbClr val="121210"/>
                </a:solidFill>
              </a:rPr>
              <a:t>Hva er mine typiske </a:t>
            </a:r>
            <a:r>
              <a:rPr lang="nb-NO" sz="2288" i="1" dirty="0" smtClean="0">
                <a:solidFill>
                  <a:srgbClr val="121210"/>
                </a:solidFill>
              </a:rPr>
              <a:t>beskyttelsesreaksjoner</a:t>
            </a:r>
            <a:r>
              <a:rPr lang="nb-NO" sz="2288" dirty="0" smtClean="0">
                <a:solidFill>
                  <a:srgbClr val="121210"/>
                </a:solidFill>
              </a:rPr>
              <a:t>?</a:t>
            </a:r>
          </a:p>
          <a:p>
            <a:pPr marL="688086" lvl="1" indent="-288036" defTabSz="877823">
              <a:lnSpc>
                <a:spcPct val="90000"/>
              </a:lnSpc>
              <a:spcBef>
                <a:spcPts val="600"/>
              </a:spcBef>
              <a:buClr>
                <a:srgbClr val="121210"/>
              </a:buClr>
              <a:buFontTx/>
              <a:buChar char="-"/>
              <a:defRPr sz="1800"/>
            </a:pPr>
            <a:r>
              <a:rPr lang="nb-NO" sz="2288" dirty="0" smtClean="0">
                <a:solidFill>
                  <a:srgbClr val="121210"/>
                </a:solidFill>
              </a:rPr>
              <a:t>Hva </a:t>
            </a:r>
            <a:r>
              <a:rPr lang="nb-NO" sz="2288" i="1" dirty="0" smtClean="0">
                <a:solidFill>
                  <a:srgbClr val="121210"/>
                </a:solidFill>
              </a:rPr>
              <a:t>trenger jeg</a:t>
            </a:r>
            <a:r>
              <a:rPr lang="nb-NO" sz="2288" dirty="0" smtClean="0">
                <a:solidFill>
                  <a:srgbClr val="121210"/>
                </a:solidFill>
              </a:rPr>
              <a:t> for selv å kunne ta bedre ansvar for den vanskelige situasjonen?</a:t>
            </a:r>
            <a:endParaRPr lang="nb-NO" sz="2288" dirty="0">
              <a:solidFill>
                <a:srgbClr val="1212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rgbClr val="002060"/>
                </a:solidFill>
              </a:rPr>
              <a:t>Likepersoner</a:t>
            </a:r>
            <a:br>
              <a:rPr lang="nb-NO" b="1" dirty="0" smtClean="0">
                <a:solidFill>
                  <a:srgbClr val="002060"/>
                </a:solidFill>
              </a:rPr>
            </a:br>
            <a:r>
              <a:rPr lang="nb-NO" dirty="0" smtClean="0">
                <a:solidFill>
                  <a:srgbClr val="002060"/>
                </a:solidFill>
              </a:rPr>
              <a:t>hjelperne og medmennesker</a:t>
            </a:r>
            <a:endParaRPr lang="nb-NO" dirty="0">
              <a:solidFill>
                <a:srgbClr val="002060"/>
              </a:solidFill>
            </a:endParaRP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363272" cy="4891682"/>
          </a:xfrm>
        </p:spPr>
      </p:pic>
      <p:sp>
        <p:nvSpPr>
          <p:cNvPr id="7" name="TekstSylinder 6"/>
          <p:cNvSpPr txBox="1"/>
          <p:nvPr/>
        </p:nvSpPr>
        <p:spPr>
          <a:xfrm>
            <a:off x="493204" y="2132856"/>
            <a:ext cx="82912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b="1" dirty="0" smtClean="0">
                <a:solidFill>
                  <a:schemeClr val="accent6">
                    <a:lumMod val="75000"/>
                  </a:schemeClr>
                </a:solidFill>
              </a:rPr>
              <a:t>Ønske om å hjelpe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b="1" dirty="0" smtClean="0">
                <a:solidFill>
                  <a:schemeClr val="accent6">
                    <a:lumMod val="75000"/>
                  </a:schemeClr>
                </a:solidFill>
              </a:rPr>
              <a:t>Ønske om å skape det gode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b="1" dirty="0" smtClean="0">
                <a:solidFill>
                  <a:schemeClr val="accent6">
                    <a:lumMod val="75000"/>
                  </a:schemeClr>
                </a:solidFill>
              </a:rPr>
              <a:t>Ønske om å frigjøre smerte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rgbClr val="002060"/>
                </a:solidFill>
              </a:rPr>
              <a:t>Hva er smerte?</a:t>
            </a:r>
            <a:br>
              <a:rPr lang="nb-NO" b="1" dirty="0" smtClean="0">
                <a:solidFill>
                  <a:srgbClr val="002060"/>
                </a:solidFill>
              </a:rPr>
            </a:br>
            <a:endParaRPr lang="nb-NO" b="1" dirty="0">
              <a:solidFill>
                <a:srgbClr val="002060"/>
              </a:solidFill>
            </a:endParaRP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8"/>
            <a:ext cx="8640960" cy="5400600"/>
          </a:xfrm>
        </p:spPr>
      </p:pic>
      <p:sp>
        <p:nvSpPr>
          <p:cNvPr id="8" name="TekstSylinder 7"/>
          <p:cNvSpPr txBox="1"/>
          <p:nvPr/>
        </p:nvSpPr>
        <p:spPr>
          <a:xfrm>
            <a:off x="683568" y="1772816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4800" dirty="0" smtClean="0">
                <a:solidFill>
                  <a:srgbClr val="002060"/>
                </a:solidFill>
              </a:rPr>
              <a:t>Fysisk smerte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4800" dirty="0" smtClean="0">
                <a:solidFill>
                  <a:srgbClr val="002060"/>
                </a:solidFill>
              </a:rPr>
              <a:t>Psykisk smerte</a:t>
            </a:r>
            <a:r>
              <a:rPr lang="nb-NO" sz="3200" dirty="0" smtClean="0">
                <a:solidFill>
                  <a:srgbClr val="002060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3200" dirty="0" smtClean="0">
                <a:solidFill>
                  <a:srgbClr val="002060"/>
                </a:solidFill>
              </a:rPr>
              <a:t>Motstand og meningsløshet</a:t>
            </a:r>
            <a:endParaRPr lang="nb-NO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59632" y="1340768"/>
            <a:ext cx="7427168" cy="76870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>
                <a:solidFill>
                  <a:srgbClr val="002060"/>
                </a:solidFill>
              </a:rPr>
              <a:t>Hva er vanskelig – egentlig?</a:t>
            </a:r>
            <a:br>
              <a:rPr lang="nb-NO" b="1" dirty="0">
                <a:solidFill>
                  <a:srgbClr val="002060"/>
                </a:solidFill>
              </a:rPr>
            </a:br>
            <a:r>
              <a:rPr lang="nb-NO" b="1" dirty="0">
                <a:solidFill>
                  <a:srgbClr val="002060"/>
                </a:solidFill>
              </a:rPr>
              <a:t>- </a:t>
            </a:r>
            <a:r>
              <a:rPr lang="nb-NO" dirty="0">
                <a:solidFill>
                  <a:srgbClr val="002060"/>
                </a:solidFill>
              </a:rPr>
              <a:t>møte andres smerte</a:t>
            </a:r>
            <a:br>
              <a:rPr lang="nb-NO" dirty="0">
                <a:solidFill>
                  <a:srgbClr val="002060"/>
                </a:solidFill>
              </a:rPr>
            </a:br>
            <a:r>
              <a:rPr lang="nb-NO" dirty="0">
                <a:solidFill>
                  <a:srgbClr val="002060"/>
                </a:solidFill>
              </a:rPr>
              <a:t>- ønsket om å </a:t>
            </a:r>
            <a:r>
              <a:rPr lang="nb-NO" dirty="0" smtClean="0">
                <a:solidFill>
                  <a:srgbClr val="002060"/>
                </a:solidFill>
              </a:rPr>
              <a:t>hjelpe – kurrere 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92" y="2204864"/>
            <a:ext cx="3788816" cy="3672408"/>
          </a:xfrm>
        </p:spPr>
      </p:pic>
    </p:spTree>
    <p:extLst>
      <p:ext uri="{BB962C8B-B14F-4D97-AF65-F5344CB8AC3E}">
        <p14:creationId xmlns:p14="http://schemas.microsoft.com/office/powerpoint/2010/main" val="39505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2060"/>
                </a:solidFill>
              </a:rPr>
              <a:t>Hva er vanskelig egentlig?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Møte med seg selv?</a:t>
            </a:r>
          </a:p>
          <a:p>
            <a:pPr lvl="1"/>
            <a:r>
              <a:rPr lang="nb-NO" dirty="0" smtClean="0"/>
              <a:t>Din sårbarhet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08920"/>
            <a:ext cx="6552728" cy="356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Hva er ditt bidrag? </a:t>
            </a:r>
            <a:endParaRPr lang="nb-NO" b="1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7638"/>
            <a:ext cx="9001000" cy="4963690"/>
          </a:xfrm>
        </p:spPr>
      </p:pic>
      <p:sp>
        <p:nvSpPr>
          <p:cNvPr id="5" name="TekstSylinder 4"/>
          <p:cNvSpPr txBox="1"/>
          <p:nvPr/>
        </p:nvSpPr>
        <p:spPr>
          <a:xfrm>
            <a:off x="755576" y="198884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600" dirty="0" smtClean="0"/>
              <a:t>Medmenneskelighet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3600" dirty="0" smtClean="0"/>
              <a:t>Relasjoner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8347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2060"/>
                </a:solidFill>
              </a:rPr>
              <a:t>Den gode samtalen</a:t>
            </a: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248472"/>
          </a:xfrm>
        </p:spPr>
        <p:txBody>
          <a:bodyPr>
            <a:normAutofit/>
          </a:bodyPr>
          <a:lstStyle/>
          <a:p>
            <a:pPr defTabSz="868680">
              <a:spcBef>
                <a:spcPts val="500"/>
              </a:spcBef>
              <a:buSzPct val="95000"/>
              <a:defRPr sz="1800"/>
            </a:pPr>
            <a:r>
              <a:rPr lang="nb-NO" sz="2800" dirty="0" smtClean="0">
                <a:sym typeface="Constantia"/>
              </a:rPr>
              <a:t>«Hva </a:t>
            </a:r>
            <a:r>
              <a:rPr lang="nb-NO" sz="2800" dirty="0">
                <a:sym typeface="Constantia"/>
              </a:rPr>
              <a:t>har du behov </a:t>
            </a:r>
            <a:r>
              <a:rPr lang="nb-NO" sz="2800" dirty="0" smtClean="0">
                <a:sym typeface="Constantia"/>
              </a:rPr>
              <a:t>for?» </a:t>
            </a:r>
          </a:p>
          <a:p>
            <a:pPr defTabSz="868680">
              <a:spcBef>
                <a:spcPts val="500"/>
              </a:spcBef>
              <a:buSzPct val="95000"/>
              <a:defRPr sz="1800"/>
            </a:pPr>
            <a:r>
              <a:rPr lang="nb-NO" sz="2800" dirty="0" smtClean="0">
                <a:sym typeface="Constantia"/>
              </a:rPr>
              <a:t>«Hvordan har du det?»</a:t>
            </a:r>
          </a:p>
          <a:p>
            <a:pPr defTabSz="868680">
              <a:spcBef>
                <a:spcPts val="500"/>
              </a:spcBef>
              <a:buSzPct val="95000"/>
              <a:defRPr sz="1800"/>
            </a:pPr>
            <a:r>
              <a:rPr lang="nb-NO" sz="2800" dirty="0">
                <a:sym typeface="Constantia"/>
              </a:rPr>
              <a:t>«Hva gjør det med deg</a:t>
            </a:r>
            <a:r>
              <a:rPr lang="nb-NO" sz="2800" dirty="0" smtClean="0">
                <a:sym typeface="Constantia"/>
              </a:rPr>
              <a:t>?»</a:t>
            </a:r>
          </a:p>
          <a:p>
            <a:pPr defTabSz="868680">
              <a:spcBef>
                <a:spcPts val="500"/>
              </a:spcBef>
              <a:buSzPct val="95000"/>
              <a:defRPr sz="1800"/>
            </a:pPr>
            <a:r>
              <a:rPr lang="nb-NO" sz="2800" dirty="0">
                <a:sym typeface="Constantia"/>
              </a:rPr>
              <a:t>Fokus på kropp og </a:t>
            </a:r>
            <a:r>
              <a:rPr lang="nb-NO" sz="2800" dirty="0" smtClean="0">
                <a:sym typeface="Constantia"/>
              </a:rPr>
              <a:t>opplevelse</a:t>
            </a:r>
            <a:endParaRPr lang="nb-NO" sz="2800" dirty="0">
              <a:sym typeface="Constantia"/>
            </a:endParaRPr>
          </a:p>
          <a:p>
            <a:pPr defTabSz="868680">
              <a:spcBef>
                <a:spcPts val="500"/>
              </a:spcBef>
              <a:buSzPct val="95000"/>
              <a:defRPr sz="1800"/>
            </a:pPr>
            <a:r>
              <a:rPr lang="nb-NO" sz="2800" dirty="0" smtClean="0">
                <a:sym typeface="Constantia"/>
              </a:rPr>
              <a:t>Taushet </a:t>
            </a:r>
          </a:p>
          <a:p>
            <a:pPr defTabSz="868680">
              <a:spcBef>
                <a:spcPts val="500"/>
              </a:spcBef>
              <a:buSzPct val="95000"/>
              <a:defRPr sz="1800"/>
            </a:pPr>
            <a:r>
              <a:rPr lang="nb-NO" sz="2800" dirty="0" smtClean="0">
                <a:sym typeface="Constantia"/>
              </a:rPr>
              <a:t>Gi </a:t>
            </a:r>
            <a:r>
              <a:rPr lang="nb-NO" sz="2800" dirty="0">
                <a:sym typeface="Constantia"/>
              </a:rPr>
              <a:t>noe positivt </a:t>
            </a:r>
            <a:r>
              <a:rPr lang="nb-NO" sz="2800" dirty="0" smtClean="0">
                <a:sym typeface="Constantia"/>
              </a:rPr>
              <a:t>tilbake</a:t>
            </a:r>
            <a:endParaRPr lang="nb-NO" sz="2800" dirty="0">
              <a:sym typeface="Constantia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72815"/>
            <a:ext cx="370790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868680">
              <a:spcBef>
                <a:spcPts val="500"/>
              </a:spcBef>
              <a:buSzPct val="95000"/>
              <a:defRPr sz="1800"/>
            </a:pPr>
            <a:r>
              <a:rPr lang="nb-NO" sz="4800" dirty="0">
                <a:sym typeface="Constantia"/>
              </a:rPr>
              <a:t>Ikke kritikk </a:t>
            </a:r>
            <a:endParaRPr lang="nb-NO" sz="4800" dirty="0" smtClean="0">
              <a:sym typeface="Constantia"/>
            </a:endParaRPr>
          </a:p>
          <a:p>
            <a:pPr defTabSz="868680">
              <a:spcBef>
                <a:spcPts val="500"/>
              </a:spcBef>
              <a:buSzPct val="95000"/>
              <a:defRPr sz="1800"/>
            </a:pPr>
            <a:r>
              <a:rPr lang="nb-NO" sz="4800" dirty="0" smtClean="0">
                <a:sym typeface="Constantia"/>
              </a:rPr>
              <a:t>Ikke </a:t>
            </a:r>
            <a:r>
              <a:rPr lang="nb-NO" sz="4800" dirty="0">
                <a:sym typeface="Constantia"/>
              </a:rPr>
              <a:t>bagatelliser </a:t>
            </a:r>
          </a:p>
          <a:p>
            <a:pPr defTabSz="868680">
              <a:spcBef>
                <a:spcPts val="500"/>
              </a:spcBef>
              <a:buSzPct val="95000"/>
              <a:defRPr sz="1800"/>
            </a:pPr>
            <a:r>
              <a:rPr lang="nb-NO" sz="4800" dirty="0" smtClean="0">
                <a:sym typeface="Constantia"/>
              </a:rPr>
              <a:t>Ikke gi råd </a:t>
            </a:r>
            <a:r>
              <a:rPr lang="nb-NO" sz="4800" dirty="0">
                <a:sym typeface="Constantia"/>
              </a:rPr>
              <a:t>og forslag</a:t>
            </a:r>
          </a:p>
          <a:p>
            <a:endParaRPr lang="nb-NO" sz="48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50" y="1700808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1607" y="260319"/>
            <a:ext cx="8229600" cy="2016551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90000"/>
              </a:lnSpc>
              <a:spcBef>
                <a:spcPts val="600"/>
              </a:spcBef>
              <a:buClr>
                <a:srgbClr val="0BD0D9"/>
              </a:buClr>
              <a:defRPr sz="1800"/>
            </a:pPr>
            <a:r>
              <a:rPr lang="nb-NO" sz="4000" b="1" dirty="0" smtClean="0">
                <a:solidFill>
                  <a:srgbClr val="002060"/>
                </a:solidFill>
              </a:rPr>
              <a:t>Hvordan hente krefter?</a:t>
            </a:r>
            <a:r>
              <a:rPr lang="nb-NO" b="1" dirty="0" smtClean="0">
                <a:solidFill>
                  <a:srgbClr val="002060"/>
                </a:solidFill>
              </a:rPr>
              <a:t/>
            </a:r>
            <a:br>
              <a:rPr lang="nb-NO" b="1" dirty="0" smtClean="0">
                <a:solidFill>
                  <a:srgbClr val="002060"/>
                </a:solidFill>
              </a:rPr>
            </a:br>
            <a:r>
              <a:rPr lang="nb-NO" b="1" dirty="0" smtClean="0">
                <a:solidFill>
                  <a:srgbClr val="002060"/>
                </a:solidFill>
              </a:rPr>
              <a:t/>
            </a:r>
            <a:br>
              <a:rPr lang="nb-NO" b="1" dirty="0" smtClean="0">
                <a:solidFill>
                  <a:srgbClr val="002060"/>
                </a:solidFill>
              </a:rPr>
            </a:br>
            <a:r>
              <a:rPr lang="nb-NO" sz="24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Det </a:t>
            </a:r>
            <a:r>
              <a:rPr lang="nb-NO" sz="2400" i="1" dirty="0">
                <a:latin typeface="Times New Roman"/>
                <a:ea typeface="Times New Roman"/>
                <a:cs typeface="Times New Roman"/>
                <a:sym typeface="Times New Roman"/>
              </a:rPr>
              <a:t>beste rådet vi gir til våre kolleger angående </a:t>
            </a:r>
            <a:r>
              <a:rPr lang="nb-NO" sz="24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nb-NO" sz="2400" i="1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b-NO" sz="24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deres </a:t>
            </a:r>
            <a:r>
              <a:rPr lang="nb-NO" sz="2400" i="1" dirty="0">
                <a:latin typeface="Times New Roman"/>
                <a:ea typeface="Times New Roman"/>
                <a:cs typeface="Times New Roman"/>
                <a:sym typeface="Times New Roman"/>
              </a:rPr>
              <a:t>private liv</a:t>
            </a:r>
            <a:r>
              <a:rPr lang="nb-NO" sz="24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nb-NO" sz="2400" i="1" dirty="0">
                <a:latin typeface="Times New Roman"/>
                <a:ea typeface="Times New Roman"/>
                <a:cs typeface="Times New Roman"/>
                <a:sym typeface="Times New Roman"/>
              </a:rPr>
              <a:t>er å ha </a:t>
            </a:r>
            <a:r>
              <a:rPr lang="nb-NO" sz="24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et </a:t>
            </a:r>
            <a:br>
              <a:rPr lang="nb-NO" sz="2400" i="1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nb-NO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nb-NO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Pearlman</a:t>
            </a:r>
            <a:r>
              <a:rPr lang="nb-NO" sz="2400" dirty="0">
                <a:latin typeface="Times New Roman"/>
                <a:ea typeface="Times New Roman"/>
                <a:cs typeface="Times New Roman"/>
                <a:sym typeface="Times New Roman"/>
              </a:rPr>
              <a:t> og </a:t>
            </a:r>
            <a:r>
              <a:rPr lang="nb-NO"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Saakvitne</a:t>
            </a:r>
            <a:r>
              <a:rPr lang="nb-NO" sz="24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nb-NO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1995</a:t>
            </a:r>
            <a:r>
              <a:rPr lang="nb-NO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nb-NO" sz="1000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nb-NO" sz="10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nb-NO" b="1" dirty="0">
              <a:solidFill>
                <a:srgbClr val="00206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1642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buClr>
                <a:srgbClr val="0BD0D9"/>
              </a:buClr>
              <a:buSzPct val="95000"/>
              <a:buFont typeface="Wingdings"/>
              <a:buChar char="➢"/>
              <a:defRPr sz="1800"/>
            </a:pPr>
            <a:endParaRPr lang="nb-NO" sz="2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  <a:buSzPct val="95000"/>
              <a:defRPr sz="1800"/>
            </a:pPr>
            <a:r>
              <a:rPr lang="nb-NO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Prioriter det som gir deg påfyll og økt vitalitet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SzPct val="95000"/>
              <a:defRPr sz="1800"/>
            </a:pPr>
            <a:endParaRPr lang="nb-NO" sz="28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500"/>
              </a:spcBef>
              <a:buSzPct val="95000"/>
              <a:defRPr sz="1800"/>
            </a:pPr>
            <a:r>
              <a:rPr lang="nb-NO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 hensyn til kroppens behov og signaler</a:t>
            </a:r>
          </a:p>
          <a:p>
            <a:pPr lvl="0">
              <a:spcBef>
                <a:spcPts val="600"/>
              </a:spcBef>
              <a:buSzPct val="95000"/>
              <a:defRPr sz="1800"/>
            </a:pPr>
            <a:endParaRPr lang="nb-NO" sz="28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500"/>
              </a:spcBef>
              <a:buSzPct val="95000"/>
              <a:defRPr sz="1800"/>
            </a:pPr>
            <a:r>
              <a:rPr lang="nb-NO" sz="28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Mindfulness</a:t>
            </a:r>
            <a:r>
              <a:rPr lang="nb-NO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oppmerksomt </a:t>
            </a:r>
            <a:r>
              <a:rPr lang="nb-NO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nærvær</a:t>
            </a:r>
          </a:p>
          <a:p>
            <a:pPr lvl="0">
              <a:spcBef>
                <a:spcPts val="500"/>
              </a:spcBef>
              <a:buSzPct val="95000"/>
              <a:defRPr sz="1800"/>
            </a:pPr>
            <a:endParaRPr lang="nb-NO" sz="28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600"/>
              </a:spcBef>
              <a:buSzPct val="95000"/>
              <a:defRPr sz="1800"/>
            </a:pPr>
            <a:r>
              <a:rPr lang="nb-NO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«Det </a:t>
            </a:r>
            <a:r>
              <a:rPr lang="nb-NO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 blir bevisst, kan du gjøre noe med. Det som forblir ubevisst, kan gjøre noe med deg» (Gordon Johnson)</a:t>
            </a:r>
            <a:endParaRPr lang="nb-NO" sz="280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  <a:buSzPct val="95000"/>
              <a:defRPr sz="1800"/>
            </a:pPr>
            <a:endParaRPr lang="nb-NO" sz="2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500"/>
              </a:spcBef>
              <a:buSzPct val="95000"/>
              <a:buNone/>
              <a:defRPr sz="1800"/>
            </a:pPr>
            <a:endParaRPr lang="nb-NO" dirty="0">
              <a:solidFill>
                <a:srgbClr val="002060"/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429" y="392296"/>
            <a:ext cx="1895475" cy="18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mal V 2">
  <a:themeElements>
    <a:clrScheme name="Egendefin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77800">
          <a:solidFill>
            <a:srgbClr val="208BAF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PT v 2a ny" id="{014CC431-8436-4A78-BAE8-10AA842CF7C9}" vid="{F6340E83-6BFD-4065-B133-1D7DB630673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v 3</Template>
  <TotalTime>229</TotalTime>
  <Words>264</Words>
  <Application>Microsoft Office PowerPoint</Application>
  <PresentationFormat>Skjermfremvisning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Powerpoint-mal V 2</vt:lpstr>
      <vt:lpstr>    Hjelperens kommunikasjon i møte med andres smerte  - kan vi snu negativt til positivt?</vt:lpstr>
      <vt:lpstr>Likepersoner hjelperne og medmennesker</vt:lpstr>
      <vt:lpstr>Hva er smerte? </vt:lpstr>
      <vt:lpstr>Hva er vanskelig – egentlig? - møte andres smerte - ønsket om å hjelpe – kurrere </vt:lpstr>
      <vt:lpstr>Hva er vanskelig egentlig?</vt:lpstr>
      <vt:lpstr>Hva er ditt bidrag? </vt:lpstr>
      <vt:lpstr>Den gode samtalen</vt:lpstr>
      <vt:lpstr>Nei</vt:lpstr>
      <vt:lpstr>Hvordan hente krefter?  Det beste rådet vi gir til våre kolleger angående  deres private liv, er å ha et  (Pearlman og Saakvitne, 1995) </vt:lpstr>
      <vt:lpstr>Å være profesjonell</vt:lpstr>
      <vt:lpstr>Takk for oppmerksomheten!</vt:lpstr>
      <vt:lpstr>Oppgave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Eier</dc:creator>
  <cp:lastModifiedBy>Liv Anita Brekke</cp:lastModifiedBy>
  <cp:revision>24</cp:revision>
  <dcterms:created xsi:type="dcterms:W3CDTF">2015-04-07T10:44:43Z</dcterms:created>
  <dcterms:modified xsi:type="dcterms:W3CDTF">2015-10-19T11:21:22Z</dcterms:modified>
</cp:coreProperties>
</file>