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9" r:id="rId3"/>
    <p:sldId id="355" r:id="rId4"/>
    <p:sldId id="310" r:id="rId5"/>
    <p:sldId id="324" r:id="rId6"/>
    <p:sldId id="325" r:id="rId7"/>
    <p:sldId id="318" r:id="rId8"/>
    <p:sldId id="319" r:id="rId9"/>
    <p:sldId id="348" r:id="rId10"/>
    <p:sldId id="288" r:id="rId11"/>
    <p:sldId id="298" r:id="rId12"/>
    <p:sldId id="349" r:id="rId13"/>
    <p:sldId id="326" r:id="rId14"/>
    <p:sldId id="293" r:id="rId15"/>
    <p:sldId id="311" r:id="rId16"/>
    <p:sldId id="299" r:id="rId17"/>
    <p:sldId id="315" r:id="rId18"/>
    <p:sldId id="338" r:id="rId19"/>
    <p:sldId id="357" r:id="rId20"/>
    <p:sldId id="312" r:id="rId21"/>
    <p:sldId id="350" r:id="rId22"/>
    <p:sldId id="341" r:id="rId23"/>
    <p:sldId id="352" r:id="rId24"/>
    <p:sldId id="347" r:id="rId25"/>
    <p:sldId id="346" r:id="rId26"/>
    <p:sldId id="342" r:id="rId27"/>
    <p:sldId id="361" r:id="rId28"/>
    <p:sldId id="356" r:id="rId29"/>
    <p:sldId id="364" r:id="rId30"/>
    <p:sldId id="344" r:id="rId31"/>
    <p:sldId id="362" r:id="rId32"/>
    <p:sldId id="363" r:id="rId33"/>
    <p:sldId id="365" r:id="rId34"/>
    <p:sldId id="345" r:id="rId35"/>
  </p:sldIdLst>
  <p:sldSz cx="9144000" cy="6858000" type="screen4x3"/>
  <p:notesSz cx="6858000" cy="9144000"/>
  <p:custShowLst>
    <p:custShow name="Tilpasset fremvisning 1" id="0">
      <p:sldLst>
        <p:sld r:id="rId7"/>
      </p:sldLst>
    </p:custShow>
  </p:custShow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ddels stil 1 - aks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02" y="-2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E8860-F67D-4CBC-99A2-15B52AA05CC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b-NO"/>
        </a:p>
      </dgm:t>
    </dgm:pt>
    <dgm:pt modelId="{0E78785A-9109-4ABB-9DA3-B61205784A4B}">
      <dgm:prSet phldrT="[Tekst]" custT="1"/>
      <dgm:spPr>
        <a:solidFill>
          <a:schemeClr val="tx2">
            <a:lumMod val="60000"/>
            <a:lumOff val="40000"/>
          </a:schemeClr>
        </a:solidFill>
      </dgm:spPr>
      <dgm:t>
        <a:bodyPr/>
        <a:lstStyle/>
        <a:p>
          <a:r>
            <a:rPr lang="nb-NO" sz="2800" baseline="0" dirty="0" smtClean="0">
              <a:solidFill>
                <a:schemeClr val="tx1"/>
              </a:solidFill>
            </a:rPr>
            <a:t>Demens</a:t>
          </a:r>
        </a:p>
        <a:p>
          <a:r>
            <a:rPr lang="nb-NO" sz="2800" baseline="0" dirty="0" smtClean="0">
              <a:solidFill>
                <a:schemeClr val="tx1"/>
              </a:solidFill>
            </a:rPr>
            <a:t>sykdommen</a:t>
          </a:r>
          <a:endParaRPr lang="nb-NO" sz="2800" baseline="0" dirty="0">
            <a:solidFill>
              <a:schemeClr val="tx1"/>
            </a:solidFill>
          </a:endParaRPr>
        </a:p>
      </dgm:t>
    </dgm:pt>
    <dgm:pt modelId="{CEC02A9D-D7A3-4B9B-835E-4F888AAFFBAF}" type="parTrans" cxnId="{CDE06E78-E704-441C-BE71-B32AAB2755CC}">
      <dgm:prSet/>
      <dgm:spPr/>
      <dgm:t>
        <a:bodyPr/>
        <a:lstStyle/>
        <a:p>
          <a:endParaRPr lang="nb-NO"/>
        </a:p>
      </dgm:t>
    </dgm:pt>
    <dgm:pt modelId="{B37F496C-C00A-48A3-A89E-97C0785C77CB}" type="sibTrans" cxnId="{CDE06E78-E704-441C-BE71-B32AAB2755CC}">
      <dgm:prSet/>
      <dgm:spPr/>
      <dgm:t>
        <a:bodyPr/>
        <a:lstStyle/>
        <a:p>
          <a:endParaRPr lang="nb-NO"/>
        </a:p>
      </dgm:t>
    </dgm:pt>
    <dgm:pt modelId="{49416445-6FB2-41AE-AE40-716F20ADE96D}">
      <dgm:prSet phldrT="[Tekst]" custT="1"/>
      <dgm:spPr>
        <a:solidFill>
          <a:schemeClr val="tx2">
            <a:lumMod val="60000"/>
            <a:lumOff val="40000"/>
          </a:schemeClr>
        </a:solidFill>
      </dgm:spPr>
      <dgm:t>
        <a:bodyPr/>
        <a:lstStyle/>
        <a:p>
          <a:r>
            <a:rPr lang="nb-NO" sz="1400" baseline="0" dirty="0" smtClean="0">
              <a:solidFill>
                <a:schemeClr val="tx1"/>
              </a:solidFill>
            </a:rPr>
            <a:t>Forholdet til andre: Stigmatiserende /flaut/Vil ikke være til bry</a:t>
          </a:r>
          <a:endParaRPr lang="nb-NO" sz="1400" baseline="0" dirty="0">
            <a:solidFill>
              <a:schemeClr val="tx1"/>
            </a:solidFill>
          </a:endParaRPr>
        </a:p>
      </dgm:t>
    </dgm:pt>
    <dgm:pt modelId="{F0109A88-68E8-42C0-AD67-3BEC257551F1}" type="parTrans" cxnId="{B5EBF31F-D635-4A01-BB68-1DFB64015919}">
      <dgm:prSet/>
      <dgm:spPr/>
      <dgm:t>
        <a:bodyPr/>
        <a:lstStyle/>
        <a:p>
          <a:endParaRPr lang="nb-NO"/>
        </a:p>
      </dgm:t>
    </dgm:pt>
    <dgm:pt modelId="{2C0B2714-6048-4F21-AAC8-07975383A045}" type="sibTrans" cxnId="{B5EBF31F-D635-4A01-BB68-1DFB64015919}">
      <dgm:prSet/>
      <dgm:spPr>
        <a:solidFill>
          <a:schemeClr val="tx2">
            <a:lumMod val="60000"/>
            <a:lumOff val="40000"/>
          </a:schemeClr>
        </a:solidFill>
      </dgm:spPr>
      <dgm:t>
        <a:bodyPr/>
        <a:lstStyle/>
        <a:p>
          <a:endParaRPr lang="nb-NO" baseline="0" dirty="0">
            <a:solidFill>
              <a:srgbClr val="0070C0"/>
            </a:solidFill>
          </a:endParaRPr>
        </a:p>
      </dgm:t>
    </dgm:pt>
    <dgm:pt modelId="{DA9D92BB-6D49-4CF5-A22C-0F456817E439}">
      <dgm:prSet phldrT="[Tekst]" custT="1"/>
      <dgm:spPr>
        <a:solidFill>
          <a:schemeClr val="tx2">
            <a:lumMod val="60000"/>
            <a:lumOff val="40000"/>
          </a:schemeClr>
        </a:solidFill>
      </dgm:spPr>
      <dgm:t>
        <a:bodyPr/>
        <a:lstStyle/>
        <a:p>
          <a:r>
            <a:rPr lang="nb-NO" sz="1400" baseline="0" dirty="0" smtClean="0">
              <a:solidFill>
                <a:schemeClr val="tx1"/>
              </a:solidFill>
            </a:rPr>
            <a:t>Kognitive funksjoner svekkes: Planlegging, orientering, hukommelse</a:t>
          </a:r>
          <a:endParaRPr lang="nb-NO" sz="1400" baseline="0" dirty="0">
            <a:solidFill>
              <a:schemeClr val="tx1"/>
            </a:solidFill>
          </a:endParaRPr>
        </a:p>
      </dgm:t>
    </dgm:pt>
    <dgm:pt modelId="{E6F3E54C-3CEA-4CC5-B6B1-7A877E98A315}" type="parTrans" cxnId="{00328187-0880-4F9A-9A69-1554F7DFD032}">
      <dgm:prSet/>
      <dgm:spPr/>
      <dgm:t>
        <a:bodyPr/>
        <a:lstStyle/>
        <a:p>
          <a:endParaRPr lang="nb-NO"/>
        </a:p>
      </dgm:t>
    </dgm:pt>
    <dgm:pt modelId="{0D729134-ADA6-415E-990A-A5F1335BA132}" type="sibTrans" cxnId="{00328187-0880-4F9A-9A69-1554F7DFD032}">
      <dgm:prSet/>
      <dgm:spPr>
        <a:solidFill>
          <a:schemeClr val="tx2">
            <a:lumMod val="60000"/>
            <a:lumOff val="40000"/>
          </a:schemeClr>
        </a:solidFill>
      </dgm:spPr>
      <dgm:t>
        <a:bodyPr/>
        <a:lstStyle/>
        <a:p>
          <a:endParaRPr lang="nb-NO" dirty="0"/>
        </a:p>
      </dgm:t>
    </dgm:pt>
    <dgm:pt modelId="{D91E2809-9EB1-4D90-97B2-68DCA8763B83}">
      <dgm:prSet phldrT="[Tekst]" custT="1"/>
      <dgm:spPr>
        <a:solidFill>
          <a:schemeClr val="tx2">
            <a:lumMod val="60000"/>
            <a:lumOff val="40000"/>
          </a:schemeClr>
        </a:solidFill>
      </dgm:spPr>
      <dgm:t>
        <a:bodyPr/>
        <a:lstStyle/>
        <a:p>
          <a:r>
            <a:rPr lang="nb-NO" sz="1400" baseline="0" dirty="0" smtClean="0">
              <a:solidFill>
                <a:schemeClr val="tx1"/>
              </a:solidFill>
            </a:rPr>
            <a:t>Depressive symptomer: Mangel på initiativ, apati, nedsatt lyst til å gjøre aktiviteter</a:t>
          </a:r>
          <a:endParaRPr lang="nb-NO" sz="1400" baseline="0" dirty="0">
            <a:solidFill>
              <a:schemeClr val="tx1"/>
            </a:solidFill>
          </a:endParaRPr>
        </a:p>
      </dgm:t>
    </dgm:pt>
    <dgm:pt modelId="{7D9986B0-F610-4FBF-8670-EAF2535D7D02}" type="parTrans" cxnId="{7B8F4E69-DE1A-4AB3-A66C-4FE7364E2900}">
      <dgm:prSet/>
      <dgm:spPr/>
      <dgm:t>
        <a:bodyPr/>
        <a:lstStyle/>
        <a:p>
          <a:endParaRPr lang="nb-NO"/>
        </a:p>
      </dgm:t>
    </dgm:pt>
    <dgm:pt modelId="{EDAD3F30-64E3-4B5F-8B1F-84B2A5DFB3D1}" type="sibTrans" cxnId="{7B8F4E69-DE1A-4AB3-A66C-4FE7364E2900}">
      <dgm:prSet/>
      <dgm:spPr>
        <a:solidFill>
          <a:schemeClr val="tx2">
            <a:lumMod val="60000"/>
            <a:lumOff val="40000"/>
          </a:schemeClr>
        </a:solidFill>
      </dgm:spPr>
      <dgm:t>
        <a:bodyPr/>
        <a:lstStyle/>
        <a:p>
          <a:endParaRPr lang="nb-NO" dirty="0"/>
        </a:p>
      </dgm:t>
    </dgm:pt>
    <dgm:pt modelId="{57E0F2DB-E1A0-47A2-BFC7-C5674CE72CF0}" type="pres">
      <dgm:prSet presAssocID="{8FAE8860-F67D-4CBC-99A2-15B52AA05CC9}" presName="Name0" presStyleCnt="0">
        <dgm:presLayoutVars>
          <dgm:chMax val="1"/>
          <dgm:dir/>
          <dgm:animLvl val="ctr"/>
          <dgm:resizeHandles val="exact"/>
        </dgm:presLayoutVars>
      </dgm:prSet>
      <dgm:spPr/>
      <dgm:t>
        <a:bodyPr/>
        <a:lstStyle/>
        <a:p>
          <a:endParaRPr lang="nb-NO"/>
        </a:p>
      </dgm:t>
    </dgm:pt>
    <dgm:pt modelId="{9E674821-51FF-4262-BDFA-120C934B3610}" type="pres">
      <dgm:prSet presAssocID="{0E78785A-9109-4ABB-9DA3-B61205784A4B}" presName="centerShape" presStyleLbl="node0" presStyleIdx="0" presStyleCnt="1" custScaleX="140216" custScaleY="106443"/>
      <dgm:spPr/>
      <dgm:t>
        <a:bodyPr/>
        <a:lstStyle/>
        <a:p>
          <a:endParaRPr lang="nb-NO"/>
        </a:p>
      </dgm:t>
    </dgm:pt>
    <dgm:pt modelId="{BBA0CC23-973C-44FB-8DF3-6605296817A8}" type="pres">
      <dgm:prSet presAssocID="{49416445-6FB2-41AE-AE40-716F20ADE96D}" presName="node" presStyleLbl="node1" presStyleIdx="0" presStyleCnt="3" custScaleX="134989">
        <dgm:presLayoutVars>
          <dgm:bulletEnabled val="1"/>
        </dgm:presLayoutVars>
      </dgm:prSet>
      <dgm:spPr/>
      <dgm:t>
        <a:bodyPr/>
        <a:lstStyle/>
        <a:p>
          <a:endParaRPr lang="nb-NO"/>
        </a:p>
      </dgm:t>
    </dgm:pt>
    <dgm:pt modelId="{79E709AB-68B8-4442-91B6-41AB4C549DFA}" type="pres">
      <dgm:prSet presAssocID="{49416445-6FB2-41AE-AE40-716F20ADE96D}" presName="dummy" presStyleCnt="0"/>
      <dgm:spPr/>
    </dgm:pt>
    <dgm:pt modelId="{91E22610-CDA5-4450-B2FB-91091C972FEC}" type="pres">
      <dgm:prSet presAssocID="{2C0B2714-6048-4F21-AAC8-07975383A045}" presName="sibTrans" presStyleLbl="sibTrans2D1" presStyleIdx="0" presStyleCnt="3"/>
      <dgm:spPr/>
      <dgm:t>
        <a:bodyPr/>
        <a:lstStyle/>
        <a:p>
          <a:endParaRPr lang="nb-NO"/>
        </a:p>
      </dgm:t>
    </dgm:pt>
    <dgm:pt modelId="{13C1D5FE-089A-4852-A58F-0B1A147DA8CE}" type="pres">
      <dgm:prSet presAssocID="{DA9D92BB-6D49-4CF5-A22C-0F456817E439}" presName="node" presStyleLbl="node1" presStyleIdx="1" presStyleCnt="3" custScaleX="124470" custRadScaleRad="109768" custRadScaleInc="-4420">
        <dgm:presLayoutVars>
          <dgm:bulletEnabled val="1"/>
        </dgm:presLayoutVars>
      </dgm:prSet>
      <dgm:spPr/>
      <dgm:t>
        <a:bodyPr/>
        <a:lstStyle/>
        <a:p>
          <a:endParaRPr lang="nb-NO"/>
        </a:p>
      </dgm:t>
    </dgm:pt>
    <dgm:pt modelId="{156FEEE3-ED11-4FD8-997F-9FD55B26CC97}" type="pres">
      <dgm:prSet presAssocID="{DA9D92BB-6D49-4CF5-A22C-0F456817E439}" presName="dummy" presStyleCnt="0"/>
      <dgm:spPr/>
    </dgm:pt>
    <dgm:pt modelId="{006A59C3-5174-4810-836F-E08DF9EACD3B}" type="pres">
      <dgm:prSet presAssocID="{0D729134-ADA6-415E-990A-A5F1335BA132}" presName="sibTrans" presStyleLbl="sibTrans2D1" presStyleIdx="1" presStyleCnt="3"/>
      <dgm:spPr/>
      <dgm:t>
        <a:bodyPr/>
        <a:lstStyle/>
        <a:p>
          <a:endParaRPr lang="nb-NO"/>
        </a:p>
      </dgm:t>
    </dgm:pt>
    <dgm:pt modelId="{D76E5F02-9D97-49C6-950D-2F1A5D14AE2E}" type="pres">
      <dgm:prSet presAssocID="{D91E2809-9EB1-4D90-97B2-68DCA8763B83}" presName="node" presStyleLbl="node1" presStyleIdx="2" presStyleCnt="3" custScaleX="130993" custRadScaleRad="106283" custRadScaleInc="7169">
        <dgm:presLayoutVars>
          <dgm:bulletEnabled val="1"/>
        </dgm:presLayoutVars>
      </dgm:prSet>
      <dgm:spPr/>
      <dgm:t>
        <a:bodyPr/>
        <a:lstStyle/>
        <a:p>
          <a:endParaRPr lang="nb-NO"/>
        </a:p>
      </dgm:t>
    </dgm:pt>
    <dgm:pt modelId="{53243476-985C-4E13-898E-67C74FB59F29}" type="pres">
      <dgm:prSet presAssocID="{D91E2809-9EB1-4D90-97B2-68DCA8763B83}" presName="dummy" presStyleCnt="0"/>
      <dgm:spPr/>
    </dgm:pt>
    <dgm:pt modelId="{63FC38D6-2694-417A-B178-D4966D14E344}" type="pres">
      <dgm:prSet presAssocID="{EDAD3F30-64E3-4B5F-8B1F-84B2A5DFB3D1}" presName="sibTrans" presStyleLbl="sibTrans2D1" presStyleIdx="2" presStyleCnt="3"/>
      <dgm:spPr/>
      <dgm:t>
        <a:bodyPr/>
        <a:lstStyle/>
        <a:p>
          <a:endParaRPr lang="nb-NO"/>
        </a:p>
      </dgm:t>
    </dgm:pt>
  </dgm:ptLst>
  <dgm:cxnLst>
    <dgm:cxn modelId="{5E379A6F-3CB1-46BC-A610-31E8EE978052}" type="presOf" srcId="{EDAD3F30-64E3-4B5F-8B1F-84B2A5DFB3D1}" destId="{63FC38D6-2694-417A-B178-D4966D14E344}" srcOrd="0" destOrd="0" presId="urn:microsoft.com/office/officeart/2005/8/layout/radial6"/>
    <dgm:cxn modelId="{F62E5670-F04B-44DF-B754-860DBC5FB6AB}" type="presOf" srcId="{0D729134-ADA6-415E-990A-A5F1335BA132}" destId="{006A59C3-5174-4810-836F-E08DF9EACD3B}" srcOrd="0" destOrd="0" presId="urn:microsoft.com/office/officeart/2005/8/layout/radial6"/>
    <dgm:cxn modelId="{7B8F4E69-DE1A-4AB3-A66C-4FE7364E2900}" srcId="{0E78785A-9109-4ABB-9DA3-B61205784A4B}" destId="{D91E2809-9EB1-4D90-97B2-68DCA8763B83}" srcOrd="2" destOrd="0" parTransId="{7D9986B0-F610-4FBF-8670-EAF2535D7D02}" sibTransId="{EDAD3F30-64E3-4B5F-8B1F-84B2A5DFB3D1}"/>
    <dgm:cxn modelId="{86E501FF-7F84-47AE-9330-6385665E3D1E}" type="presOf" srcId="{D91E2809-9EB1-4D90-97B2-68DCA8763B83}" destId="{D76E5F02-9D97-49C6-950D-2F1A5D14AE2E}" srcOrd="0" destOrd="0" presId="urn:microsoft.com/office/officeart/2005/8/layout/radial6"/>
    <dgm:cxn modelId="{CDE06E78-E704-441C-BE71-B32AAB2755CC}" srcId="{8FAE8860-F67D-4CBC-99A2-15B52AA05CC9}" destId="{0E78785A-9109-4ABB-9DA3-B61205784A4B}" srcOrd="0" destOrd="0" parTransId="{CEC02A9D-D7A3-4B9B-835E-4F888AAFFBAF}" sibTransId="{B37F496C-C00A-48A3-A89E-97C0785C77CB}"/>
    <dgm:cxn modelId="{377C88C4-3AB7-474A-A5BA-0B7D11E312CD}" type="presOf" srcId="{DA9D92BB-6D49-4CF5-A22C-0F456817E439}" destId="{13C1D5FE-089A-4852-A58F-0B1A147DA8CE}" srcOrd="0" destOrd="0" presId="urn:microsoft.com/office/officeart/2005/8/layout/radial6"/>
    <dgm:cxn modelId="{E9C1A36E-E33A-47FB-9C3A-A7C972D09523}" type="presOf" srcId="{49416445-6FB2-41AE-AE40-716F20ADE96D}" destId="{BBA0CC23-973C-44FB-8DF3-6605296817A8}" srcOrd="0" destOrd="0" presId="urn:microsoft.com/office/officeart/2005/8/layout/radial6"/>
    <dgm:cxn modelId="{B5EBF31F-D635-4A01-BB68-1DFB64015919}" srcId="{0E78785A-9109-4ABB-9DA3-B61205784A4B}" destId="{49416445-6FB2-41AE-AE40-716F20ADE96D}" srcOrd="0" destOrd="0" parTransId="{F0109A88-68E8-42C0-AD67-3BEC257551F1}" sibTransId="{2C0B2714-6048-4F21-AAC8-07975383A045}"/>
    <dgm:cxn modelId="{6499127C-D0AE-4718-8B1F-6B2665F16D8B}" type="presOf" srcId="{8FAE8860-F67D-4CBC-99A2-15B52AA05CC9}" destId="{57E0F2DB-E1A0-47A2-BFC7-C5674CE72CF0}" srcOrd="0" destOrd="0" presId="urn:microsoft.com/office/officeart/2005/8/layout/radial6"/>
    <dgm:cxn modelId="{20FAC3EF-AE76-45FD-8235-C61B6F79318C}" type="presOf" srcId="{0E78785A-9109-4ABB-9DA3-B61205784A4B}" destId="{9E674821-51FF-4262-BDFA-120C934B3610}" srcOrd="0" destOrd="0" presId="urn:microsoft.com/office/officeart/2005/8/layout/radial6"/>
    <dgm:cxn modelId="{00328187-0880-4F9A-9A69-1554F7DFD032}" srcId="{0E78785A-9109-4ABB-9DA3-B61205784A4B}" destId="{DA9D92BB-6D49-4CF5-A22C-0F456817E439}" srcOrd="1" destOrd="0" parTransId="{E6F3E54C-3CEA-4CC5-B6B1-7A877E98A315}" sibTransId="{0D729134-ADA6-415E-990A-A5F1335BA132}"/>
    <dgm:cxn modelId="{5D37B9C9-564C-463E-80C7-EBBA22E0B191}" type="presOf" srcId="{2C0B2714-6048-4F21-AAC8-07975383A045}" destId="{91E22610-CDA5-4450-B2FB-91091C972FEC}" srcOrd="0" destOrd="0" presId="urn:microsoft.com/office/officeart/2005/8/layout/radial6"/>
    <dgm:cxn modelId="{A38D8547-7EDA-4400-8E60-730F11B58FD2}" type="presParOf" srcId="{57E0F2DB-E1A0-47A2-BFC7-C5674CE72CF0}" destId="{9E674821-51FF-4262-BDFA-120C934B3610}" srcOrd="0" destOrd="0" presId="urn:microsoft.com/office/officeart/2005/8/layout/radial6"/>
    <dgm:cxn modelId="{C3229128-8E04-4809-8899-B6CDCE476FE8}" type="presParOf" srcId="{57E0F2DB-E1A0-47A2-BFC7-C5674CE72CF0}" destId="{BBA0CC23-973C-44FB-8DF3-6605296817A8}" srcOrd="1" destOrd="0" presId="urn:microsoft.com/office/officeart/2005/8/layout/radial6"/>
    <dgm:cxn modelId="{F17DD8CB-8900-4F6A-8BB0-053BA1ED0B22}" type="presParOf" srcId="{57E0F2DB-E1A0-47A2-BFC7-C5674CE72CF0}" destId="{79E709AB-68B8-4442-91B6-41AB4C549DFA}" srcOrd="2" destOrd="0" presId="urn:microsoft.com/office/officeart/2005/8/layout/radial6"/>
    <dgm:cxn modelId="{D5C24AD3-BB3A-452F-A5E7-840415478045}" type="presParOf" srcId="{57E0F2DB-E1A0-47A2-BFC7-C5674CE72CF0}" destId="{91E22610-CDA5-4450-B2FB-91091C972FEC}" srcOrd="3" destOrd="0" presId="urn:microsoft.com/office/officeart/2005/8/layout/radial6"/>
    <dgm:cxn modelId="{5F755460-A131-4123-A327-06234E27CD05}" type="presParOf" srcId="{57E0F2DB-E1A0-47A2-BFC7-C5674CE72CF0}" destId="{13C1D5FE-089A-4852-A58F-0B1A147DA8CE}" srcOrd="4" destOrd="0" presId="urn:microsoft.com/office/officeart/2005/8/layout/radial6"/>
    <dgm:cxn modelId="{D07DC781-AA4C-468E-A3A2-E4C64A5521DB}" type="presParOf" srcId="{57E0F2DB-E1A0-47A2-BFC7-C5674CE72CF0}" destId="{156FEEE3-ED11-4FD8-997F-9FD55B26CC97}" srcOrd="5" destOrd="0" presId="urn:microsoft.com/office/officeart/2005/8/layout/radial6"/>
    <dgm:cxn modelId="{D88F6ADC-F409-490F-AED1-85F79404E27F}" type="presParOf" srcId="{57E0F2DB-E1A0-47A2-BFC7-C5674CE72CF0}" destId="{006A59C3-5174-4810-836F-E08DF9EACD3B}" srcOrd="6" destOrd="0" presId="urn:microsoft.com/office/officeart/2005/8/layout/radial6"/>
    <dgm:cxn modelId="{78D16AF0-3557-4FB8-BAAD-02708B5198C7}" type="presParOf" srcId="{57E0F2DB-E1A0-47A2-BFC7-C5674CE72CF0}" destId="{D76E5F02-9D97-49C6-950D-2F1A5D14AE2E}" srcOrd="7" destOrd="0" presId="urn:microsoft.com/office/officeart/2005/8/layout/radial6"/>
    <dgm:cxn modelId="{D2F8FCAD-0390-4E0B-A6A3-FA974A16A639}" type="presParOf" srcId="{57E0F2DB-E1A0-47A2-BFC7-C5674CE72CF0}" destId="{53243476-985C-4E13-898E-67C74FB59F29}" srcOrd="8" destOrd="0" presId="urn:microsoft.com/office/officeart/2005/8/layout/radial6"/>
    <dgm:cxn modelId="{886A4CA9-8971-41A1-90FD-A0F3A97C0DB6}" type="presParOf" srcId="{57E0F2DB-E1A0-47A2-BFC7-C5674CE72CF0}" destId="{63FC38D6-2694-417A-B178-D4966D14E344}" srcOrd="9" destOrd="0" presId="urn:microsoft.com/office/officeart/2005/8/layout/radial6"/>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AE8860-F67D-4CBC-99A2-15B52AA05CC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nb-NO"/>
        </a:p>
      </dgm:t>
    </dgm:pt>
    <dgm:pt modelId="{0E78785A-9109-4ABB-9DA3-B61205784A4B}">
      <dgm:prSet phldrT="[Tekst]" custT="1"/>
      <dgm:spPr>
        <a:solidFill>
          <a:schemeClr val="tx2">
            <a:lumMod val="60000"/>
            <a:lumOff val="40000"/>
          </a:schemeClr>
        </a:solidFill>
      </dgm:spPr>
      <dgm:t>
        <a:bodyPr/>
        <a:lstStyle/>
        <a:p>
          <a:r>
            <a:rPr lang="nb-NO" sz="1200" baseline="0" dirty="0" smtClean="0">
              <a:solidFill>
                <a:schemeClr val="tx1"/>
              </a:solidFill>
            </a:rPr>
            <a:t>Demens</a:t>
          </a:r>
        </a:p>
        <a:p>
          <a:r>
            <a:rPr lang="nb-NO" sz="1200" baseline="0" dirty="0" smtClean="0">
              <a:solidFill>
                <a:schemeClr val="tx1"/>
              </a:solidFill>
            </a:rPr>
            <a:t>sykdommen</a:t>
          </a:r>
          <a:endParaRPr lang="nb-NO" sz="1200" baseline="0" dirty="0">
            <a:solidFill>
              <a:schemeClr val="tx1"/>
            </a:solidFill>
          </a:endParaRPr>
        </a:p>
      </dgm:t>
    </dgm:pt>
    <dgm:pt modelId="{CEC02A9D-D7A3-4B9B-835E-4F888AAFFBAF}" type="parTrans" cxnId="{CDE06E78-E704-441C-BE71-B32AAB2755CC}">
      <dgm:prSet/>
      <dgm:spPr/>
      <dgm:t>
        <a:bodyPr/>
        <a:lstStyle/>
        <a:p>
          <a:endParaRPr lang="nb-NO"/>
        </a:p>
      </dgm:t>
    </dgm:pt>
    <dgm:pt modelId="{B37F496C-C00A-48A3-A89E-97C0785C77CB}" type="sibTrans" cxnId="{CDE06E78-E704-441C-BE71-B32AAB2755CC}">
      <dgm:prSet/>
      <dgm:spPr/>
      <dgm:t>
        <a:bodyPr/>
        <a:lstStyle/>
        <a:p>
          <a:endParaRPr lang="nb-NO"/>
        </a:p>
      </dgm:t>
    </dgm:pt>
    <dgm:pt modelId="{49416445-6FB2-41AE-AE40-716F20ADE96D}">
      <dgm:prSet phldrT="[Tekst]" custT="1"/>
      <dgm:spPr>
        <a:solidFill>
          <a:schemeClr val="tx2">
            <a:lumMod val="60000"/>
            <a:lumOff val="40000"/>
          </a:schemeClr>
        </a:solidFill>
      </dgm:spPr>
      <dgm:t>
        <a:bodyPr/>
        <a:lstStyle/>
        <a:p>
          <a:r>
            <a:rPr lang="nb-NO" sz="1200" baseline="0" dirty="0" smtClean="0">
              <a:solidFill>
                <a:schemeClr val="tx1"/>
              </a:solidFill>
            </a:rPr>
            <a:t>Forholdet til andre</a:t>
          </a:r>
          <a:endParaRPr lang="nb-NO" sz="1200" baseline="0" dirty="0">
            <a:solidFill>
              <a:schemeClr val="tx1"/>
            </a:solidFill>
          </a:endParaRPr>
        </a:p>
      </dgm:t>
    </dgm:pt>
    <dgm:pt modelId="{F0109A88-68E8-42C0-AD67-3BEC257551F1}" type="parTrans" cxnId="{B5EBF31F-D635-4A01-BB68-1DFB64015919}">
      <dgm:prSet/>
      <dgm:spPr/>
      <dgm:t>
        <a:bodyPr/>
        <a:lstStyle/>
        <a:p>
          <a:endParaRPr lang="nb-NO"/>
        </a:p>
      </dgm:t>
    </dgm:pt>
    <dgm:pt modelId="{2C0B2714-6048-4F21-AAC8-07975383A045}" type="sibTrans" cxnId="{B5EBF31F-D635-4A01-BB68-1DFB64015919}">
      <dgm:prSet/>
      <dgm:spPr>
        <a:solidFill>
          <a:schemeClr val="tx2">
            <a:lumMod val="60000"/>
            <a:lumOff val="40000"/>
          </a:schemeClr>
        </a:solidFill>
      </dgm:spPr>
      <dgm:t>
        <a:bodyPr/>
        <a:lstStyle/>
        <a:p>
          <a:endParaRPr lang="nb-NO" baseline="0">
            <a:solidFill>
              <a:srgbClr val="0070C0"/>
            </a:solidFill>
          </a:endParaRPr>
        </a:p>
      </dgm:t>
    </dgm:pt>
    <dgm:pt modelId="{DA9D92BB-6D49-4CF5-A22C-0F456817E439}">
      <dgm:prSet phldrT="[Tekst]" custT="1"/>
      <dgm:spPr>
        <a:solidFill>
          <a:schemeClr val="tx2">
            <a:lumMod val="60000"/>
            <a:lumOff val="40000"/>
          </a:schemeClr>
        </a:solidFill>
      </dgm:spPr>
      <dgm:t>
        <a:bodyPr/>
        <a:lstStyle/>
        <a:p>
          <a:r>
            <a:rPr lang="nb-NO" sz="1200" baseline="0" dirty="0" smtClean="0">
              <a:solidFill>
                <a:schemeClr val="tx1"/>
              </a:solidFill>
            </a:rPr>
            <a:t>Kognitive funksjoner svekkes</a:t>
          </a:r>
          <a:endParaRPr lang="nb-NO" sz="1200" baseline="0" dirty="0">
            <a:solidFill>
              <a:schemeClr val="tx1"/>
            </a:solidFill>
          </a:endParaRPr>
        </a:p>
      </dgm:t>
    </dgm:pt>
    <dgm:pt modelId="{E6F3E54C-3CEA-4CC5-B6B1-7A877E98A315}" type="parTrans" cxnId="{00328187-0880-4F9A-9A69-1554F7DFD032}">
      <dgm:prSet/>
      <dgm:spPr/>
      <dgm:t>
        <a:bodyPr/>
        <a:lstStyle/>
        <a:p>
          <a:endParaRPr lang="nb-NO"/>
        </a:p>
      </dgm:t>
    </dgm:pt>
    <dgm:pt modelId="{0D729134-ADA6-415E-990A-A5F1335BA132}" type="sibTrans" cxnId="{00328187-0880-4F9A-9A69-1554F7DFD032}">
      <dgm:prSet/>
      <dgm:spPr>
        <a:solidFill>
          <a:schemeClr val="tx2">
            <a:lumMod val="60000"/>
            <a:lumOff val="40000"/>
          </a:schemeClr>
        </a:solidFill>
      </dgm:spPr>
      <dgm:t>
        <a:bodyPr/>
        <a:lstStyle/>
        <a:p>
          <a:endParaRPr lang="nb-NO"/>
        </a:p>
      </dgm:t>
    </dgm:pt>
    <dgm:pt modelId="{D91E2809-9EB1-4D90-97B2-68DCA8763B83}">
      <dgm:prSet phldrT="[Tekst]" custT="1"/>
      <dgm:spPr>
        <a:solidFill>
          <a:schemeClr val="tx2">
            <a:lumMod val="60000"/>
            <a:lumOff val="40000"/>
          </a:schemeClr>
        </a:solidFill>
      </dgm:spPr>
      <dgm:t>
        <a:bodyPr/>
        <a:lstStyle/>
        <a:p>
          <a:r>
            <a:rPr lang="nb-NO" sz="1200" baseline="0" dirty="0" smtClean="0">
              <a:solidFill>
                <a:schemeClr val="tx1"/>
              </a:solidFill>
            </a:rPr>
            <a:t>Depressive symptomer</a:t>
          </a:r>
          <a:endParaRPr lang="nb-NO" sz="1200" baseline="0" dirty="0">
            <a:solidFill>
              <a:schemeClr val="tx1"/>
            </a:solidFill>
          </a:endParaRPr>
        </a:p>
      </dgm:t>
    </dgm:pt>
    <dgm:pt modelId="{7D9986B0-F610-4FBF-8670-EAF2535D7D02}" type="parTrans" cxnId="{7B8F4E69-DE1A-4AB3-A66C-4FE7364E2900}">
      <dgm:prSet/>
      <dgm:spPr/>
      <dgm:t>
        <a:bodyPr/>
        <a:lstStyle/>
        <a:p>
          <a:endParaRPr lang="nb-NO"/>
        </a:p>
      </dgm:t>
    </dgm:pt>
    <dgm:pt modelId="{EDAD3F30-64E3-4B5F-8B1F-84B2A5DFB3D1}" type="sibTrans" cxnId="{7B8F4E69-DE1A-4AB3-A66C-4FE7364E2900}">
      <dgm:prSet/>
      <dgm:spPr>
        <a:solidFill>
          <a:schemeClr val="tx2">
            <a:lumMod val="60000"/>
            <a:lumOff val="40000"/>
          </a:schemeClr>
        </a:solidFill>
      </dgm:spPr>
      <dgm:t>
        <a:bodyPr/>
        <a:lstStyle/>
        <a:p>
          <a:endParaRPr lang="nb-NO"/>
        </a:p>
      </dgm:t>
    </dgm:pt>
    <dgm:pt modelId="{57E0F2DB-E1A0-47A2-BFC7-C5674CE72CF0}" type="pres">
      <dgm:prSet presAssocID="{8FAE8860-F67D-4CBC-99A2-15B52AA05CC9}" presName="Name0" presStyleCnt="0">
        <dgm:presLayoutVars>
          <dgm:chMax val="1"/>
          <dgm:dir/>
          <dgm:animLvl val="ctr"/>
          <dgm:resizeHandles val="exact"/>
        </dgm:presLayoutVars>
      </dgm:prSet>
      <dgm:spPr/>
      <dgm:t>
        <a:bodyPr/>
        <a:lstStyle/>
        <a:p>
          <a:endParaRPr lang="nb-NO"/>
        </a:p>
      </dgm:t>
    </dgm:pt>
    <dgm:pt modelId="{9E674821-51FF-4262-BDFA-120C934B3610}" type="pres">
      <dgm:prSet presAssocID="{0E78785A-9109-4ABB-9DA3-B61205784A4B}" presName="centerShape" presStyleLbl="node0" presStyleIdx="0" presStyleCnt="1" custScaleX="140216" custScaleY="106443"/>
      <dgm:spPr/>
      <dgm:t>
        <a:bodyPr/>
        <a:lstStyle/>
        <a:p>
          <a:endParaRPr lang="nb-NO"/>
        </a:p>
      </dgm:t>
    </dgm:pt>
    <dgm:pt modelId="{BBA0CC23-973C-44FB-8DF3-6605296817A8}" type="pres">
      <dgm:prSet presAssocID="{49416445-6FB2-41AE-AE40-716F20ADE96D}" presName="node" presStyleLbl="node1" presStyleIdx="0" presStyleCnt="3" custScaleX="134989">
        <dgm:presLayoutVars>
          <dgm:bulletEnabled val="1"/>
        </dgm:presLayoutVars>
      </dgm:prSet>
      <dgm:spPr/>
      <dgm:t>
        <a:bodyPr/>
        <a:lstStyle/>
        <a:p>
          <a:endParaRPr lang="nb-NO"/>
        </a:p>
      </dgm:t>
    </dgm:pt>
    <dgm:pt modelId="{79E709AB-68B8-4442-91B6-41AB4C549DFA}" type="pres">
      <dgm:prSet presAssocID="{49416445-6FB2-41AE-AE40-716F20ADE96D}" presName="dummy" presStyleCnt="0"/>
      <dgm:spPr/>
    </dgm:pt>
    <dgm:pt modelId="{91E22610-CDA5-4450-B2FB-91091C972FEC}" type="pres">
      <dgm:prSet presAssocID="{2C0B2714-6048-4F21-AAC8-07975383A045}" presName="sibTrans" presStyleLbl="sibTrans2D1" presStyleIdx="0" presStyleCnt="3"/>
      <dgm:spPr/>
      <dgm:t>
        <a:bodyPr/>
        <a:lstStyle/>
        <a:p>
          <a:endParaRPr lang="nb-NO"/>
        </a:p>
      </dgm:t>
    </dgm:pt>
    <dgm:pt modelId="{13C1D5FE-089A-4852-A58F-0B1A147DA8CE}" type="pres">
      <dgm:prSet presAssocID="{DA9D92BB-6D49-4CF5-A22C-0F456817E439}" presName="node" presStyleLbl="node1" presStyleIdx="1" presStyleCnt="3" custScaleX="124470" custRadScaleRad="110499" custRadScaleInc="-10431">
        <dgm:presLayoutVars>
          <dgm:bulletEnabled val="1"/>
        </dgm:presLayoutVars>
      </dgm:prSet>
      <dgm:spPr/>
      <dgm:t>
        <a:bodyPr/>
        <a:lstStyle/>
        <a:p>
          <a:endParaRPr lang="nb-NO"/>
        </a:p>
      </dgm:t>
    </dgm:pt>
    <dgm:pt modelId="{156FEEE3-ED11-4FD8-997F-9FD55B26CC97}" type="pres">
      <dgm:prSet presAssocID="{DA9D92BB-6D49-4CF5-A22C-0F456817E439}" presName="dummy" presStyleCnt="0"/>
      <dgm:spPr/>
    </dgm:pt>
    <dgm:pt modelId="{006A59C3-5174-4810-836F-E08DF9EACD3B}" type="pres">
      <dgm:prSet presAssocID="{0D729134-ADA6-415E-990A-A5F1335BA132}" presName="sibTrans" presStyleLbl="sibTrans2D1" presStyleIdx="1" presStyleCnt="3" custLinFactNeighborX="-2380" custLinFactNeighborY="-6618"/>
      <dgm:spPr/>
      <dgm:t>
        <a:bodyPr/>
        <a:lstStyle/>
        <a:p>
          <a:endParaRPr lang="nb-NO"/>
        </a:p>
      </dgm:t>
    </dgm:pt>
    <dgm:pt modelId="{D76E5F02-9D97-49C6-950D-2F1A5D14AE2E}" type="pres">
      <dgm:prSet presAssocID="{D91E2809-9EB1-4D90-97B2-68DCA8763B83}" presName="node" presStyleLbl="node1" presStyleIdx="2" presStyleCnt="3" custScaleX="130993" custRadScaleRad="103952" custRadScaleInc="13371">
        <dgm:presLayoutVars>
          <dgm:bulletEnabled val="1"/>
        </dgm:presLayoutVars>
      </dgm:prSet>
      <dgm:spPr/>
      <dgm:t>
        <a:bodyPr/>
        <a:lstStyle/>
        <a:p>
          <a:endParaRPr lang="nb-NO"/>
        </a:p>
      </dgm:t>
    </dgm:pt>
    <dgm:pt modelId="{53243476-985C-4E13-898E-67C74FB59F29}" type="pres">
      <dgm:prSet presAssocID="{D91E2809-9EB1-4D90-97B2-68DCA8763B83}" presName="dummy" presStyleCnt="0"/>
      <dgm:spPr/>
    </dgm:pt>
    <dgm:pt modelId="{63FC38D6-2694-417A-B178-D4966D14E344}" type="pres">
      <dgm:prSet presAssocID="{EDAD3F30-64E3-4B5F-8B1F-84B2A5DFB3D1}" presName="sibTrans" presStyleLbl="sibTrans2D1" presStyleIdx="2" presStyleCnt="3"/>
      <dgm:spPr/>
      <dgm:t>
        <a:bodyPr/>
        <a:lstStyle/>
        <a:p>
          <a:endParaRPr lang="nb-NO"/>
        </a:p>
      </dgm:t>
    </dgm:pt>
  </dgm:ptLst>
  <dgm:cxnLst>
    <dgm:cxn modelId="{86F1B6F0-7FE7-4FED-BCF1-787966A702DD}" type="presOf" srcId="{2C0B2714-6048-4F21-AAC8-07975383A045}" destId="{91E22610-CDA5-4450-B2FB-91091C972FEC}" srcOrd="0" destOrd="0" presId="urn:microsoft.com/office/officeart/2005/8/layout/radial6"/>
    <dgm:cxn modelId="{7EB7A675-0342-47B8-940B-FFE2F84DC839}" type="presOf" srcId="{0E78785A-9109-4ABB-9DA3-B61205784A4B}" destId="{9E674821-51FF-4262-BDFA-120C934B3610}" srcOrd="0" destOrd="0" presId="urn:microsoft.com/office/officeart/2005/8/layout/radial6"/>
    <dgm:cxn modelId="{7B8F4E69-DE1A-4AB3-A66C-4FE7364E2900}" srcId="{0E78785A-9109-4ABB-9DA3-B61205784A4B}" destId="{D91E2809-9EB1-4D90-97B2-68DCA8763B83}" srcOrd="2" destOrd="0" parTransId="{7D9986B0-F610-4FBF-8670-EAF2535D7D02}" sibTransId="{EDAD3F30-64E3-4B5F-8B1F-84B2A5DFB3D1}"/>
    <dgm:cxn modelId="{DBAE2B35-E67A-4803-A418-7DB8182C5EFF}" type="presOf" srcId="{8FAE8860-F67D-4CBC-99A2-15B52AA05CC9}" destId="{57E0F2DB-E1A0-47A2-BFC7-C5674CE72CF0}" srcOrd="0" destOrd="0" presId="urn:microsoft.com/office/officeart/2005/8/layout/radial6"/>
    <dgm:cxn modelId="{FF2EC676-F332-416F-B976-BDF0D68F9BBE}" type="presOf" srcId="{DA9D92BB-6D49-4CF5-A22C-0F456817E439}" destId="{13C1D5FE-089A-4852-A58F-0B1A147DA8CE}" srcOrd="0" destOrd="0" presId="urn:microsoft.com/office/officeart/2005/8/layout/radial6"/>
    <dgm:cxn modelId="{00328187-0880-4F9A-9A69-1554F7DFD032}" srcId="{0E78785A-9109-4ABB-9DA3-B61205784A4B}" destId="{DA9D92BB-6D49-4CF5-A22C-0F456817E439}" srcOrd="1" destOrd="0" parTransId="{E6F3E54C-3CEA-4CC5-B6B1-7A877E98A315}" sibTransId="{0D729134-ADA6-415E-990A-A5F1335BA132}"/>
    <dgm:cxn modelId="{83D28A39-FEC8-413A-A867-037599C5C269}" type="presOf" srcId="{D91E2809-9EB1-4D90-97B2-68DCA8763B83}" destId="{D76E5F02-9D97-49C6-950D-2F1A5D14AE2E}" srcOrd="0" destOrd="0" presId="urn:microsoft.com/office/officeart/2005/8/layout/radial6"/>
    <dgm:cxn modelId="{B5EBF31F-D635-4A01-BB68-1DFB64015919}" srcId="{0E78785A-9109-4ABB-9DA3-B61205784A4B}" destId="{49416445-6FB2-41AE-AE40-716F20ADE96D}" srcOrd="0" destOrd="0" parTransId="{F0109A88-68E8-42C0-AD67-3BEC257551F1}" sibTransId="{2C0B2714-6048-4F21-AAC8-07975383A045}"/>
    <dgm:cxn modelId="{BCC11505-DCF4-446D-9324-2E3174C776D3}" type="presOf" srcId="{0D729134-ADA6-415E-990A-A5F1335BA132}" destId="{006A59C3-5174-4810-836F-E08DF9EACD3B}" srcOrd="0" destOrd="0" presId="urn:microsoft.com/office/officeart/2005/8/layout/radial6"/>
    <dgm:cxn modelId="{10560A97-1E11-4E01-AB52-FAF2F61AAFD4}" type="presOf" srcId="{EDAD3F30-64E3-4B5F-8B1F-84B2A5DFB3D1}" destId="{63FC38D6-2694-417A-B178-D4966D14E344}" srcOrd="0" destOrd="0" presId="urn:microsoft.com/office/officeart/2005/8/layout/radial6"/>
    <dgm:cxn modelId="{CDE06E78-E704-441C-BE71-B32AAB2755CC}" srcId="{8FAE8860-F67D-4CBC-99A2-15B52AA05CC9}" destId="{0E78785A-9109-4ABB-9DA3-B61205784A4B}" srcOrd="0" destOrd="0" parTransId="{CEC02A9D-D7A3-4B9B-835E-4F888AAFFBAF}" sibTransId="{B37F496C-C00A-48A3-A89E-97C0785C77CB}"/>
    <dgm:cxn modelId="{C4A994DA-2CDB-48D0-81FD-805C6295E755}" type="presOf" srcId="{49416445-6FB2-41AE-AE40-716F20ADE96D}" destId="{BBA0CC23-973C-44FB-8DF3-6605296817A8}" srcOrd="0" destOrd="0" presId="urn:microsoft.com/office/officeart/2005/8/layout/radial6"/>
    <dgm:cxn modelId="{FDF3CF46-780B-48E7-A03D-E79993F76B27}" type="presParOf" srcId="{57E0F2DB-E1A0-47A2-BFC7-C5674CE72CF0}" destId="{9E674821-51FF-4262-BDFA-120C934B3610}" srcOrd="0" destOrd="0" presId="urn:microsoft.com/office/officeart/2005/8/layout/radial6"/>
    <dgm:cxn modelId="{54723D39-F5A5-465D-ABD2-AAD470FA3F5E}" type="presParOf" srcId="{57E0F2DB-E1A0-47A2-BFC7-C5674CE72CF0}" destId="{BBA0CC23-973C-44FB-8DF3-6605296817A8}" srcOrd="1" destOrd="0" presId="urn:microsoft.com/office/officeart/2005/8/layout/radial6"/>
    <dgm:cxn modelId="{6A7D518B-014F-4A89-8962-C67913B27D52}" type="presParOf" srcId="{57E0F2DB-E1A0-47A2-BFC7-C5674CE72CF0}" destId="{79E709AB-68B8-4442-91B6-41AB4C549DFA}" srcOrd="2" destOrd="0" presId="urn:microsoft.com/office/officeart/2005/8/layout/radial6"/>
    <dgm:cxn modelId="{DA64E343-C749-4010-94D0-43F18B71050D}" type="presParOf" srcId="{57E0F2DB-E1A0-47A2-BFC7-C5674CE72CF0}" destId="{91E22610-CDA5-4450-B2FB-91091C972FEC}" srcOrd="3" destOrd="0" presId="urn:microsoft.com/office/officeart/2005/8/layout/radial6"/>
    <dgm:cxn modelId="{C1203710-ACE1-4251-B259-C7B65ED1A8A8}" type="presParOf" srcId="{57E0F2DB-E1A0-47A2-BFC7-C5674CE72CF0}" destId="{13C1D5FE-089A-4852-A58F-0B1A147DA8CE}" srcOrd="4" destOrd="0" presId="urn:microsoft.com/office/officeart/2005/8/layout/radial6"/>
    <dgm:cxn modelId="{7E6DD007-BD07-473B-8F13-8F979493DF61}" type="presParOf" srcId="{57E0F2DB-E1A0-47A2-BFC7-C5674CE72CF0}" destId="{156FEEE3-ED11-4FD8-997F-9FD55B26CC97}" srcOrd="5" destOrd="0" presId="urn:microsoft.com/office/officeart/2005/8/layout/radial6"/>
    <dgm:cxn modelId="{D27E1FEF-0B94-4A77-80D5-E70E2D8B8531}" type="presParOf" srcId="{57E0F2DB-E1A0-47A2-BFC7-C5674CE72CF0}" destId="{006A59C3-5174-4810-836F-E08DF9EACD3B}" srcOrd="6" destOrd="0" presId="urn:microsoft.com/office/officeart/2005/8/layout/radial6"/>
    <dgm:cxn modelId="{0864C5F0-58B9-4D72-9C65-9DCD12394C8E}" type="presParOf" srcId="{57E0F2DB-E1A0-47A2-BFC7-C5674CE72CF0}" destId="{D76E5F02-9D97-49C6-950D-2F1A5D14AE2E}" srcOrd="7" destOrd="0" presId="urn:microsoft.com/office/officeart/2005/8/layout/radial6"/>
    <dgm:cxn modelId="{EB4358E4-EB8A-48DC-A08E-9B0B79F3469D}" type="presParOf" srcId="{57E0F2DB-E1A0-47A2-BFC7-C5674CE72CF0}" destId="{53243476-985C-4E13-898E-67C74FB59F29}" srcOrd="8" destOrd="0" presId="urn:microsoft.com/office/officeart/2005/8/layout/radial6"/>
    <dgm:cxn modelId="{432DAFF1-4F38-49D2-83C5-A119821650C0}" type="presParOf" srcId="{57E0F2DB-E1A0-47A2-BFC7-C5674CE72CF0}" destId="{63FC38D6-2694-417A-B178-D4966D14E344}" srcOrd="9" destOrd="0" presId="urn:microsoft.com/office/officeart/2005/8/layout/radial6"/>
  </dgm:cxnLst>
  <dgm:bg>
    <a:noFill/>
  </dgm:bg>
  <dgm:whole>
    <a:ln w="38100">
      <a:solidFill>
        <a:schemeClr val="tx2">
          <a:lumMod val="60000"/>
          <a:lumOff val="4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2D398B-A924-4235-80ED-8FD9AEB7F2F0}"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nb-NO"/>
        </a:p>
      </dgm:t>
    </dgm:pt>
    <dgm:pt modelId="{3F02FC06-653D-47DE-A66E-36C7C922FF56}">
      <dgm:prSet phldrT="[Tekst]"/>
      <dgm:spPr>
        <a:solidFill>
          <a:schemeClr val="accent2">
            <a:lumMod val="60000"/>
            <a:lumOff val="40000"/>
          </a:schemeClr>
        </a:solidFill>
      </dgm:spPr>
      <dgm:t>
        <a:bodyPr/>
        <a:lstStyle/>
        <a:p>
          <a:r>
            <a:rPr lang="nb-NO" b="1" dirty="0" smtClean="0">
              <a:solidFill>
                <a:srgbClr val="000000"/>
              </a:solidFill>
            </a:rPr>
            <a:t>1. Identifisere</a:t>
          </a:r>
          <a:r>
            <a:rPr lang="nb-NO" dirty="0" smtClean="0"/>
            <a:t> </a:t>
          </a:r>
          <a:r>
            <a:rPr lang="nb-NO" b="1" dirty="0" smtClean="0">
              <a:solidFill>
                <a:srgbClr val="000000"/>
              </a:solidFill>
            </a:rPr>
            <a:t>lystbetonte aktiviteter</a:t>
          </a:r>
          <a:endParaRPr lang="nb-NO" b="1" dirty="0">
            <a:solidFill>
              <a:srgbClr val="000000"/>
            </a:solidFill>
          </a:endParaRPr>
        </a:p>
      </dgm:t>
    </dgm:pt>
    <dgm:pt modelId="{5EB0276A-9975-45CD-A8D0-D8FBDE51637E}" type="parTrans" cxnId="{FB9D52B2-13F9-410B-960A-734CBD4D0BF5}">
      <dgm:prSet/>
      <dgm:spPr/>
      <dgm:t>
        <a:bodyPr/>
        <a:lstStyle/>
        <a:p>
          <a:endParaRPr lang="nb-NO"/>
        </a:p>
      </dgm:t>
    </dgm:pt>
    <dgm:pt modelId="{0CF54A49-92C1-4DA2-BE12-319FD12B00C3}" type="sibTrans" cxnId="{FB9D52B2-13F9-410B-960A-734CBD4D0BF5}">
      <dgm:prSet/>
      <dgm:spPr/>
      <dgm:t>
        <a:bodyPr/>
        <a:lstStyle/>
        <a:p>
          <a:endParaRPr lang="nb-NO"/>
        </a:p>
      </dgm:t>
    </dgm:pt>
    <dgm:pt modelId="{579F350B-DDAE-44E1-AA48-9C17213BABC7}">
      <dgm:prSet phldrT="[Tekst]"/>
      <dgm:spPr>
        <a:solidFill>
          <a:schemeClr val="accent2">
            <a:lumMod val="60000"/>
            <a:lumOff val="40000"/>
          </a:schemeClr>
        </a:solidFill>
      </dgm:spPr>
      <dgm:t>
        <a:bodyPr/>
        <a:lstStyle/>
        <a:p>
          <a:r>
            <a:rPr lang="nb-NO" b="1" i="0" baseline="0" dirty="0" smtClean="0">
              <a:solidFill>
                <a:schemeClr val="tx1"/>
              </a:solidFill>
            </a:rPr>
            <a:t>2. Ta høyde for utfordringer</a:t>
          </a:r>
          <a:endParaRPr lang="nb-NO" b="1" i="0" baseline="0" dirty="0">
            <a:solidFill>
              <a:schemeClr val="tx1"/>
            </a:solidFill>
          </a:endParaRPr>
        </a:p>
      </dgm:t>
    </dgm:pt>
    <dgm:pt modelId="{93B5F5F1-7FAF-41E8-A964-2C815068A2ED}" type="parTrans" cxnId="{AAD81596-5B7C-426A-B533-75981681D61E}">
      <dgm:prSet/>
      <dgm:spPr/>
      <dgm:t>
        <a:bodyPr/>
        <a:lstStyle/>
        <a:p>
          <a:endParaRPr lang="nb-NO"/>
        </a:p>
      </dgm:t>
    </dgm:pt>
    <dgm:pt modelId="{9759E768-F359-4531-9974-7D4077E072EA}" type="sibTrans" cxnId="{AAD81596-5B7C-426A-B533-75981681D61E}">
      <dgm:prSet/>
      <dgm:spPr/>
      <dgm:t>
        <a:bodyPr/>
        <a:lstStyle/>
        <a:p>
          <a:endParaRPr lang="nb-NO"/>
        </a:p>
      </dgm:t>
    </dgm:pt>
    <dgm:pt modelId="{0BAFC709-9575-47CD-A441-64F8A0F8E5B8}" type="pres">
      <dgm:prSet presAssocID="{B12D398B-A924-4235-80ED-8FD9AEB7F2F0}" presName="Name0" presStyleCnt="0">
        <dgm:presLayoutVars>
          <dgm:dir/>
          <dgm:animLvl val="lvl"/>
          <dgm:resizeHandles val="exact"/>
        </dgm:presLayoutVars>
      </dgm:prSet>
      <dgm:spPr/>
      <dgm:t>
        <a:bodyPr/>
        <a:lstStyle/>
        <a:p>
          <a:endParaRPr lang="nb-NO"/>
        </a:p>
      </dgm:t>
    </dgm:pt>
    <dgm:pt modelId="{3B6D0AC3-3655-45C0-B95E-A4525AD0983C}" type="pres">
      <dgm:prSet presAssocID="{579F350B-DDAE-44E1-AA48-9C17213BABC7}" presName="boxAndChildren" presStyleCnt="0"/>
      <dgm:spPr/>
    </dgm:pt>
    <dgm:pt modelId="{F3721C2C-1019-414B-B6F8-2D519641A904}" type="pres">
      <dgm:prSet presAssocID="{579F350B-DDAE-44E1-AA48-9C17213BABC7}" presName="parentTextBox" presStyleLbl="node1" presStyleIdx="0" presStyleCnt="2"/>
      <dgm:spPr/>
      <dgm:t>
        <a:bodyPr/>
        <a:lstStyle/>
        <a:p>
          <a:endParaRPr lang="nb-NO"/>
        </a:p>
      </dgm:t>
    </dgm:pt>
    <dgm:pt modelId="{A6BD9758-6530-4FFE-867D-E0AA1A2D9DEC}" type="pres">
      <dgm:prSet presAssocID="{0CF54A49-92C1-4DA2-BE12-319FD12B00C3}" presName="sp" presStyleCnt="0"/>
      <dgm:spPr/>
    </dgm:pt>
    <dgm:pt modelId="{70C4A69E-DE31-49F1-9EBF-9F28E1632D1C}" type="pres">
      <dgm:prSet presAssocID="{3F02FC06-653D-47DE-A66E-36C7C922FF56}" presName="arrowAndChildren" presStyleCnt="0"/>
      <dgm:spPr/>
    </dgm:pt>
    <dgm:pt modelId="{C4F5A565-9380-4065-80A8-34F809C9391A}" type="pres">
      <dgm:prSet presAssocID="{3F02FC06-653D-47DE-A66E-36C7C922FF56}" presName="parentTextArrow" presStyleLbl="node1" presStyleIdx="1" presStyleCnt="2"/>
      <dgm:spPr/>
      <dgm:t>
        <a:bodyPr/>
        <a:lstStyle/>
        <a:p>
          <a:endParaRPr lang="nb-NO"/>
        </a:p>
      </dgm:t>
    </dgm:pt>
  </dgm:ptLst>
  <dgm:cxnLst>
    <dgm:cxn modelId="{FB9D52B2-13F9-410B-960A-734CBD4D0BF5}" srcId="{B12D398B-A924-4235-80ED-8FD9AEB7F2F0}" destId="{3F02FC06-653D-47DE-A66E-36C7C922FF56}" srcOrd="0" destOrd="0" parTransId="{5EB0276A-9975-45CD-A8D0-D8FBDE51637E}" sibTransId="{0CF54A49-92C1-4DA2-BE12-319FD12B00C3}"/>
    <dgm:cxn modelId="{377E9E80-D6FE-45CA-9CE3-7E0115465FC8}" type="presOf" srcId="{579F350B-DDAE-44E1-AA48-9C17213BABC7}" destId="{F3721C2C-1019-414B-B6F8-2D519641A904}" srcOrd="0" destOrd="0" presId="urn:microsoft.com/office/officeart/2005/8/layout/process4"/>
    <dgm:cxn modelId="{AAD81596-5B7C-426A-B533-75981681D61E}" srcId="{B12D398B-A924-4235-80ED-8FD9AEB7F2F0}" destId="{579F350B-DDAE-44E1-AA48-9C17213BABC7}" srcOrd="1" destOrd="0" parTransId="{93B5F5F1-7FAF-41E8-A964-2C815068A2ED}" sibTransId="{9759E768-F359-4531-9974-7D4077E072EA}"/>
    <dgm:cxn modelId="{458A8BA7-4659-4C60-962C-840BB095A554}" type="presOf" srcId="{3F02FC06-653D-47DE-A66E-36C7C922FF56}" destId="{C4F5A565-9380-4065-80A8-34F809C9391A}" srcOrd="0" destOrd="0" presId="urn:microsoft.com/office/officeart/2005/8/layout/process4"/>
    <dgm:cxn modelId="{59888A5D-849B-4256-8775-8AC6FF799EE0}" type="presOf" srcId="{B12D398B-A924-4235-80ED-8FD9AEB7F2F0}" destId="{0BAFC709-9575-47CD-A441-64F8A0F8E5B8}" srcOrd="0" destOrd="0" presId="urn:microsoft.com/office/officeart/2005/8/layout/process4"/>
    <dgm:cxn modelId="{154DCCC5-810A-459D-AF80-FC4A45796DCC}" type="presParOf" srcId="{0BAFC709-9575-47CD-A441-64F8A0F8E5B8}" destId="{3B6D0AC3-3655-45C0-B95E-A4525AD0983C}" srcOrd="0" destOrd="0" presId="urn:microsoft.com/office/officeart/2005/8/layout/process4"/>
    <dgm:cxn modelId="{5D780421-3EFD-4F7A-BC12-094F8BC8AD83}" type="presParOf" srcId="{3B6D0AC3-3655-45C0-B95E-A4525AD0983C}" destId="{F3721C2C-1019-414B-B6F8-2D519641A904}" srcOrd="0" destOrd="0" presId="urn:microsoft.com/office/officeart/2005/8/layout/process4"/>
    <dgm:cxn modelId="{5E959CC4-88CF-4768-960C-4B5A52B1B46A}" type="presParOf" srcId="{0BAFC709-9575-47CD-A441-64F8A0F8E5B8}" destId="{A6BD9758-6530-4FFE-867D-E0AA1A2D9DEC}" srcOrd="1" destOrd="0" presId="urn:microsoft.com/office/officeart/2005/8/layout/process4"/>
    <dgm:cxn modelId="{0D008A95-6475-4DE1-87E0-B9363739850B}" type="presParOf" srcId="{0BAFC709-9575-47CD-A441-64F8A0F8E5B8}" destId="{70C4A69E-DE31-49F1-9EBF-9F28E1632D1C}" srcOrd="2" destOrd="0" presId="urn:microsoft.com/office/officeart/2005/8/layout/process4"/>
    <dgm:cxn modelId="{B53E99C4-C6FA-4671-8D9A-9CC92D673800}" type="presParOf" srcId="{70C4A69E-DE31-49F1-9EBF-9F28E1632D1C}" destId="{C4F5A565-9380-4065-80A8-34F809C9391A}"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C38D6-2694-417A-B178-D4966D14E344}">
      <dsp:nvSpPr>
        <dsp:cNvPr id="0" name=""/>
        <dsp:cNvSpPr/>
      </dsp:nvSpPr>
      <dsp:spPr>
        <a:xfrm>
          <a:off x="1882579" y="633685"/>
          <a:ext cx="4268004" cy="4268004"/>
        </a:xfrm>
        <a:prstGeom prst="blockArc">
          <a:avLst>
            <a:gd name="adj1" fmla="val 9050026"/>
            <a:gd name="adj2" fmla="val 16450012"/>
            <a:gd name="adj3" fmla="val 4637"/>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006A59C3-5174-4810-836F-E08DF9EACD3B}">
      <dsp:nvSpPr>
        <dsp:cNvPr id="0" name=""/>
        <dsp:cNvSpPr/>
      </dsp:nvSpPr>
      <dsp:spPr>
        <a:xfrm>
          <a:off x="2067132" y="1078516"/>
          <a:ext cx="4268004" cy="4268004"/>
        </a:xfrm>
        <a:prstGeom prst="blockArc">
          <a:avLst>
            <a:gd name="adj1" fmla="val 1078116"/>
            <a:gd name="adj2" fmla="val 9846041"/>
            <a:gd name="adj3" fmla="val 4637"/>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91E22610-CDA5-4450-B2FB-91091C972FEC}">
      <dsp:nvSpPr>
        <dsp:cNvPr id="0" name=""/>
        <dsp:cNvSpPr/>
      </dsp:nvSpPr>
      <dsp:spPr>
        <a:xfrm>
          <a:off x="2277230" y="624961"/>
          <a:ext cx="4268004" cy="4268004"/>
        </a:xfrm>
        <a:prstGeom prst="blockArc">
          <a:avLst>
            <a:gd name="adj1" fmla="val 15798026"/>
            <a:gd name="adj2" fmla="val 1904451"/>
            <a:gd name="adj3" fmla="val 4637"/>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9E674821-51FF-4262-BDFA-120C934B3610}">
      <dsp:nvSpPr>
        <dsp:cNvPr id="0" name=""/>
        <dsp:cNvSpPr/>
      </dsp:nvSpPr>
      <dsp:spPr>
        <a:xfrm>
          <a:off x="2791470" y="1728189"/>
          <a:ext cx="2753151" cy="2090016"/>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nb-NO" sz="2800" kern="1200" baseline="0" dirty="0" smtClean="0">
              <a:solidFill>
                <a:schemeClr val="tx1"/>
              </a:solidFill>
            </a:rPr>
            <a:t>Demens</a:t>
          </a:r>
        </a:p>
        <a:p>
          <a:pPr lvl="0" algn="ctr" defTabSz="1244600">
            <a:lnSpc>
              <a:spcPct val="90000"/>
            </a:lnSpc>
            <a:spcBef>
              <a:spcPct val="0"/>
            </a:spcBef>
            <a:spcAft>
              <a:spcPct val="35000"/>
            </a:spcAft>
          </a:pPr>
          <a:r>
            <a:rPr lang="nb-NO" sz="2800" kern="1200" baseline="0" dirty="0" smtClean="0">
              <a:solidFill>
                <a:schemeClr val="tx1"/>
              </a:solidFill>
            </a:rPr>
            <a:t>sykdommen</a:t>
          </a:r>
          <a:endParaRPr lang="nb-NO" sz="2800" kern="1200" baseline="0" dirty="0">
            <a:solidFill>
              <a:schemeClr val="tx1"/>
            </a:solidFill>
          </a:endParaRPr>
        </a:p>
      </dsp:txBody>
      <dsp:txXfrm>
        <a:off x="3194660" y="2034265"/>
        <a:ext cx="1946771" cy="1477864"/>
      </dsp:txXfrm>
    </dsp:sp>
    <dsp:sp modelId="{BBA0CC23-973C-44FB-8DF3-6605296817A8}">
      <dsp:nvSpPr>
        <dsp:cNvPr id="0" name=""/>
        <dsp:cNvSpPr/>
      </dsp:nvSpPr>
      <dsp:spPr>
        <a:xfrm>
          <a:off x="3240364" y="1448"/>
          <a:ext cx="1855363" cy="137445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400" kern="1200" baseline="0" dirty="0" smtClean="0">
              <a:solidFill>
                <a:schemeClr val="tx1"/>
              </a:solidFill>
            </a:rPr>
            <a:t>Forholdet til andre: Stigmatiserende /flaut/Vil ikke være til bry</a:t>
          </a:r>
          <a:endParaRPr lang="nb-NO" sz="1400" kern="1200" baseline="0" dirty="0">
            <a:solidFill>
              <a:schemeClr val="tx1"/>
            </a:solidFill>
          </a:endParaRPr>
        </a:p>
      </dsp:txBody>
      <dsp:txXfrm>
        <a:off x="3512076" y="202732"/>
        <a:ext cx="1311939" cy="971887"/>
      </dsp:txXfrm>
    </dsp:sp>
    <dsp:sp modelId="{13C1D5FE-089A-4852-A58F-0B1A147DA8CE}">
      <dsp:nvSpPr>
        <dsp:cNvPr id="0" name=""/>
        <dsp:cNvSpPr/>
      </dsp:nvSpPr>
      <dsp:spPr>
        <a:xfrm>
          <a:off x="5328593" y="3168357"/>
          <a:ext cx="1710784" cy="137445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400" kern="1200" baseline="0" dirty="0" smtClean="0">
              <a:solidFill>
                <a:schemeClr val="tx1"/>
              </a:solidFill>
            </a:rPr>
            <a:t>Kognitive funksjoner svekkes: Planlegging, orientering, hukommelse</a:t>
          </a:r>
          <a:endParaRPr lang="nb-NO" sz="1400" kern="1200" baseline="0" dirty="0">
            <a:solidFill>
              <a:schemeClr val="tx1"/>
            </a:solidFill>
          </a:endParaRPr>
        </a:p>
      </dsp:txBody>
      <dsp:txXfrm>
        <a:off x="5579132" y="3369641"/>
        <a:ext cx="1209706" cy="971887"/>
      </dsp:txXfrm>
    </dsp:sp>
    <dsp:sp modelId="{D76E5F02-9D97-49C6-950D-2F1A5D14AE2E}">
      <dsp:nvSpPr>
        <dsp:cNvPr id="0" name=""/>
        <dsp:cNvSpPr/>
      </dsp:nvSpPr>
      <dsp:spPr>
        <a:xfrm>
          <a:off x="1296137" y="3096341"/>
          <a:ext cx="1800440" cy="1374455"/>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b-NO" sz="1400" kern="1200" baseline="0" dirty="0" smtClean="0">
              <a:solidFill>
                <a:schemeClr val="tx1"/>
              </a:solidFill>
            </a:rPr>
            <a:t>Depressive symptomer: Mangel på initiativ, apati, nedsatt lyst til å gjøre aktiviteter</a:t>
          </a:r>
          <a:endParaRPr lang="nb-NO" sz="1400" kern="1200" baseline="0" dirty="0">
            <a:solidFill>
              <a:schemeClr val="tx1"/>
            </a:solidFill>
          </a:endParaRPr>
        </a:p>
      </dsp:txBody>
      <dsp:txXfrm>
        <a:off x="1559805" y="3297625"/>
        <a:ext cx="1273104" cy="971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C38D6-2694-417A-B178-D4966D14E344}">
      <dsp:nvSpPr>
        <dsp:cNvPr id="0" name=""/>
        <dsp:cNvSpPr/>
      </dsp:nvSpPr>
      <dsp:spPr>
        <a:xfrm>
          <a:off x="537809" y="461725"/>
          <a:ext cx="3082726" cy="3082726"/>
        </a:xfrm>
        <a:prstGeom prst="blockArc">
          <a:avLst>
            <a:gd name="adj1" fmla="val 9254571"/>
            <a:gd name="adj2" fmla="val 16351774"/>
            <a:gd name="adj3" fmla="val 4644"/>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006A59C3-5174-4810-836F-E08DF9EACD3B}">
      <dsp:nvSpPr>
        <dsp:cNvPr id="0" name=""/>
        <dsp:cNvSpPr/>
      </dsp:nvSpPr>
      <dsp:spPr>
        <a:xfrm>
          <a:off x="576077" y="576059"/>
          <a:ext cx="3082726" cy="3082726"/>
        </a:xfrm>
        <a:prstGeom prst="blockArc">
          <a:avLst>
            <a:gd name="adj1" fmla="val 943186"/>
            <a:gd name="adj2" fmla="val 10026492"/>
            <a:gd name="adj3" fmla="val 4644"/>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91E22610-CDA5-4450-B2FB-91091C972FEC}">
      <dsp:nvSpPr>
        <dsp:cNvPr id="0" name=""/>
        <dsp:cNvSpPr/>
      </dsp:nvSpPr>
      <dsp:spPr>
        <a:xfrm>
          <a:off x="785123" y="452289"/>
          <a:ext cx="3082726" cy="3082726"/>
        </a:xfrm>
        <a:prstGeom prst="blockArc">
          <a:avLst>
            <a:gd name="adj1" fmla="val 15786021"/>
            <a:gd name="adj2" fmla="val 1755102"/>
            <a:gd name="adj3" fmla="val 4644"/>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9E674821-51FF-4262-BDFA-120C934B3610}">
      <dsp:nvSpPr>
        <dsp:cNvPr id="0" name=""/>
        <dsp:cNvSpPr/>
      </dsp:nvSpPr>
      <dsp:spPr>
        <a:xfrm>
          <a:off x="1149878" y="1248651"/>
          <a:ext cx="1991485" cy="1511808"/>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b-NO" sz="1200" kern="1200" baseline="0" dirty="0" smtClean="0">
              <a:solidFill>
                <a:schemeClr val="tx1"/>
              </a:solidFill>
            </a:rPr>
            <a:t>Demens</a:t>
          </a:r>
        </a:p>
        <a:p>
          <a:pPr lvl="0" algn="ctr" defTabSz="533400">
            <a:lnSpc>
              <a:spcPct val="90000"/>
            </a:lnSpc>
            <a:spcBef>
              <a:spcPct val="0"/>
            </a:spcBef>
            <a:spcAft>
              <a:spcPct val="35000"/>
            </a:spcAft>
          </a:pPr>
          <a:r>
            <a:rPr lang="nb-NO" sz="1200" kern="1200" baseline="0" dirty="0" smtClean="0">
              <a:solidFill>
                <a:schemeClr val="tx1"/>
              </a:solidFill>
            </a:rPr>
            <a:t>sykdommen</a:t>
          </a:r>
          <a:endParaRPr lang="nb-NO" sz="1200" kern="1200" baseline="0" dirty="0">
            <a:solidFill>
              <a:schemeClr val="tx1"/>
            </a:solidFill>
          </a:endParaRPr>
        </a:p>
      </dsp:txBody>
      <dsp:txXfrm>
        <a:off x="1441524" y="1470050"/>
        <a:ext cx="1408193" cy="1069010"/>
      </dsp:txXfrm>
    </dsp:sp>
    <dsp:sp modelId="{BBA0CC23-973C-44FB-8DF3-6605296817A8}">
      <dsp:nvSpPr>
        <dsp:cNvPr id="0" name=""/>
        <dsp:cNvSpPr/>
      </dsp:nvSpPr>
      <dsp:spPr>
        <a:xfrm>
          <a:off x="1474584" y="1880"/>
          <a:ext cx="1342072" cy="994208"/>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b-NO" sz="1200" kern="1200" baseline="0" dirty="0" smtClean="0">
              <a:solidFill>
                <a:schemeClr val="tx1"/>
              </a:solidFill>
            </a:rPr>
            <a:t>Forholdet til andre</a:t>
          </a:r>
          <a:endParaRPr lang="nb-NO" sz="1200" kern="1200" baseline="0" dirty="0">
            <a:solidFill>
              <a:schemeClr val="tx1"/>
            </a:solidFill>
          </a:endParaRPr>
        </a:p>
      </dsp:txBody>
      <dsp:txXfrm>
        <a:off x="1671126" y="147478"/>
        <a:ext cx="948988" cy="703012"/>
      </dsp:txXfrm>
    </dsp:sp>
    <dsp:sp modelId="{13C1D5FE-089A-4852-A58F-0B1A147DA8CE}">
      <dsp:nvSpPr>
        <dsp:cNvPr id="0" name=""/>
        <dsp:cNvSpPr/>
      </dsp:nvSpPr>
      <dsp:spPr>
        <a:xfrm>
          <a:off x="3021324" y="2232241"/>
          <a:ext cx="1237491" cy="994208"/>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b-NO" sz="1200" kern="1200" baseline="0" dirty="0" smtClean="0">
              <a:solidFill>
                <a:schemeClr val="tx1"/>
              </a:solidFill>
            </a:rPr>
            <a:t>Kognitive funksjoner svekkes</a:t>
          </a:r>
          <a:endParaRPr lang="nb-NO" sz="1200" kern="1200" baseline="0" dirty="0">
            <a:solidFill>
              <a:schemeClr val="tx1"/>
            </a:solidFill>
          </a:endParaRPr>
        </a:p>
      </dsp:txBody>
      <dsp:txXfrm>
        <a:off x="3202550" y="2377839"/>
        <a:ext cx="875039" cy="703012"/>
      </dsp:txXfrm>
    </dsp:sp>
    <dsp:sp modelId="{D76E5F02-9D97-49C6-950D-2F1A5D14AE2E}">
      <dsp:nvSpPr>
        <dsp:cNvPr id="0" name=""/>
        <dsp:cNvSpPr/>
      </dsp:nvSpPr>
      <dsp:spPr>
        <a:xfrm>
          <a:off x="72016" y="2160242"/>
          <a:ext cx="1302344" cy="994208"/>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b-NO" sz="1200" kern="1200" baseline="0" dirty="0" smtClean="0">
              <a:solidFill>
                <a:schemeClr val="tx1"/>
              </a:solidFill>
            </a:rPr>
            <a:t>Depressive symptomer</a:t>
          </a:r>
          <a:endParaRPr lang="nb-NO" sz="1200" kern="1200" baseline="0" dirty="0">
            <a:solidFill>
              <a:schemeClr val="tx1"/>
            </a:solidFill>
          </a:endParaRPr>
        </a:p>
      </dsp:txBody>
      <dsp:txXfrm>
        <a:off x="262740" y="2305840"/>
        <a:ext cx="920896" cy="703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21C2C-1019-414B-B6F8-2D519641A904}">
      <dsp:nvSpPr>
        <dsp:cNvPr id="0" name=""/>
        <dsp:cNvSpPr/>
      </dsp:nvSpPr>
      <dsp:spPr>
        <a:xfrm>
          <a:off x="0" y="1173437"/>
          <a:ext cx="3624064" cy="769901"/>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b-NO" sz="1800" b="1" i="0" kern="1200" baseline="0" dirty="0" smtClean="0">
              <a:solidFill>
                <a:schemeClr val="tx1"/>
              </a:solidFill>
            </a:rPr>
            <a:t>2. Ta høyde for utfordringer</a:t>
          </a:r>
          <a:endParaRPr lang="nb-NO" sz="1800" b="1" i="0" kern="1200" baseline="0" dirty="0">
            <a:solidFill>
              <a:schemeClr val="tx1"/>
            </a:solidFill>
          </a:endParaRPr>
        </a:p>
      </dsp:txBody>
      <dsp:txXfrm>
        <a:off x="0" y="1173437"/>
        <a:ext cx="3624064" cy="769901"/>
      </dsp:txXfrm>
    </dsp:sp>
    <dsp:sp modelId="{C4F5A565-9380-4065-80A8-34F809C9391A}">
      <dsp:nvSpPr>
        <dsp:cNvPr id="0" name=""/>
        <dsp:cNvSpPr/>
      </dsp:nvSpPr>
      <dsp:spPr>
        <a:xfrm rot="10800000">
          <a:off x="0" y="876"/>
          <a:ext cx="3624064" cy="1184109"/>
        </a:xfrm>
        <a:prstGeom prst="upArrowCallou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b-NO" sz="1800" b="1" kern="1200" dirty="0" smtClean="0">
              <a:solidFill>
                <a:srgbClr val="000000"/>
              </a:solidFill>
            </a:rPr>
            <a:t>1. Identifisere</a:t>
          </a:r>
          <a:r>
            <a:rPr lang="nb-NO" sz="1800" kern="1200" dirty="0" smtClean="0"/>
            <a:t> </a:t>
          </a:r>
          <a:r>
            <a:rPr lang="nb-NO" sz="1800" b="1" kern="1200" dirty="0" smtClean="0">
              <a:solidFill>
                <a:srgbClr val="000000"/>
              </a:solidFill>
            </a:rPr>
            <a:t>lystbetonte aktiviteter</a:t>
          </a:r>
          <a:endParaRPr lang="nb-NO" sz="1800" b="1" kern="1200" dirty="0">
            <a:solidFill>
              <a:srgbClr val="000000"/>
            </a:solidFill>
          </a:endParaRPr>
        </a:p>
      </dsp:txBody>
      <dsp:txXfrm rot="10800000">
        <a:off x="0" y="876"/>
        <a:ext cx="3624064" cy="76939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A08F62-0BF4-4673-82A8-0363E72B1205}" type="datetimeFigureOut">
              <a:rPr lang="nb-NO" smtClean="0"/>
              <a:pPr/>
              <a:t>13.01.2014</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2370B9-F2CB-4E6F-9CC6-CF314A187243}" type="slidenum">
              <a:rPr lang="nb-NO" smtClean="0"/>
              <a:pPr/>
              <a:t>‹#›</a:t>
            </a:fld>
            <a:endParaRPr lang="nb-NO"/>
          </a:p>
        </p:txBody>
      </p:sp>
    </p:spTree>
    <p:extLst>
      <p:ext uri="{BB962C8B-B14F-4D97-AF65-F5344CB8AC3E}">
        <p14:creationId xmlns:p14="http://schemas.microsoft.com/office/powerpoint/2010/main" val="1003822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DD622-A61F-401B-8234-5CFE4E3B93C1}" type="datetimeFigureOut">
              <a:rPr lang="nb-NO" smtClean="0"/>
              <a:pPr/>
              <a:t>13.01.2014</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079869-C494-4687-9DA2-7F8E1A963329}" type="slidenum">
              <a:rPr lang="nb-NO" smtClean="0"/>
              <a:pPr/>
              <a:t>‹#›</a:t>
            </a:fld>
            <a:endParaRPr lang="nb-NO"/>
          </a:p>
        </p:txBody>
      </p:sp>
    </p:spTree>
    <p:extLst>
      <p:ext uri="{BB962C8B-B14F-4D97-AF65-F5344CB8AC3E}">
        <p14:creationId xmlns:p14="http://schemas.microsoft.com/office/powerpoint/2010/main" val="269208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Jeg</a:t>
            </a:r>
            <a:r>
              <a:rPr lang="nb-NO" baseline="0" dirty="0" smtClean="0"/>
              <a:t> er kjempe glad for å være her i dag, for i dag skal jeg fortelle om noe veldig spennende.</a:t>
            </a:r>
            <a:endParaRPr lang="nb-NO" dirty="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1</a:t>
            </a:fld>
            <a:endParaRPr lang="nb-NO" dirty="0"/>
          </a:p>
        </p:txBody>
      </p:sp>
    </p:spTree>
    <p:extLst>
      <p:ext uri="{BB962C8B-B14F-4D97-AF65-F5344CB8AC3E}">
        <p14:creationId xmlns:p14="http://schemas.microsoft.com/office/powerpoint/2010/main" val="231807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13</a:t>
            </a:fld>
            <a:endParaRPr lang="nb-NO"/>
          </a:p>
        </p:txBody>
      </p:sp>
    </p:spTree>
    <p:extLst>
      <p:ext uri="{BB962C8B-B14F-4D97-AF65-F5344CB8AC3E}">
        <p14:creationId xmlns:p14="http://schemas.microsoft.com/office/powerpoint/2010/main" val="126397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14</a:t>
            </a:fld>
            <a:endParaRPr lang="nb-NO" dirty="0"/>
          </a:p>
        </p:txBody>
      </p:sp>
    </p:spTree>
    <p:extLst>
      <p:ext uri="{BB962C8B-B14F-4D97-AF65-F5344CB8AC3E}">
        <p14:creationId xmlns:p14="http://schemas.microsoft.com/office/powerpoint/2010/main" val="2145772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15</a:t>
            </a:fld>
            <a:endParaRPr lang="nb-NO" dirty="0"/>
          </a:p>
        </p:txBody>
      </p:sp>
    </p:spTree>
    <p:extLst>
      <p:ext uri="{BB962C8B-B14F-4D97-AF65-F5344CB8AC3E}">
        <p14:creationId xmlns:p14="http://schemas.microsoft.com/office/powerpoint/2010/main" val="3206644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p:cNvSpPr>
            <a:spLocks noGrp="1" noRot="1" noChangeAspect="1" noTextEdit="1"/>
          </p:cNvSpPr>
          <p:nvPr>
            <p:ph type="sldImg"/>
          </p:nvPr>
        </p:nvSpPr>
        <p:spPr bwMode="auto">
          <a:noFill/>
          <a:ln>
            <a:solidFill>
              <a:srgbClr val="000000"/>
            </a:solidFill>
            <a:miter lim="800000"/>
            <a:headEnd/>
            <a:tailEnd/>
          </a:ln>
        </p:spPr>
      </p:sp>
      <p:sp>
        <p:nvSpPr>
          <p:cNvPr id="21507"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b-NO" dirty="0" smtClean="0"/>
              <a:t>Kan dere tenkte dere noen utfordringer?</a:t>
            </a:r>
          </a:p>
        </p:txBody>
      </p:sp>
      <p:sp>
        <p:nvSpPr>
          <p:cNvPr id="21508"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DEB38-02BE-4806-B0CB-6DA9E2213282}" type="slidenum">
              <a:rPr lang="nb-NO" smtClean="0"/>
              <a:pPr/>
              <a:t>16</a:t>
            </a:fld>
            <a:endParaRPr lang="nb-NO" dirty="0" smtClean="0"/>
          </a:p>
        </p:txBody>
      </p:sp>
    </p:spTree>
    <p:extLst>
      <p:ext uri="{BB962C8B-B14F-4D97-AF65-F5344CB8AC3E}">
        <p14:creationId xmlns:p14="http://schemas.microsoft.com/office/powerpoint/2010/main" val="2171303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p:cNvSpPr>
            <a:spLocks noGrp="1" noRot="1" noChangeAspect="1" noTextEdit="1"/>
          </p:cNvSpPr>
          <p:nvPr>
            <p:ph type="sldImg"/>
          </p:nvPr>
        </p:nvSpPr>
        <p:spPr bwMode="auto">
          <a:noFill/>
          <a:ln>
            <a:solidFill>
              <a:srgbClr val="000000"/>
            </a:solidFill>
            <a:miter lim="800000"/>
            <a:headEnd/>
            <a:tailEnd/>
          </a:ln>
        </p:spPr>
      </p:sp>
      <p:sp>
        <p:nvSpPr>
          <p:cNvPr id="21507"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smtClean="0"/>
          </a:p>
        </p:txBody>
      </p:sp>
      <p:sp>
        <p:nvSpPr>
          <p:cNvPr id="21508"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DEB38-02BE-4806-B0CB-6DA9E2213282}" type="slidenum">
              <a:rPr lang="nb-NO" smtClean="0"/>
              <a:pPr/>
              <a:t>17</a:t>
            </a:fld>
            <a:endParaRPr lang="nb-NO" dirty="0" smtClean="0"/>
          </a:p>
        </p:txBody>
      </p:sp>
    </p:spTree>
    <p:extLst>
      <p:ext uri="{BB962C8B-B14F-4D97-AF65-F5344CB8AC3E}">
        <p14:creationId xmlns:p14="http://schemas.microsoft.com/office/powerpoint/2010/main" val="1942414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 1"/>
          <p:cNvSpPr>
            <a:spLocks noGrp="1" noRot="1" noChangeAspect="1" noTextEdit="1"/>
          </p:cNvSpPr>
          <p:nvPr>
            <p:ph type="sldImg"/>
          </p:nvPr>
        </p:nvSpPr>
        <p:spPr bwMode="auto">
          <a:noFill/>
          <a:ln>
            <a:solidFill>
              <a:srgbClr val="000000"/>
            </a:solidFill>
            <a:miter lim="800000"/>
            <a:headEnd/>
            <a:tailEnd/>
          </a:ln>
        </p:spPr>
      </p:sp>
      <p:sp>
        <p:nvSpPr>
          <p:cNvPr id="21507"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b-NO" dirty="0" smtClean="0"/>
          </a:p>
        </p:txBody>
      </p:sp>
      <p:sp>
        <p:nvSpPr>
          <p:cNvPr id="21508"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DEB38-02BE-4806-B0CB-6DA9E2213282}" type="slidenum">
              <a:rPr lang="nb-NO" smtClean="0"/>
              <a:pPr/>
              <a:t>18</a:t>
            </a:fld>
            <a:endParaRPr lang="nb-NO" dirty="0" smtClean="0"/>
          </a:p>
        </p:txBody>
      </p:sp>
    </p:spTree>
    <p:extLst>
      <p:ext uri="{BB962C8B-B14F-4D97-AF65-F5344CB8AC3E}">
        <p14:creationId xmlns:p14="http://schemas.microsoft.com/office/powerpoint/2010/main" val="138158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19</a:t>
            </a:fld>
            <a:endParaRPr lang="nb-NO" dirty="0"/>
          </a:p>
        </p:txBody>
      </p:sp>
    </p:spTree>
    <p:extLst>
      <p:ext uri="{BB962C8B-B14F-4D97-AF65-F5344CB8AC3E}">
        <p14:creationId xmlns:p14="http://schemas.microsoft.com/office/powerpoint/2010/main" val="380027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20</a:t>
            </a:fld>
            <a:endParaRPr lang="nb-NO" dirty="0"/>
          </a:p>
        </p:txBody>
      </p:sp>
    </p:spTree>
    <p:extLst>
      <p:ext uri="{BB962C8B-B14F-4D97-AF65-F5344CB8AC3E}">
        <p14:creationId xmlns:p14="http://schemas.microsoft.com/office/powerpoint/2010/main" val="883794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Psykisk:</a:t>
            </a:r>
            <a:r>
              <a:rPr lang="nb-NO" baseline="0" dirty="0" smtClean="0"/>
              <a:t> Depresjon og angst.</a:t>
            </a:r>
            <a:endParaRPr lang="nb-NO" dirty="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22</a:t>
            </a:fld>
            <a:endParaRPr lang="nb-NO"/>
          </a:p>
        </p:txBody>
      </p:sp>
    </p:spTree>
    <p:extLst>
      <p:ext uri="{BB962C8B-B14F-4D97-AF65-F5344CB8AC3E}">
        <p14:creationId xmlns:p14="http://schemas.microsoft.com/office/powerpoint/2010/main" val="317229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Kunnskap og</a:t>
            </a:r>
            <a:r>
              <a:rPr lang="nb-NO" baseline="0" dirty="0" smtClean="0"/>
              <a:t> informasjon</a:t>
            </a:r>
            <a:endParaRPr lang="nb-NO" dirty="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30</a:t>
            </a:fld>
            <a:endParaRPr lang="nb-NO"/>
          </a:p>
        </p:txBody>
      </p:sp>
    </p:spTree>
    <p:extLst>
      <p:ext uri="{BB962C8B-B14F-4D97-AF65-F5344CB8AC3E}">
        <p14:creationId xmlns:p14="http://schemas.microsoft.com/office/powerpoint/2010/main" val="382555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2</a:t>
            </a:fld>
            <a:endParaRPr lang="nb-NO" dirty="0"/>
          </a:p>
        </p:txBody>
      </p:sp>
    </p:spTree>
    <p:extLst>
      <p:ext uri="{BB962C8B-B14F-4D97-AF65-F5344CB8AC3E}">
        <p14:creationId xmlns:p14="http://schemas.microsoft.com/office/powerpoint/2010/main" val="3215458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32</a:t>
            </a:fld>
            <a:endParaRPr lang="nb-NO" dirty="0"/>
          </a:p>
        </p:txBody>
      </p:sp>
    </p:spTree>
    <p:extLst>
      <p:ext uri="{BB962C8B-B14F-4D97-AF65-F5344CB8AC3E}">
        <p14:creationId xmlns:p14="http://schemas.microsoft.com/office/powerpoint/2010/main" val="1463064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34</a:t>
            </a:fld>
            <a:endParaRPr lang="nb-NO"/>
          </a:p>
        </p:txBody>
      </p:sp>
    </p:spTree>
    <p:extLst>
      <p:ext uri="{BB962C8B-B14F-4D97-AF65-F5344CB8AC3E}">
        <p14:creationId xmlns:p14="http://schemas.microsoft.com/office/powerpoint/2010/main" val="380464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Vi vet at det å være i aktivitet er viktig…… Men</a:t>
            </a:r>
            <a:r>
              <a:rPr lang="nb-NO" baseline="0" dirty="0" smtClean="0"/>
              <a:t> allikevel er det flere som </a:t>
            </a:r>
            <a:r>
              <a:rPr lang="nb-NO" baseline="0" dirty="0" err="1" smtClean="0"/>
              <a:t>spørr</a:t>
            </a:r>
            <a:r>
              <a:rPr lang="nb-NO" baseline="0" dirty="0" smtClean="0"/>
              <a:t>: </a:t>
            </a:r>
            <a:r>
              <a:rPr lang="nb-NO" dirty="0" smtClean="0"/>
              <a:t>Hvorfor utføre lystbetonte aktiviteter når personen</a:t>
            </a:r>
            <a:r>
              <a:rPr lang="nb-NO" baseline="0" dirty="0" smtClean="0"/>
              <a:t> allikevel glemmer?</a:t>
            </a:r>
            <a:endParaRPr lang="nb-NO" dirty="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3</a:t>
            </a:fld>
            <a:endParaRPr lang="nb-NO" dirty="0"/>
          </a:p>
        </p:txBody>
      </p:sp>
    </p:spTree>
    <p:extLst>
      <p:ext uri="{BB962C8B-B14F-4D97-AF65-F5344CB8AC3E}">
        <p14:creationId xmlns:p14="http://schemas.microsoft.com/office/powerpoint/2010/main" val="308551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4</a:t>
            </a:fld>
            <a:endParaRPr lang="nb-NO" dirty="0"/>
          </a:p>
        </p:txBody>
      </p:sp>
    </p:spTree>
    <p:extLst>
      <p:ext uri="{BB962C8B-B14F-4D97-AF65-F5344CB8AC3E}">
        <p14:creationId xmlns:p14="http://schemas.microsoft.com/office/powerpoint/2010/main" val="188559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smtClean="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6</a:t>
            </a:fld>
            <a:endParaRPr lang="nb-NO"/>
          </a:p>
        </p:txBody>
      </p:sp>
    </p:spTree>
    <p:extLst>
      <p:ext uri="{BB962C8B-B14F-4D97-AF65-F5344CB8AC3E}">
        <p14:creationId xmlns:p14="http://schemas.microsoft.com/office/powerpoint/2010/main" val="148037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7</a:t>
            </a:fld>
            <a:endParaRPr lang="nb-NO"/>
          </a:p>
        </p:txBody>
      </p:sp>
    </p:spTree>
    <p:extLst>
      <p:ext uri="{BB962C8B-B14F-4D97-AF65-F5344CB8AC3E}">
        <p14:creationId xmlns:p14="http://schemas.microsoft.com/office/powerpoint/2010/main" val="72525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Så oppsummerende, har vi sett at det er viktig</a:t>
            </a:r>
            <a:r>
              <a:rPr lang="nb-NO" baseline="0" dirty="0" smtClean="0"/>
              <a:t> at personer med demens er i aktivitet. Men så har vi jo da neste problem…..</a:t>
            </a:r>
            <a:endParaRPr lang="nb-NO" dirty="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8</a:t>
            </a:fld>
            <a:endParaRPr lang="nb-NO"/>
          </a:p>
        </p:txBody>
      </p:sp>
    </p:spTree>
    <p:extLst>
      <p:ext uri="{BB962C8B-B14F-4D97-AF65-F5344CB8AC3E}">
        <p14:creationId xmlns:p14="http://schemas.microsoft.com/office/powerpoint/2010/main" val="4147085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Vi må forstå demenssykdommen,</a:t>
            </a:r>
            <a:r>
              <a:rPr lang="nb-NO" baseline="0" dirty="0" smtClean="0"/>
              <a:t> for at vi kan formidle dette videre….Dere jobber jo med likemenn eller pårørende…..Og da er det viktig å kunne formidle dette videre…. </a:t>
            </a:r>
          </a:p>
          <a:p>
            <a:endParaRPr lang="nb-NO" baseline="0" dirty="0" smtClean="0"/>
          </a:p>
          <a:p>
            <a:r>
              <a:rPr lang="nb-NO" baseline="0" dirty="0" smtClean="0"/>
              <a:t>Viktig at pårørende forstår at hvis man ikke får personen med på aktivitet, så er det ikke nødvendigvis pga. ”latskap” eller av ”ond vilje”, men at personen har en demenssykdom… </a:t>
            </a:r>
            <a:endParaRPr lang="nb-NO" dirty="0"/>
          </a:p>
        </p:txBody>
      </p:sp>
      <p:sp>
        <p:nvSpPr>
          <p:cNvPr id="4" name="Plassholder for lysbildenummer 3"/>
          <p:cNvSpPr>
            <a:spLocks noGrp="1"/>
          </p:cNvSpPr>
          <p:nvPr>
            <p:ph type="sldNum" sz="quarter" idx="10"/>
          </p:nvPr>
        </p:nvSpPr>
        <p:spPr/>
        <p:txBody>
          <a:bodyPr/>
          <a:lstStyle/>
          <a:p>
            <a:fld id="{76079869-C494-4687-9DA2-7F8E1A963329}" type="slidenum">
              <a:rPr lang="nb-NO" smtClean="0"/>
              <a:pPr/>
              <a:t>10</a:t>
            </a:fld>
            <a:endParaRPr lang="nb-NO" dirty="0"/>
          </a:p>
        </p:txBody>
      </p:sp>
    </p:spTree>
    <p:extLst>
      <p:ext uri="{BB962C8B-B14F-4D97-AF65-F5344CB8AC3E}">
        <p14:creationId xmlns:p14="http://schemas.microsoft.com/office/powerpoint/2010/main" val="1613872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B999D6-1CE5-4765-8D99-35229C3BBA47}" type="slidenum">
              <a:rPr lang="da-DK" smtClean="0"/>
              <a:pPr/>
              <a:t>11</a:t>
            </a:fld>
            <a:endParaRPr lang="da-DK" smtClean="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da-DK" dirty="0" smtClean="0"/>
          </a:p>
        </p:txBody>
      </p:sp>
    </p:spTree>
    <p:extLst>
      <p:ext uri="{BB962C8B-B14F-4D97-AF65-F5344CB8AC3E}">
        <p14:creationId xmlns:p14="http://schemas.microsoft.com/office/powerpoint/2010/main" val="29577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769E17B1-FF75-4F8E-948A-3EBF0B85D324}" type="datetime1">
              <a:rPr lang="nb-NO" smtClean="0"/>
              <a:pPr/>
              <a:t>13.01.2014</a:t>
            </a:fld>
            <a:endParaRPr lang="nb-NO"/>
          </a:p>
        </p:txBody>
      </p:sp>
      <p:sp>
        <p:nvSpPr>
          <p:cNvPr id="5" name="Plassholder for bunntekst 4"/>
          <p:cNvSpPr>
            <a:spLocks noGrp="1"/>
          </p:cNvSpPr>
          <p:nvPr>
            <p:ph type="ftr" sz="quarter" idx="11"/>
          </p:nvPr>
        </p:nvSpPr>
        <p:spPr/>
        <p:txBody>
          <a:bodyPr/>
          <a:lstStyle/>
          <a:p>
            <a:r>
              <a:rPr lang="nb-NO" smtClean="0"/>
              <a:t>    </a:t>
            </a:r>
            <a:endParaRPr lang="nb-NO"/>
          </a:p>
        </p:txBody>
      </p:sp>
      <p:sp>
        <p:nvSpPr>
          <p:cNvPr id="6" name="Plassholder for lysbildenummer 5"/>
          <p:cNvSpPr>
            <a:spLocks noGrp="1"/>
          </p:cNvSpPr>
          <p:nvPr>
            <p:ph type="sldNum" sz="quarter" idx="12"/>
          </p:nvPr>
        </p:nvSpPr>
        <p:spPr/>
        <p:txBody>
          <a:bodyPr/>
          <a:lstStyle/>
          <a:p>
            <a:fld id="{F9762AF5-7364-40AE-9BF3-E3DCF9BB88C4}"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00881C3-BA02-4EF4-9598-C984BA71CD5C}" type="datetime1">
              <a:rPr lang="nb-NO" smtClean="0"/>
              <a:pPr/>
              <a:t>13.01.2014</a:t>
            </a:fld>
            <a:endParaRPr lang="nb-NO"/>
          </a:p>
        </p:txBody>
      </p:sp>
      <p:sp>
        <p:nvSpPr>
          <p:cNvPr id="5" name="Plassholder for bunntekst 4"/>
          <p:cNvSpPr>
            <a:spLocks noGrp="1"/>
          </p:cNvSpPr>
          <p:nvPr>
            <p:ph type="ftr" sz="quarter" idx="11"/>
          </p:nvPr>
        </p:nvSpPr>
        <p:spPr/>
        <p:txBody>
          <a:bodyPr/>
          <a:lstStyle/>
          <a:p>
            <a:r>
              <a:rPr lang="nb-NO" smtClean="0"/>
              <a:t>    </a:t>
            </a:r>
            <a:endParaRPr lang="nb-NO"/>
          </a:p>
        </p:txBody>
      </p:sp>
      <p:sp>
        <p:nvSpPr>
          <p:cNvPr id="6" name="Plassholder for lysbildenummer 5"/>
          <p:cNvSpPr>
            <a:spLocks noGrp="1"/>
          </p:cNvSpPr>
          <p:nvPr>
            <p:ph type="sldNum" sz="quarter" idx="12"/>
          </p:nvPr>
        </p:nvSpPr>
        <p:spPr/>
        <p:txBody>
          <a:bodyPr/>
          <a:lstStyle/>
          <a:p>
            <a:fld id="{F9762AF5-7364-40AE-9BF3-E3DCF9BB88C4}"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FE3CB48-296A-4FE4-8D0E-2F81B36ACE8B}" type="datetime1">
              <a:rPr lang="nb-NO" smtClean="0"/>
              <a:pPr/>
              <a:t>13.01.2014</a:t>
            </a:fld>
            <a:endParaRPr lang="nb-NO"/>
          </a:p>
        </p:txBody>
      </p:sp>
      <p:sp>
        <p:nvSpPr>
          <p:cNvPr id="5" name="Plassholder for bunntekst 4"/>
          <p:cNvSpPr>
            <a:spLocks noGrp="1"/>
          </p:cNvSpPr>
          <p:nvPr>
            <p:ph type="ftr" sz="quarter" idx="11"/>
          </p:nvPr>
        </p:nvSpPr>
        <p:spPr/>
        <p:txBody>
          <a:bodyPr/>
          <a:lstStyle/>
          <a:p>
            <a:r>
              <a:rPr lang="nb-NO" smtClean="0"/>
              <a:t>    </a:t>
            </a:r>
            <a:endParaRPr lang="nb-NO"/>
          </a:p>
        </p:txBody>
      </p:sp>
      <p:sp>
        <p:nvSpPr>
          <p:cNvPr id="6" name="Plassholder for lysbildenummer 5"/>
          <p:cNvSpPr>
            <a:spLocks noGrp="1"/>
          </p:cNvSpPr>
          <p:nvPr>
            <p:ph type="sldNum" sz="quarter" idx="12"/>
          </p:nvPr>
        </p:nvSpPr>
        <p:spPr/>
        <p:txBody>
          <a:bodyPr/>
          <a:lstStyle/>
          <a:p>
            <a:fld id="{F9762AF5-7364-40AE-9BF3-E3DCF9BB88C4}"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24B9762-734E-4270-9B4A-EE404839DC00}" type="datetime1">
              <a:rPr lang="nb-NO" smtClean="0"/>
              <a:pPr/>
              <a:t>13.01.2014</a:t>
            </a:fld>
            <a:endParaRPr lang="nb-NO"/>
          </a:p>
        </p:txBody>
      </p:sp>
      <p:sp>
        <p:nvSpPr>
          <p:cNvPr id="5" name="Plassholder for bunntekst 4"/>
          <p:cNvSpPr>
            <a:spLocks noGrp="1"/>
          </p:cNvSpPr>
          <p:nvPr>
            <p:ph type="ftr" sz="quarter" idx="11"/>
          </p:nvPr>
        </p:nvSpPr>
        <p:spPr/>
        <p:txBody>
          <a:bodyPr/>
          <a:lstStyle/>
          <a:p>
            <a:r>
              <a:rPr lang="nb-NO" smtClean="0"/>
              <a:t>    </a:t>
            </a:r>
            <a:endParaRPr lang="nb-NO"/>
          </a:p>
        </p:txBody>
      </p:sp>
      <p:sp>
        <p:nvSpPr>
          <p:cNvPr id="6" name="Plassholder for lysbildenummer 5"/>
          <p:cNvSpPr>
            <a:spLocks noGrp="1"/>
          </p:cNvSpPr>
          <p:nvPr>
            <p:ph type="sldNum" sz="quarter" idx="12"/>
          </p:nvPr>
        </p:nvSpPr>
        <p:spPr/>
        <p:txBody>
          <a:bodyPr/>
          <a:lstStyle/>
          <a:p>
            <a:fld id="{F9762AF5-7364-40AE-9BF3-E3DCF9BB88C4}"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270C2439-28DD-4152-9B6D-2DF4C8C115EB}" type="datetime1">
              <a:rPr lang="nb-NO" smtClean="0"/>
              <a:pPr/>
              <a:t>13.01.2014</a:t>
            </a:fld>
            <a:endParaRPr lang="nb-NO"/>
          </a:p>
        </p:txBody>
      </p:sp>
      <p:sp>
        <p:nvSpPr>
          <p:cNvPr id="5" name="Plassholder for bunntekst 4"/>
          <p:cNvSpPr>
            <a:spLocks noGrp="1"/>
          </p:cNvSpPr>
          <p:nvPr>
            <p:ph type="ftr" sz="quarter" idx="11"/>
          </p:nvPr>
        </p:nvSpPr>
        <p:spPr/>
        <p:txBody>
          <a:bodyPr/>
          <a:lstStyle/>
          <a:p>
            <a:r>
              <a:rPr lang="nb-NO" smtClean="0"/>
              <a:t>    </a:t>
            </a:r>
            <a:endParaRPr lang="nb-NO"/>
          </a:p>
        </p:txBody>
      </p:sp>
      <p:sp>
        <p:nvSpPr>
          <p:cNvPr id="6" name="Plassholder for lysbildenummer 5"/>
          <p:cNvSpPr>
            <a:spLocks noGrp="1"/>
          </p:cNvSpPr>
          <p:nvPr>
            <p:ph type="sldNum" sz="quarter" idx="12"/>
          </p:nvPr>
        </p:nvSpPr>
        <p:spPr/>
        <p:txBody>
          <a:bodyPr/>
          <a:lstStyle/>
          <a:p>
            <a:fld id="{F9762AF5-7364-40AE-9BF3-E3DCF9BB88C4}"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FA1C83C1-F7A4-4FD7-A171-1AD68C261317}" type="datetime1">
              <a:rPr lang="nb-NO" smtClean="0"/>
              <a:pPr/>
              <a:t>13.01.2014</a:t>
            </a:fld>
            <a:endParaRPr lang="nb-NO"/>
          </a:p>
        </p:txBody>
      </p:sp>
      <p:sp>
        <p:nvSpPr>
          <p:cNvPr id="6" name="Plassholder for bunntekst 5"/>
          <p:cNvSpPr>
            <a:spLocks noGrp="1"/>
          </p:cNvSpPr>
          <p:nvPr>
            <p:ph type="ftr" sz="quarter" idx="11"/>
          </p:nvPr>
        </p:nvSpPr>
        <p:spPr/>
        <p:txBody>
          <a:bodyPr/>
          <a:lstStyle/>
          <a:p>
            <a:r>
              <a:rPr lang="nb-NO" smtClean="0"/>
              <a:t>    </a:t>
            </a:r>
            <a:endParaRPr lang="nb-NO"/>
          </a:p>
        </p:txBody>
      </p:sp>
      <p:sp>
        <p:nvSpPr>
          <p:cNvPr id="7" name="Plassholder for lysbildenummer 6"/>
          <p:cNvSpPr>
            <a:spLocks noGrp="1"/>
          </p:cNvSpPr>
          <p:nvPr>
            <p:ph type="sldNum" sz="quarter" idx="12"/>
          </p:nvPr>
        </p:nvSpPr>
        <p:spPr/>
        <p:txBody>
          <a:bodyPr/>
          <a:lstStyle/>
          <a:p>
            <a:fld id="{F9762AF5-7364-40AE-9BF3-E3DCF9BB88C4}"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FB498859-E956-45AB-83C0-8F49C19B827E}" type="datetime1">
              <a:rPr lang="nb-NO" smtClean="0"/>
              <a:pPr/>
              <a:t>13.01.2014</a:t>
            </a:fld>
            <a:endParaRPr lang="nb-NO"/>
          </a:p>
        </p:txBody>
      </p:sp>
      <p:sp>
        <p:nvSpPr>
          <p:cNvPr id="8" name="Plassholder for bunntekst 7"/>
          <p:cNvSpPr>
            <a:spLocks noGrp="1"/>
          </p:cNvSpPr>
          <p:nvPr>
            <p:ph type="ftr" sz="quarter" idx="11"/>
          </p:nvPr>
        </p:nvSpPr>
        <p:spPr/>
        <p:txBody>
          <a:bodyPr/>
          <a:lstStyle/>
          <a:p>
            <a:r>
              <a:rPr lang="nb-NO" smtClean="0"/>
              <a:t>    </a:t>
            </a:r>
            <a:endParaRPr lang="nb-NO"/>
          </a:p>
        </p:txBody>
      </p:sp>
      <p:sp>
        <p:nvSpPr>
          <p:cNvPr id="9" name="Plassholder for lysbildenummer 8"/>
          <p:cNvSpPr>
            <a:spLocks noGrp="1"/>
          </p:cNvSpPr>
          <p:nvPr>
            <p:ph type="sldNum" sz="quarter" idx="12"/>
          </p:nvPr>
        </p:nvSpPr>
        <p:spPr/>
        <p:txBody>
          <a:bodyPr/>
          <a:lstStyle/>
          <a:p>
            <a:fld id="{F9762AF5-7364-40AE-9BF3-E3DCF9BB88C4}"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D7A73CB9-4649-4E23-ABE4-683A90AA00EC}" type="datetime1">
              <a:rPr lang="nb-NO" smtClean="0"/>
              <a:pPr/>
              <a:t>13.01.2014</a:t>
            </a:fld>
            <a:endParaRPr lang="nb-NO"/>
          </a:p>
        </p:txBody>
      </p:sp>
      <p:sp>
        <p:nvSpPr>
          <p:cNvPr id="4" name="Plassholder for bunntekst 3"/>
          <p:cNvSpPr>
            <a:spLocks noGrp="1"/>
          </p:cNvSpPr>
          <p:nvPr>
            <p:ph type="ftr" sz="quarter" idx="11"/>
          </p:nvPr>
        </p:nvSpPr>
        <p:spPr/>
        <p:txBody>
          <a:bodyPr/>
          <a:lstStyle/>
          <a:p>
            <a:r>
              <a:rPr lang="nb-NO" smtClean="0"/>
              <a:t>    </a:t>
            </a:r>
            <a:endParaRPr lang="nb-NO"/>
          </a:p>
        </p:txBody>
      </p:sp>
      <p:sp>
        <p:nvSpPr>
          <p:cNvPr id="5" name="Plassholder for lysbildenummer 4"/>
          <p:cNvSpPr>
            <a:spLocks noGrp="1"/>
          </p:cNvSpPr>
          <p:nvPr>
            <p:ph type="sldNum" sz="quarter" idx="12"/>
          </p:nvPr>
        </p:nvSpPr>
        <p:spPr/>
        <p:txBody>
          <a:bodyPr/>
          <a:lstStyle/>
          <a:p>
            <a:fld id="{F9762AF5-7364-40AE-9BF3-E3DCF9BB88C4}"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5DF2AE93-BE69-4AC2-A426-DEA35A38CE8E}" type="datetime1">
              <a:rPr lang="nb-NO" smtClean="0"/>
              <a:pPr/>
              <a:t>13.01.2014</a:t>
            </a:fld>
            <a:endParaRPr lang="nb-NO"/>
          </a:p>
        </p:txBody>
      </p:sp>
      <p:sp>
        <p:nvSpPr>
          <p:cNvPr id="3" name="Plassholder for bunntekst 2"/>
          <p:cNvSpPr>
            <a:spLocks noGrp="1"/>
          </p:cNvSpPr>
          <p:nvPr>
            <p:ph type="ftr" sz="quarter" idx="11"/>
          </p:nvPr>
        </p:nvSpPr>
        <p:spPr/>
        <p:txBody>
          <a:bodyPr/>
          <a:lstStyle/>
          <a:p>
            <a:r>
              <a:rPr lang="nb-NO" smtClean="0"/>
              <a:t>    </a:t>
            </a:r>
            <a:endParaRPr lang="nb-NO"/>
          </a:p>
        </p:txBody>
      </p:sp>
      <p:sp>
        <p:nvSpPr>
          <p:cNvPr id="4" name="Plassholder for lysbildenummer 3"/>
          <p:cNvSpPr>
            <a:spLocks noGrp="1"/>
          </p:cNvSpPr>
          <p:nvPr>
            <p:ph type="sldNum" sz="quarter" idx="12"/>
          </p:nvPr>
        </p:nvSpPr>
        <p:spPr/>
        <p:txBody>
          <a:bodyPr/>
          <a:lstStyle/>
          <a:p>
            <a:fld id="{F9762AF5-7364-40AE-9BF3-E3DCF9BB88C4}"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AEEDA123-CFCD-46D0-B90E-E53CD535EEF9}" type="datetime1">
              <a:rPr lang="nb-NO" smtClean="0"/>
              <a:pPr/>
              <a:t>13.01.2014</a:t>
            </a:fld>
            <a:endParaRPr lang="nb-NO"/>
          </a:p>
        </p:txBody>
      </p:sp>
      <p:sp>
        <p:nvSpPr>
          <p:cNvPr id="6" name="Plassholder for bunntekst 5"/>
          <p:cNvSpPr>
            <a:spLocks noGrp="1"/>
          </p:cNvSpPr>
          <p:nvPr>
            <p:ph type="ftr" sz="quarter" idx="11"/>
          </p:nvPr>
        </p:nvSpPr>
        <p:spPr/>
        <p:txBody>
          <a:bodyPr/>
          <a:lstStyle/>
          <a:p>
            <a:r>
              <a:rPr lang="nb-NO" smtClean="0"/>
              <a:t>    </a:t>
            </a:r>
            <a:endParaRPr lang="nb-NO"/>
          </a:p>
        </p:txBody>
      </p:sp>
      <p:sp>
        <p:nvSpPr>
          <p:cNvPr id="7" name="Plassholder for lysbildenummer 6"/>
          <p:cNvSpPr>
            <a:spLocks noGrp="1"/>
          </p:cNvSpPr>
          <p:nvPr>
            <p:ph type="sldNum" sz="quarter" idx="12"/>
          </p:nvPr>
        </p:nvSpPr>
        <p:spPr/>
        <p:txBody>
          <a:bodyPr/>
          <a:lstStyle/>
          <a:p>
            <a:fld id="{F9762AF5-7364-40AE-9BF3-E3DCF9BB88C4}"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0F093DDB-830A-4E9D-8E75-FF73809A009E}" type="datetime1">
              <a:rPr lang="nb-NO" smtClean="0"/>
              <a:pPr/>
              <a:t>13.01.2014</a:t>
            </a:fld>
            <a:endParaRPr lang="nb-NO"/>
          </a:p>
        </p:txBody>
      </p:sp>
      <p:sp>
        <p:nvSpPr>
          <p:cNvPr id="6" name="Plassholder for bunntekst 5"/>
          <p:cNvSpPr>
            <a:spLocks noGrp="1"/>
          </p:cNvSpPr>
          <p:nvPr>
            <p:ph type="ftr" sz="quarter" idx="11"/>
          </p:nvPr>
        </p:nvSpPr>
        <p:spPr/>
        <p:txBody>
          <a:bodyPr/>
          <a:lstStyle/>
          <a:p>
            <a:r>
              <a:rPr lang="nb-NO" smtClean="0"/>
              <a:t>    </a:t>
            </a:r>
            <a:endParaRPr lang="nb-NO"/>
          </a:p>
        </p:txBody>
      </p:sp>
      <p:sp>
        <p:nvSpPr>
          <p:cNvPr id="7" name="Plassholder for lysbildenummer 6"/>
          <p:cNvSpPr>
            <a:spLocks noGrp="1"/>
          </p:cNvSpPr>
          <p:nvPr>
            <p:ph type="sldNum" sz="quarter" idx="12"/>
          </p:nvPr>
        </p:nvSpPr>
        <p:spPr/>
        <p:txBody>
          <a:bodyPr/>
          <a:lstStyle/>
          <a:p>
            <a:fld id="{F9762AF5-7364-40AE-9BF3-E3DCF9BB88C4}"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A7AEE-EDE0-4BA8-A203-6E6015A940BA}" type="datetime1">
              <a:rPr lang="nb-NO" smtClean="0"/>
              <a:pPr/>
              <a:t>13.01.2014</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smtClean="0"/>
              <a:t>    </a:t>
            </a:r>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62AF5-7364-40AE-9BF3-E3DCF9BB88C4}"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1412777"/>
            <a:ext cx="7772400" cy="1512167"/>
          </a:xfrm>
        </p:spPr>
        <p:txBody>
          <a:bodyPr>
            <a:normAutofit fontScale="90000"/>
          </a:bodyPr>
          <a:lstStyle/>
          <a:p>
            <a:r>
              <a:rPr lang="nb-NO" sz="3600" dirty="0" smtClean="0"/>
              <a:t>Pårørendes muligheter ved </a:t>
            </a:r>
            <a:br>
              <a:rPr lang="nb-NO" sz="3600" dirty="0" smtClean="0"/>
            </a:br>
            <a:r>
              <a:rPr lang="nb-NO" sz="3600" dirty="0" smtClean="0"/>
              <a:t>lystbetonte aktiviteter </a:t>
            </a:r>
            <a:br>
              <a:rPr lang="nb-NO" sz="3600" dirty="0" smtClean="0"/>
            </a:br>
            <a:r>
              <a:rPr lang="nb-NO" sz="3600" dirty="0" smtClean="0"/>
              <a:t>hos personer med demens</a:t>
            </a:r>
            <a:endParaRPr lang="nb-NO" sz="3600" dirty="0"/>
          </a:p>
        </p:txBody>
      </p:sp>
      <p:sp>
        <p:nvSpPr>
          <p:cNvPr id="3" name="Undertittel 2"/>
          <p:cNvSpPr>
            <a:spLocks noGrp="1"/>
          </p:cNvSpPr>
          <p:nvPr>
            <p:ph type="subTitle" idx="1"/>
          </p:nvPr>
        </p:nvSpPr>
        <p:spPr>
          <a:xfrm>
            <a:off x="1371600" y="3284984"/>
            <a:ext cx="6400800" cy="2448272"/>
          </a:xfrm>
        </p:spPr>
        <p:txBody>
          <a:bodyPr>
            <a:normAutofit/>
          </a:bodyPr>
          <a:lstStyle/>
          <a:p>
            <a:endParaRPr lang="nb-NO" sz="2400" dirty="0" smtClean="0">
              <a:solidFill>
                <a:schemeClr val="tx1"/>
              </a:solidFill>
            </a:endParaRPr>
          </a:p>
          <a:p>
            <a:r>
              <a:rPr lang="nb-NO" sz="1800" i="1" dirty="0" smtClean="0">
                <a:solidFill>
                  <a:schemeClr val="tx1"/>
                </a:solidFill>
              </a:rPr>
              <a:t>Ved  psykolog, Phd-stipendiat Johanne Bjørnstad Tonga</a:t>
            </a:r>
          </a:p>
          <a:p>
            <a:r>
              <a:rPr lang="nb-NO" sz="1800" i="1" dirty="0" smtClean="0">
                <a:solidFill>
                  <a:schemeClr val="tx1"/>
                </a:solidFill>
              </a:rPr>
              <a:t>Nasjonalforeningen 15.11.2013</a:t>
            </a:r>
          </a:p>
          <a:p>
            <a:endParaRPr lang="nb-NO" sz="1800" i="1" dirty="0" smtClean="0">
              <a:solidFill>
                <a:schemeClr val="tx1"/>
              </a:solidFill>
            </a:endParaRPr>
          </a:p>
          <a:p>
            <a:endParaRPr lang="nb-NO" sz="1800" i="1" dirty="0" smtClean="0">
              <a:solidFill>
                <a:schemeClr val="tx1"/>
              </a:solidFill>
            </a:endParaRPr>
          </a:p>
          <a:p>
            <a:r>
              <a:rPr lang="nb-NO" sz="1800" dirty="0" smtClean="0">
                <a:solidFill>
                  <a:schemeClr val="tx1"/>
                </a:solidFill>
              </a:rPr>
              <a:t>E-mail: johanne.tonga@gmail.com</a:t>
            </a:r>
            <a:endParaRPr lang="nb-NO" sz="1800" dirty="0">
              <a:solidFill>
                <a:schemeClr val="tx1"/>
              </a:solidFill>
            </a:endParaRPr>
          </a:p>
        </p:txBody>
      </p:sp>
      <p:pic>
        <p:nvPicPr>
          <p:cNvPr id="1026" name="Picture 2" descr="C:\Users\Johanne.Bjornstad\Pictures\Nasjonalforeningen_logo_farge.jpg"/>
          <p:cNvPicPr>
            <a:picLocks noChangeAspect="1" noChangeArrowheads="1"/>
          </p:cNvPicPr>
          <p:nvPr/>
        </p:nvPicPr>
        <p:blipFill>
          <a:blip r:embed="rId3" cstate="print"/>
          <a:srcRect/>
          <a:stretch>
            <a:fillRect/>
          </a:stretch>
        </p:blipFill>
        <p:spPr bwMode="auto">
          <a:xfrm>
            <a:off x="179512" y="5661248"/>
            <a:ext cx="1800200" cy="984769"/>
          </a:xfrm>
          <a:prstGeom prst="rect">
            <a:avLst/>
          </a:prstGeom>
          <a:noFill/>
        </p:spPr>
      </p:pic>
      <p:pic>
        <p:nvPicPr>
          <p:cNvPr id="24578" name="Picture 2" descr="http://www.sas.com/offices/europe/norway/images/ous_logo_1.gif"/>
          <p:cNvPicPr>
            <a:picLocks noChangeAspect="1" noChangeArrowheads="1"/>
          </p:cNvPicPr>
          <p:nvPr/>
        </p:nvPicPr>
        <p:blipFill>
          <a:blip r:embed="rId4" cstate="print"/>
          <a:srcRect/>
          <a:stretch>
            <a:fillRect/>
          </a:stretch>
        </p:blipFill>
        <p:spPr bwMode="auto">
          <a:xfrm>
            <a:off x="6156176" y="5805264"/>
            <a:ext cx="2808312" cy="590551"/>
          </a:xfrm>
          <a:prstGeom prst="rect">
            <a:avLst/>
          </a:prstGeom>
          <a:noFill/>
        </p:spPr>
      </p:pic>
      <p:sp>
        <p:nvSpPr>
          <p:cNvPr id="9" name="Plassholder for bunntekst 8"/>
          <p:cNvSpPr>
            <a:spLocks noGrp="1"/>
          </p:cNvSpPr>
          <p:nvPr>
            <p:ph type="ftr" sz="quarter" idx="11"/>
          </p:nvPr>
        </p:nvSpPr>
        <p:spPr/>
        <p:txBody>
          <a:bodyPr/>
          <a:lstStyle/>
          <a:p>
            <a:r>
              <a:rPr lang="nb-NO" dirty="0" smtClean="0"/>
              <a:t>    </a:t>
            </a:r>
            <a:endParaRPr lang="nb-NO" dirty="0"/>
          </a:p>
        </p:txBody>
      </p:sp>
      <p:pic>
        <p:nvPicPr>
          <p:cNvPr id="4" name="Picture 2" descr="C:\Users\Johanne.Bjornstad\Pictures\Nasjonalforeningen_demensliv.jpg"/>
          <p:cNvPicPr>
            <a:picLocks noChangeAspect="1" noChangeArrowheads="1"/>
          </p:cNvPicPr>
          <p:nvPr/>
        </p:nvPicPr>
        <p:blipFill>
          <a:blip r:embed="rId5" cstate="print"/>
          <a:srcRect/>
          <a:stretch>
            <a:fillRect/>
          </a:stretch>
        </p:blipFill>
        <p:spPr bwMode="auto">
          <a:xfrm>
            <a:off x="7596336" y="260648"/>
            <a:ext cx="1000125" cy="762000"/>
          </a:xfrm>
          <a:prstGeom prst="rect">
            <a:avLst/>
          </a:prstGeom>
          <a:noFill/>
        </p:spPr>
      </p:pic>
      <p:pic>
        <p:nvPicPr>
          <p:cNvPr id="1027" name="Picture 3" descr="C:\Users\Johanne.Bjornstad\Pictures\Nasjonalforeningen_hjerteliv.jpg"/>
          <p:cNvPicPr>
            <a:picLocks noChangeAspect="1" noChangeArrowheads="1"/>
          </p:cNvPicPr>
          <p:nvPr/>
        </p:nvPicPr>
        <p:blipFill>
          <a:blip r:embed="rId6" cstate="print"/>
          <a:srcRect/>
          <a:stretch>
            <a:fillRect/>
          </a:stretch>
        </p:blipFill>
        <p:spPr bwMode="auto">
          <a:xfrm>
            <a:off x="323528" y="260648"/>
            <a:ext cx="942975" cy="838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idx="1"/>
          </p:nvPr>
        </p:nvGraphicFramePr>
        <p:xfrm>
          <a:off x="395536" y="764704"/>
          <a:ext cx="8291264" cy="51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ssholder for bunntekst 4"/>
          <p:cNvSpPr>
            <a:spLocks noGrp="1"/>
          </p:cNvSpPr>
          <p:nvPr>
            <p:ph type="ftr" sz="quarter" idx="11"/>
          </p:nvPr>
        </p:nvSpPr>
        <p:spPr/>
        <p:txBody>
          <a:bodyPr/>
          <a:lstStyle/>
          <a:p>
            <a:r>
              <a:rPr lang="nb-NO" dirty="0" smtClean="0"/>
              <a:t>    </a:t>
            </a:r>
            <a:endParaRPr lang="nb-NO" dirty="0"/>
          </a:p>
        </p:txBody>
      </p:sp>
      <p:sp>
        <p:nvSpPr>
          <p:cNvPr id="4" name="TekstSylinder 3"/>
          <p:cNvSpPr txBox="1"/>
          <p:nvPr/>
        </p:nvSpPr>
        <p:spPr>
          <a:xfrm>
            <a:off x="6623720" y="5877272"/>
            <a:ext cx="2196752" cy="338554"/>
          </a:xfrm>
          <a:prstGeom prst="rect">
            <a:avLst/>
          </a:prstGeom>
          <a:noFill/>
        </p:spPr>
        <p:txBody>
          <a:bodyPr wrap="square" rtlCol="0">
            <a:spAutoFit/>
          </a:bodyPr>
          <a:lstStyle/>
          <a:p>
            <a:r>
              <a:rPr lang="nb-NO" sz="1600" dirty="0" smtClean="0"/>
              <a:t>Modell: Johanne Tonga</a:t>
            </a:r>
            <a:endParaRPr lang="nb-NO"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5"/>
            <a:ext cx="7772400" cy="720080"/>
          </a:xfrm>
        </p:spPr>
        <p:txBody>
          <a:bodyPr>
            <a:noAutofit/>
          </a:bodyPr>
          <a:lstStyle/>
          <a:p>
            <a:pPr>
              <a:defRPr/>
            </a:pPr>
            <a:r>
              <a:rPr lang="nb-NO" sz="3200" dirty="0" smtClean="0">
                <a:latin typeface="+mn-lt"/>
              </a:rPr>
              <a:t>Den onde sirkel</a:t>
            </a:r>
            <a:endParaRPr lang="nb-NO" sz="3200" dirty="0">
              <a:latin typeface="+mn-lt"/>
            </a:endParaRPr>
          </a:p>
        </p:txBody>
      </p:sp>
      <p:sp>
        <p:nvSpPr>
          <p:cNvPr id="11267" name="Rectangle 3"/>
          <p:cNvSpPr>
            <a:spLocks noChangeArrowheads="1"/>
          </p:cNvSpPr>
          <p:nvPr/>
        </p:nvSpPr>
        <p:spPr bwMode="auto">
          <a:xfrm>
            <a:off x="395536" y="188640"/>
            <a:ext cx="8229600" cy="1143000"/>
          </a:xfrm>
          <a:prstGeom prst="rect">
            <a:avLst/>
          </a:prstGeom>
          <a:noFill/>
          <a:ln w="9525">
            <a:noFill/>
            <a:miter lim="800000"/>
            <a:headEnd/>
            <a:tailEnd/>
          </a:ln>
        </p:spPr>
        <p:txBody>
          <a:bodyPr/>
          <a:lstStyle/>
          <a:p>
            <a:endParaRPr lang="nb-NO" sz="3200" dirty="0"/>
          </a:p>
        </p:txBody>
      </p:sp>
      <p:sp>
        <p:nvSpPr>
          <p:cNvPr id="11268" name="Text Box 4"/>
          <p:cNvSpPr txBox="1">
            <a:spLocks noChangeArrowheads="1"/>
          </p:cNvSpPr>
          <p:nvPr/>
        </p:nvSpPr>
        <p:spPr bwMode="auto">
          <a:xfrm>
            <a:off x="3563938" y="1844675"/>
            <a:ext cx="1728787" cy="400050"/>
          </a:xfrm>
          <a:prstGeom prst="rect">
            <a:avLst/>
          </a:prstGeom>
          <a:noFill/>
          <a:ln w="9525">
            <a:noFill/>
            <a:miter lim="800000"/>
            <a:headEnd/>
            <a:tailEnd/>
          </a:ln>
        </p:spPr>
        <p:txBody>
          <a:bodyPr>
            <a:spAutoFit/>
          </a:bodyPr>
          <a:lstStyle/>
          <a:p>
            <a:pPr>
              <a:spcBef>
                <a:spcPct val="50000"/>
              </a:spcBef>
            </a:pPr>
            <a:r>
              <a:rPr lang="da-DK" sz="2000"/>
              <a:t>Depresjon</a:t>
            </a:r>
            <a:endParaRPr lang="da-DK" sz="2400"/>
          </a:p>
        </p:txBody>
      </p:sp>
      <p:sp>
        <p:nvSpPr>
          <p:cNvPr id="11269" name="Text Box 5"/>
          <p:cNvSpPr txBox="1">
            <a:spLocks noChangeArrowheads="1"/>
          </p:cNvSpPr>
          <p:nvPr/>
        </p:nvSpPr>
        <p:spPr bwMode="auto">
          <a:xfrm>
            <a:off x="5364163" y="3933825"/>
            <a:ext cx="3455987" cy="1200150"/>
          </a:xfrm>
          <a:prstGeom prst="rect">
            <a:avLst/>
          </a:prstGeom>
          <a:noFill/>
          <a:ln w="9525">
            <a:noFill/>
            <a:miter lim="800000"/>
            <a:headEnd/>
            <a:tailEnd/>
          </a:ln>
        </p:spPr>
        <p:txBody>
          <a:bodyPr>
            <a:spAutoFit/>
          </a:bodyPr>
          <a:lstStyle/>
          <a:p>
            <a:pPr>
              <a:spcBef>
                <a:spcPct val="50000"/>
              </a:spcBef>
            </a:pPr>
            <a:r>
              <a:rPr lang="da-DK" sz="1600"/>
              <a:t>Dropper aktiviteter som pleide å gi glede og mestring</a:t>
            </a:r>
          </a:p>
          <a:p>
            <a:pPr>
              <a:spcBef>
                <a:spcPct val="50000"/>
              </a:spcBef>
            </a:pPr>
            <a:r>
              <a:rPr lang="da-DK" sz="1600"/>
              <a:t>Isolerer seg fra venner og familie</a:t>
            </a:r>
          </a:p>
        </p:txBody>
      </p:sp>
      <p:sp>
        <p:nvSpPr>
          <p:cNvPr id="11270" name="AutoShape 6"/>
          <p:cNvSpPr>
            <a:spLocks noChangeArrowheads="1"/>
          </p:cNvSpPr>
          <p:nvPr/>
        </p:nvSpPr>
        <p:spPr bwMode="auto">
          <a:xfrm rot="5400000">
            <a:off x="5634037" y="1849438"/>
            <a:ext cx="720725" cy="711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9525">
            <a:solidFill>
              <a:schemeClr val="tx1"/>
            </a:solidFill>
            <a:miter lim="800000"/>
            <a:headEnd/>
            <a:tailEnd/>
          </a:ln>
        </p:spPr>
        <p:txBody>
          <a:bodyPr wrap="none" anchor="ctr"/>
          <a:lstStyle/>
          <a:p>
            <a:endParaRPr lang="nb-NO" dirty="0"/>
          </a:p>
        </p:txBody>
      </p:sp>
      <p:sp>
        <p:nvSpPr>
          <p:cNvPr id="11271" name="Text Box 7"/>
          <p:cNvSpPr txBox="1">
            <a:spLocks noChangeArrowheads="1"/>
          </p:cNvSpPr>
          <p:nvPr/>
        </p:nvSpPr>
        <p:spPr bwMode="auto">
          <a:xfrm>
            <a:off x="5410200" y="2636838"/>
            <a:ext cx="2833688" cy="584200"/>
          </a:xfrm>
          <a:prstGeom prst="rect">
            <a:avLst/>
          </a:prstGeom>
          <a:noFill/>
          <a:ln w="9525">
            <a:noFill/>
            <a:miter lim="800000"/>
            <a:headEnd/>
            <a:tailEnd/>
          </a:ln>
        </p:spPr>
        <p:txBody>
          <a:bodyPr>
            <a:spAutoFit/>
          </a:bodyPr>
          <a:lstStyle/>
          <a:p>
            <a:pPr>
              <a:spcBef>
                <a:spcPct val="50000"/>
              </a:spcBef>
            </a:pPr>
            <a:r>
              <a:rPr lang="da-DK" sz="1600"/>
              <a:t>Trett, sliten, sover dårlig, konsentrasjonsproblemer</a:t>
            </a:r>
          </a:p>
        </p:txBody>
      </p:sp>
      <p:sp>
        <p:nvSpPr>
          <p:cNvPr id="11272" name="AutoShape 8"/>
          <p:cNvSpPr>
            <a:spLocks noChangeArrowheads="1"/>
          </p:cNvSpPr>
          <p:nvPr/>
        </p:nvSpPr>
        <p:spPr bwMode="auto">
          <a:xfrm rot="10800000">
            <a:off x="5508625" y="5157788"/>
            <a:ext cx="792163" cy="711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9525">
            <a:solidFill>
              <a:schemeClr val="tx1"/>
            </a:solidFill>
            <a:miter lim="800000"/>
            <a:headEnd/>
            <a:tailEnd/>
          </a:ln>
        </p:spPr>
        <p:txBody>
          <a:bodyPr wrap="none" anchor="ctr"/>
          <a:lstStyle/>
          <a:p>
            <a:endParaRPr lang="nb-NO" dirty="0"/>
          </a:p>
        </p:txBody>
      </p:sp>
      <p:sp>
        <p:nvSpPr>
          <p:cNvPr id="11273" name="Text Box 9"/>
          <p:cNvSpPr txBox="1">
            <a:spLocks noChangeArrowheads="1"/>
          </p:cNvSpPr>
          <p:nvPr/>
        </p:nvSpPr>
        <p:spPr bwMode="auto">
          <a:xfrm>
            <a:off x="3635896" y="5029200"/>
            <a:ext cx="1926704" cy="701675"/>
          </a:xfrm>
          <a:prstGeom prst="rect">
            <a:avLst/>
          </a:prstGeom>
          <a:noFill/>
          <a:ln w="9525">
            <a:noFill/>
            <a:miter lim="800000"/>
            <a:headEnd/>
            <a:tailEnd/>
          </a:ln>
        </p:spPr>
        <p:txBody>
          <a:bodyPr wrap="square">
            <a:spAutoFit/>
          </a:bodyPr>
          <a:lstStyle/>
          <a:p>
            <a:r>
              <a:rPr lang="da-DK" sz="2000" dirty="0"/>
              <a:t>Depresjon</a:t>
            </a:r>
          </a:p>
          <a:p>
            <a:r>
              <a:rPr lang="da-DK" sz="2000" dirty="0"/>
              <a:t> økes</a:t>
            </a:r>
          </a:p>
        </p:txBody>
      </p:sp>
      <p:sp>
        <p:nvSpPr>
          <p:cNvPr id="11274" name="AutoShape 10"/>
          <p:cNvSpPr>
            <a:spLocks noChangeArrowheads="1"/>
          </p:cNvSpPr>
          <p:nvPr/>
        </p:nvSpPr>
        <p:spPr bwMode="auto">
          <a:xfrm rot="-5400000">
            <a:off x="2155031" y="5053807"/>
            <a:ext cx="792163" cy="711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9525">
            <a:solidFill>
              <a:schemeClr val="tx1"/>
            </a:solidFill>
            <a:miter lim="800000"/>
            <a:headEnd/>
            <a:tailEnd/>
          </a:ln>
        </p:spPr>
        <p:txBody>
          <a:bodyPr wrap="none" anchor="ctr"/>
          <a:lstStyle/>
          <a:p>
            <a:endParaRPr lang="nb-NO" dirty="0"/>
          </a:p>
        </p:txBody>
      </p:sp>
      <p:sp>
        <p:nvSpPr>
          <p:cNvPr id="11275" name="Text Box 11"/>
          <p:cNvSpPr txBox="1">
            <a:spLocks noChangeArrowheads="1"/>
          </p:cNvSpPr>
          <p:nvPr/>
        </p:nvSpPr>
        <p:spPr bwMode="auto">
          <a:xfrm>
            <a:off x="1676400" y="3933825"/>
            <a:ext cx="1944688" cy="1076325"/>
          </a:xfrm>
          <a:prstGeom prst="rect">
            <a:avLst/>
          </a:prstGeom>
          <a:noFill/>
          <a:ln w="9525">
            <a:noFill/>
            <a:miter lim="800000"/>
            <a:headEnd/>
            <a:tailEnd/>
          </a:ln>
        </p:spPr>
        <p:txBody>
          <a:bodyPr>
            <a:spAutoFit/>
          </a:bodyPr>
          <a:lstStyle/>
          <a:p>
            <a:r>
              <a:rPr lang="da-DK" sz="1600"/>
              <a:t>”Orker det ikke”</a:t>
            </a:r>
          </a:p>
          <a:p>
            <a:r>
              <a:rPr lang="da-DK" sz="1600"/>
              <a:t>”Det er ingen vits å gjøre noe uansett” osv.</a:t>
            </a:r>
          </a:p>
        </p:txBody>
      </p:sp>
      <p:sp>
        <p:nvSpPr>
          <p:cNvPr id="11276" name="AutoShape 12"/>
          <p:cNvSpPr>
            <a:spLocks noChangeArrowheads="1"/>
          </p:cNvSpPr>
          <p:nvPr/>
        </p:nvSpPr>
        <p:spPr bwMode="auto">
          <a:xfrm>
            <a:off x="2195513" y="1700213"/>
            <a:ext cx="792162" cy="9366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9525">
            <a:solidFill>
              <a:schemeClr val="tx1"/>
            </a:solidFill>
            <a:miter lim="800000"/>
            <a:headEnd/>
            <a:tailEnd/>
          </a:ln>
        </p:spPr>
        <p:txBody>
          <a:bodyPr wrap="none" anchor="ctr"/>
          <a:lstStyle/>
          <a:p>
            <a:endParaRPr lang="nb-NO" dirty="0"/>
          </a:p>
        </p:txBody>
      </p:sp>
      <p:sp>
        <p:nvSpPr>
          <p:cNvPr id="11277" name="AutoShape 13"/>
          <p:cNvSpPr>
            <a:spLocks noChangeArrowheads="1"/>
          </p:cNvSpPr>
          <p:nvPr/>
        </p:nvSpPr>
        <p:spPr bwMode="auto">
          <a:xfrm>
            <a:off x="2339975" y="3429000"/>
            <a:ext cx="228600" cy="457200"/>
          </a:xfrm>
          <a:prstGeom prst="upArrow">
            <a:avLst>
              <a:gd name="adj1" fmla="val 50000"/>
              <a:gd name="adj2" fmla="val 50000"/>
            </a:avLst>
          </a:prstGeom>
          <a:solidFill>
            <a:schemeClr val="hlink"/>
          </a:solidFill>
          <a:ln w="9525">
            <a:solidFill>
              <a:schemeClr val="tx1"/>
            </a:solidFill>
            <a:miter lim="800000"/>
            <a:headEnd/>
            <a:tailEnd/>
          </a:ln>
        </p:spPr>
        <p:txBody>
          <a:bodyPr wrap="none" anchor="ctr"/>
          <a:lstStyle/>
          <a:p>
            <a:endParaRPr lang="nb-NO" dirty="0"/>
          </a:p>
        </p:txBody>
      </p:sp>
      <p:sp>
        <p:nvSpPr>
          <p:cNvPr id="11278" name="AutoShape 14"/>
          <p:cNvSpPr>
            <a:spLocks noChangeArrowheads="1"/>
          </p:cNvSpPr>
          <p:nvPr/>
        </p:nvSpPr>
        <p:spPr bwMode="auto">
          <a:xfrm>
            <a:off x="6084888" y="3500438"/>
            <a:ext cx="215900" cy="457200"/>
          </a:xfrm>
          <a:prstGeom prst="downArrow">
            <a:avLst>
              <a:gd name="adj1" fmla="val 50000"/>
              <a:gd name="adj2" fmla="val 50029"/>
            </a:avLst>
          </a:prstGeom>
          <a:solidFill>
            <a:schemeClr val="hlink"/>
          </a:solidFill>
          <a:ln w="9525">
            <a:solidFill>
              <a:schemeClr val="tx1"/>
            </a:solidFill>
            <a:miter lim="800000"/>
            <a:headEnd/>
            <a:tailEnd/>
          </a:ln>
        </p:spPr>
        <p:txBody>
          <a:bodyPr wrap="none" anchor="ctr"/>
          <a:lstStyle/>
          <a:p>
            <a:endParaRPr lang="nb-NO" dirty="0"/>
          </a:p>
        </p:txBody>
      </p:sp>
      <p:sp>
        <p:nvSpPr>
          <p:cNvPr id="11279" name="Text Box 15"/>
          <p:cNvSpPr txBox="1">
            <a:spLocks noChangeArrowheads="1"/>
          </p:cNvSpPr>
          <p:nvPr/>
        </p:nvSpPr>
        <p:spPr bwMode="auto">
          <a:xfrm>
            <a:off x="1600200" y="2565400"/>
            <a:ext cx="2209800" cy="584775"/>
          </a:xfrm>
          <a:prstGeom prst="rect">
            <a:avLst/>
          </a:prstGeom>
          <a:noFill/>
          <a:ln w="9525">
            <a:noFill/>
            <a:miter lim="800000"/>
            <a:headEnd/>
            <a:tailEnd/>
          </a:ln>
        </p:spPr>
        <p:txBody>
          <a:bodyPr>
            <a:spAutoFit/>
          </a:bodyPr>
          <a:lstStyle/>
          <a:p>
            <a:pPr>
              <a:spcBef>
                <a:spcPct val="50000"/>
              </a:spcBef>
            </a:pPr>
            <a:r>
              <a:rPr lang="da-DK" sz="1600" dirty="0" smtClean="0"/>
              <a:t>Generelt </a:t>
            </a:r>
            <a:r>
              <a:rPr lang="da-DK" sz="1600" dirty="0"/>
              <a:t>selvbillede som udugelig</a:t>
            </a:r>
          </a:p>
        </p:txBody>
      </p:sp>
      <p:sp>
        <p:nvSpPr>
          <p:cNvPr id="11280" name="Line 16"/>
          <p:cNvSpPr>
            <a:spLocks noChangeShapeType="1"/>
          </p:cNvSpPr>
          <p:nvPr/>
        </p:nvSpPr>
        <p:spPr bwMode="auto">
          <a:xfrm>
            <a:off x="3419872" y="2852936"/>
            <a:ext cx="1905000" cy="1143000"/>
          </a:xfrm>
          <a:prstGeom prst="line">
            <a:avLst/>
          </a:prstGeom>
          <a:noFill/>
          <a:ln w="28575">
            <a:solidFill>
              <a:schemeClr val="hlink"/>
            </a:solidFill>
            <a:round/>
            <a:headEnd type="triangle" w="med" len="med"/>
            <a:tailEnd type="triangle" w="med" len="med"/>
          </a:ln>
        </p:spPr>
        <p:txBody>
          <a:bodyPr anchor="ctr"/>
          <a:lstStyle/>
          <a:p>
            <a:endParaRPr lang="nb-NO" dirty="0"/>
          </a:p>
        </p:txBody>
      </p:sp>
      <p:sp>
        <p:nvSpPr>
          <p:cNvPr id="11281" name="Plassholder for bunntekst 16"/>
          <p:cNvSpPr>
            <a:spLocks noGrp="1"/>
          </p:cNvSpPr>
          <p:nvPr>
            <p:ph type="ftr" sz="quarter" idx="4294967295"/>
          </p:nvPr>
        </p:nvSpPr>
        <p:spPr bwMode="auto">
          <a:xfrm>
            <a:off x="3124200" y="7173913"/>
            <a:ext cx="2895600" cy="142875"/>
          </a:xfrm>
          <a:prstGeom prst="rect">
            <a:avLst/>
          </a:prstGeom>
          <a:noFill/>
          <a:ln>
            <a:miter lim="800000"/>
            <a:headEnd/>
            <a:tailEnd/>
          </a:ln>
        </p:spPr>
        <p:txBody>
          <a:bodyPr/>
          <a:lstStyle/>
          <a:p>
            <a:endParaRPr lang="nb-NO" dirty="0"/>
          </a:p>
        </p:txBody>
      </p:sp>
      <p:sp>
        <p:nvSpPr>
          <p:cNvPr id="18" name="TekstSylinder 17"/>
          <p:cNvSpPr txBox="1"/>
          <p:nvPr/>
        </p:nvSpPr>
        <p:spPr>
          <a:xfrm>
            <a:off x="6119664" y="6165304"/>
            <a:ext cx="2484784" cy="338554"/>
          </a:xfrm>
          <a:prstGeom prst="rect">
            <a:avLst/>
          </a:prstGeom>
          <a:noFill/>
        </p:spPr>
        <p:txBody>
          <a:bodyPr wrap="square" rtlCol="0">
            <a:spAutoFit/>
          </a:bodyPr>
          <a:lstStyle/>
          <a:p>
            <a:r>
              <a:rPr lang="nb-NO" sz="1600" dirty="0" smtClean="0"/>
              <a:t>Modell: Melanie Fennell</a:t>
            </a:r>
            <a:endParaRPr lang="nb-NO"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836712"/>
            <a:ext cx="8229600" cy="792088"/>
          </a:xfrm>
        </p:spPr>
        <p:txBody>
          <a:bodyPr>
            <a:normAutofit fontScale="90000"/>
          </a:bodyPr>
          <a:lstStyle/>
          <a:p>
            <a:r>
              <a:rPr lang="nb-NO" sz="3100" dirty="0" smtClean="0"/>
              <a:t>Hvilke muligheter pårørende har til å ta vare på de gode dagene hos personen med demens?</a:t>
            </a:r>
            <a:r>
              <a:rPr lang="nb-NO" dirty="0" smtClean="0"/>
              <a:t/>
            </a:r>
            <a:br>
              <a:rPr lang="nb-NO" dirty="0" smtClean="0"/>
            </a:br>
            <a:endParaRPr lang="nb-NO" dirty="0"/>
          </a:p>
        </p:txBody>
      </p:sp>
      <p:pic>
        <p:nvPicPr>
          <p:cNvPr id="5" name="Plassholder for innhold 4" descr="Alzh_happy2.jpg"/>
          <p:cNvPicPr>
            <a:picLocks noGrp="1" noChangeAspect="1"/>
          </p:cNvPicPr>
          <p:nvPr>
            <p:ph idx="1"/>
          </p:nvPr>
        </p:nvPicPr>
        <p:blipFill>
          <a:blip r:embed="rId2" cstate="print"/>
          <a:stretch>
            <a:fillRect/>
          </a:stretch>
        </p:blipFill>
        <p:spPr>
          <a:xfrm>
            <a:off x="2339752" y="2060848"/>
            <a:ext cx="5109148" cy="2873896"/>
          </a:xfrm>
        </p:spPr>
      </p:pic>
      <p:sp>
        <p:nvSpPr>
          <p:cNvPr id="4" name="Plassholder for bunntekst 3"/>
          <p:cNvSpPr>
            <a:spLocks noGrp="1"/>
          </p:cNvSpPr>
          <p:nvPr>
            <p:ph type="ftr" sz="quarter" idx="11"/>
          </p:nvPr>
        </p:nvSpPr>
        <p:spPr/>
        <p:txBody>
          <a:bodyPr/>
          <a:lstStyle/>
          <a:p>
            <a:r>
              <a:rPr lang="nb-NO" smtClean="0"/>
              <a:t>    </a:t>
            </a:r>
            <a:endParaRPr lang="nb-NO"/>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76672"/>
            <a:ext cx="8229600" cy="1008112"/>
          </a:xfrm>
        </p:spPr>
        <p:txBody>
          <a:bodyPr>
            <a:noAutofit/>
          </a:bodyPr>
          <a:lstStyle/>
          <a:p>
            <a:r>
              <a:rPr lang="nb-NO" sz="3200" dirty="0" smtClean="0"/>
              <a:t>Pårørendes mulighet til å utføre lystbetonte aktiviteter hos personen med demens</a:t>
            </a:r>
            <a:endParaRPr lang="nb-NO" sz="3200" dirty="0"/>
          </a:p>
        </p:txBody>
      </p:sp>
      <p:sp>
        <p:nvSpPr>
          <p:cNvPr id="7" name="Plassholder for innhold 6"/>
          <p:cNvSpPr>
            <a:spLocks noGrp="1"/>
          </p:cNvSpPr>
          <p:nvPr>
            <p:ph idx="1"/>
          </p:nvPr>
        </p:nvSpPr>
        <p:spPr>
          <a:xfrm>
            <a:off x="683568" y="1600201"/>
            <a:ext cx="8003232" cy="4997151"/>
          </a:xfrm>
        </p:spPr>
        <p:txBody>
          <a:bodyPr>
            <a:normAutofit/>
          </a:bodyPr>
          <a:lstStyle/>
          <a:p>
            <a:pPr>
              <a:buNone/>
            </a:pPr>
            <a:endParaRPr lang="nb-NO" sz="9600" dirty="0" smtClean="0"/>
          </a:p>
          <a:p>
            <a:pPr>
              <a:buNone/>
            </a:pPr>
            <a:endParaRPr lang="nb-NO" sz="9600" dirty="0" smtClean="0"/>
          </a:p>
          <a:p>
            <a:pPr>
              <a:buFontTx/>
              <a:buChar char="-"/>
            </a:pPr>
            <a:endParaRPr lang="nb-NO" sz="9600" dirty="0" smtClean="0"/>
          </a:p>
          <a:p>
            <a:pPr>
              <a:buNone/>
            </a:pPr>
            <a:endParaRPr lang="nb-NO" sz="9600" dirty="0" smtClean="0"/>
          </a:p>
          <a:p>
            <a:pPr>
              <a:buNone/>
            </a:pPr>
            <a:endParaRPr lang="nb-NO" dirty="0"/>
          </a:p>
        </p:txBody>
      </p:sp>
      <p:graphicFrame>
        <p:nvGraphicFramePr>
          <p:cNvPr id="8" name="Plassholder for innhold 6"/>
          <p:cNvGraphicFramePr>
            <a:graphicFrameLocks/>
          </p:cNvGraphicFramePr>
          <p:nvPr/>
        </p:nvGraphicFramePr>
        <p:xfrm>
          <a:off x="323528" y="1628800"/>
          <a:ext cx="4258816" cy="3744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kstSylinder 9"/>
          <p:cNvSpPr txBox="1"/>
          <p:nvPr/>
        </p:nvSpPr>
        <p:spPr>
          <a:xfrm>
            <a:off x="5220072" y="1628800"/>
            <a:ext cx="3096344" cy="1231106"/>
          </a:xfrm>
          <a:prstGeom prst="rect">
            <a:avLst/>
          </a:prstGeom>
          <a:noFill/>
        </p:spPr>
        <p:txBody>
          <a:bodyPr wrap="square" rtlCol="0">
            <a:spAutoFit/>
          </a:bodyPr>
          <a:lstStyle/>
          <a:p>
            <a:r>
              <a:rPr lang="nb-NO" sz="2800" dirty="0" smtClean="0"/>
              <a:t>4 steg:</a:t>
            </a:r>
          </a:p>
          <a:p>
            <a:endParaRPr lang="nb-NO" sz="2800" dirty="0" smtClean="0"/>
          </a:p>
          <a:p>
            <a:pPr>
              <a:buFontTx/>
              <a:buChar char="-"/>
            </a:pPr>
            <a:endParaRPr lang="nb-NO" dirty="0"/>
          </a:p>
        </p:txBody>
      </p:sp>
      <p:graphicFrame>
        <p:nvGraphicFramePr>
          <p:cNvPr id="6" name="Diagram 5"/>
          <p:cNvGraphicFramePr/>
          <p:nvPr>
            <p:extLst>
              <p:ext uri="{D42A27DB-BD31-4B8C-83A1-F6EECF244321}">
                <p14:modId xmlns:p14="http://schemas.microsoft.com/office/powerpoint/2010/main" val="1372984256"/>
              </p:ext>
            </p:extLst>
          </p:nvPr>
        </p:nvGraphicFramePr>
        <p:xfrm>
          <a:off x="4788024" y="1700808"/>
          <a:ext cx="3624064" cy="19442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9" name="Gruppe 8"/>
          <p:cNvGrpSpPr/>
          <p:nvPr/>
        </p:nvGrpSpPr>
        <p:grpSpPr>
          <a:xfrm>
            <a:off x="4788024" y="4149080"/>
            <a:ext cx="3624064" cy="840076"/>
            <a:chOff x="0" y="2559474"/>
            <a:chExt cx="3624064" cy="840076"/>
          </a:xfrm>
          <a:solidFill>
            <a:schemeClr val="accent2">
              <a:lumMod val="60000"/>
              <a:lumOff val="40000"/>
            </a:schemeClr>
          </a:solidFill>
        </p:grpSpPr>
        <p:sp>
          <p:nvSpPr>
            <p:cNvPr id="11" name="Rektangel 10"/>
            <p:cNvSpPr/>
            <p:nvPr/>
          </p:nvSpPr>
          <p:spPr>
            <a:xfrm>
              <a:off x="0" y="2559474"/>
              <a:ext cx="3624064" cy="84007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ktangel 11"/>
            <p:cNvSpPr/>
            <p:nvPr/>
          </p:nvSpPr>
          <p:spPr>
            <a:xfrm>
              <a:off x="0" y="2559474"/>
              <a:ext cx="3624064" cy="8400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endParaRPr lang="nb-NO" sz="2900" kern="1200"/>
            </a:p>
          </p:txBody>
        </p:sp>
      </p:grpSp>
      <p:sp>
        <p:nvSpPr>
          <p:cNvPr id="13" name="Pil ned 12"/>
          <p:cNvSpPr/>
          <p:nvPr/>
        </p:nvSpPr>
        <p:spPr>
          <a:xfrm>
            <a:off x="6372200" y="3645024"/>
            <a:ext cx="484632" cy="474352"/>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p:cNvSpPr/>
          <p:nvPr/>
        </p:nvSpPr>
        <p:spPr>
          <a:xfrm>
            <a:off x="5148064" y="4365104"/>
            <a:ext cx="3168352" cy="369332"/>
          </a:xfrm>
          <a:prstGeom prst="rect">
            <a:avLst/>
          </a:prstGeom>
          <a:solidFill>
            <a:schemeClr val="accent2">
              <a:lumMod val="60000"/>
              <a:lumOff val="40000"/>
            </a:schemeClr>
          </a:solidFill>
        </p:spPr>
        <p:txBody>
          <a:bodyPr wrap="square">
            <a:spAutoFit/>
          </a:bodyPr>
          <a:lstStyle/>
          <a:p>
            <a:pPr lvl="0"/>
            <a:r>
              <a:rPr lang="nb-NO" b="1" dirty="0" smtClean="0"/>
              <a:t>3. Gjøre aktivitetene til en vane</a:t>
            </a:r>
            <a:endParaRPr lang="nb-NO"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200" dirty="0" smtClean="0"/>
              <a:t>Identifisere lystbetonte aktiviteter</a:t>
            </a:r>
            <a:endParaRPr lang="nb-NO" sz="3200" dirty="0"/>
          </a:p>
        </p:txBody>
      </p:sp>
      <p:sp>
        <p:nvSpPr>
          <p:cNvPr id="7" name="Plassholder for innhold 6"/>
          <p:cNvSpPr>
            <a:spLocks noGrp="1"/>
          </p:cNvSpPr>
          <p:nvPr>
            <p:ph idx="1"/>
          </p:nvPr>
        </p:nvSpPr>
        <p:spPr>
          <a:xfrm>
            <a:off x="683568" y="1600201"/>
            <a:ext cx="8003232" cy="4997151"/>
          </a:xfrm>
        </p:spPr>
        <p:txBody>
          <a:bodyPr>
            <a:normAutofit/>
          </a:bodyPr>
          <a:lstStyle/>
          <a:p>
            <a:pPr>
              <a:buNone/>
            </a:pPr>
            <a:endParaRPr lang="nb-NO" sz="9600" dirty="0" smtClean="0"/>
          </a:p>
          <a:p>
            <a:pPr>
              <a:buNone/>
            </a:pPr>
            <a:endParaRPr lang="nb-NO" sz="9600" dirty="0" smtClean="0"/>
          </a:p>
          <a:p>
            <a:pPr>
              <a:buFontTx/>
              <a:buChar char="-"/>
            </a:pPr>
            <a:endParaRPr lang="nb-NO" sz="9600" dirty="0" smtClean="0"/>
          </a:p>
          <a:p>
            <a:pPr>
              <a:buNone/>
            </a:pPr>
            <a:endParaRPr lang="nb-NO" sz="9600" dirty="0" smtClean="0"/>
          </a:p>
          <a:p>
            <a:pPr>
              <a:buNone/>
            </a:pPr>
            <a:endParaRPr lang="nb-NO" dirty="0"/>
          </a:p>
        </p:txBody>
      </p:sp>
      <p:sp>
        <p:nvSpPr>
          <p:cNvPr id="10" name="TekstSylinder 9"/>
          <p:cNvSpPr txBox="1"/>
          <p:nvPr/>
        </p:nvSpPr>
        <p:spPr>
          <a:xfrm>
            <a:off x="5220072" y="1628800"/>
            <a:ext cx="3096344" cy="2523768"/>
          </a:xfrm>
          <a:prstGeom prst="rect">
            <a:avLst/>
          </a:prstGeom>
          <a:noFill/>
        </p:spPr>
        <p:txBody>
          <a:bodyPr wrap="square" rtlCol="0">
            <a:spAutoFit/>
          </a:bodyPr>
          <a:lstStyle/>
          <a:p>
            <a:endParaRPr lang="nb-NO" sz="2800" dirty="0" smtClean="0"/>
          </a:p>
          <a:p>
            <a:r>
              <a:rPr lang="nb-NO" sz="2800" dirty="0" smtClean="0"/>
              <a:t>Hva likte du å gjøre      før? </a:t>
            </a:r>
          </a:p>
          <a:p>
            <a:r>
              <a:rPr lang="nb-NO" sz="2800" dirty="0" smtClean="0"/>
              <a:t>Hva liker du å gjøre?</a:t>
            </a:r>
          </a:p>
          <a:p>
            <a:pPr>
              <a:buFontTx/>
              <a:buChar char="-"/>
            </a:pPr>
            <a:endParaRPr lang="nb-NO" dirty="0"/>
          </a:p>
        </p:txBody>
      </p:sp>
      <p:pic>
        <p:nvPicPr>
          <p:cNvPr id="9" name="Picture 2" descr="C:\Users\Johanne.Bjornstad\Pictures\Alzheimer_dressup.jpg"/>
          <p:cNvPicPr>
            <a:picLocks noChangeAspect="1" noChangeArrowheads="1"/>
          </p:cNvPicPr>
          <p:nvPr/>
        </p:nvPicPr>
        <p:blipFill>
          <a:blip r:embed="rId3" cstate="print"/>
          <a:srcRect/>
          <a:stretch>
            <a:fillRect/>
          </a:stretch>
        </p:blipFill>
        <p:spPr bwMode="auto">
          <a:xfrm>
            <a:off x="1475656" y="1772816"/>
            <a:ext cx="3312368" cy="417805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200" dirty="0" smtClean="0"/>
              <a:t>Ta høyde for utfordringer</a:t>
            </a:r>
            <a:endParaRPr lang="nb-NO" sz="3200" dirty="0"/>
          </a:p>
        </p:txBody>
      </p:sp>
      <p:sp>
        <p:nvSpPr>
          <p:cNvPr id="7" name="Plassholder for innhold 6"/>
          <p:cNvSpPr>
            <a:spLocks noGrp="1"/>
          </p:cNvSpPr>
          <p:nvPr>
            <p:ph idx="1"/>
          </p:nvPr>
        </p:nvSpPr>
        <p:spPr>
          <a:xfrm>
            <a:off x="683568" y="1600201"/>
            <a:ext cx="8003232" cy="4997151"/>
          </a:xfrm>
        </p:spPr>
        <p:txBody>
          <a:bodyPr>
            <a:normAutofit/>
          </a:bodyPr>
          <a:lstStyle/>
          <a:p>
            <a:pPr>
              <a:buNone/>
            </a:pPr>
            <a:endParaRPr lang="nb-NO" sz="9600" dirty="0" smtClean="0"/>
          </a:p>
          <a:p>
            <a:pPr>
              <a:buNone/>
            </a:pPr>
            <a:endParaRPr lang="nb-NO" sz="9600" dirty="0" smtClean="0"/>
          </a:p>
          <a:p>
            <a:pPr>
              <a:buFontTx/>
              <a:buChar char="-"/>
            </a:pPr>
            <a:endParaRPr lang="nb-NO" sz="9600" dirty="0" smtClean="0"/>
          </a:p>
          <a:p>
            <a:pPr>
              <a:buNone/>
            </a:pPr>
            <a:endParaRPr lang="nb-NO" sz="9600" dirty="0" smtClean="0"/>
          </a:p>
          <a:p>
            <a:pPr>
              <a:buNone/>
            </a:pPr>
            <a:endParaRPr lang="nb-NO" dirty="0"/>
          </a:p>
        </p:txBody>
      </p:sp>
      <p:pic>
        <p:nvPicPr>
          <p:cNvPr id="6" name="Picture 2" descr="C:\Users\Johanne.Bjornstad\Pictures\Alzheimer_happy.jpeg"/>
          <p:cNvPicPr>
            <a:picLocks noChangeAspect="1" noChangeArrowheads="1"/>
          </p:cNvPicPr>
          <p:nvPr/>
        </p:nvPicPr>
        <p:blipFill>
          <a:blip r:embed="rId3" cstate="print"/>
          <a:srcRect/>
          <a:stretch>
            <a:fillRect/>
          </a:stretch>
        </p:blipFill>
        <p:spPr bwMode="auto">
          <a:xfrm>
            <a:off x="3131840" y="1412776"/>
            <a:ext cx="2808312" cy="432613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3"/>
          <p:cNvSpPr>
            <a:spLocks noGrp="1"/>
          </p:cNvSpPr>
          <p:nvPr>
            <p:ph type="title"/>
          </p:nvPr>
        </p:nvSpPr>
        <p:spPr>
          <a:xfrm>
            <a:off x="250825" y="188640"/>
            <a:ext cx="8435975" cy="1080120"/>
          </a:xfrm>
        </p:spPr>
        <p:txBody>
          <a:bodyPr>
            <a:normAutofit/>
          </a:bodyPr>
          <a:lstStyle/>
          <a:p>
            <a:r>
              <a:rPr lang="nb-NO" sz="2800" dirty="0" smtClean="0"/>
              <a:t>Utfordringer ved regelmessige aktiviteter?</a:t>
            </a:r>
          </a:p>
        </p:txBody>
      </p:sp>
      <p:sp>
        <p:nvSpPr>
          <p:cNvPr id="12291" name="Rectangle 8"/>
          <p:cNvSpPr>
            <a:spLocks noGrp="1" noChangeArrowheads="1"/>
          </p:cNvSpPr>
          <p:nvPr>
            <p:ph type="body" idx="4294967295"/>
          </p:nvPr>
        </p:nvSpPr>
        <p:spPr>
          <a:xfrm>
            <a:off x="914400" y="1700213"/>
            <a:ext cx="8229600" cy="4176712"/>
          </a:xfrm>
        </p:spPr>
        <p:txBody>
          <a:bodyPr/>
          <a:lstStyle/>
          <a:p>
            <a:pPr>
              <a:buFontTx/>
              <a:buNone/>
            </a:pPr>
            <a:endParaRPr lang="nb-NO" dirty="0" smtClean="0"/>
          </a:p>
          <a:p>
            <a:pPr>
              <a:buFontTx/>
              <a:buNone/>
            </a:pPr>
            <a:endParaRPr lang="nb-NO" dirty="0" smtClean="0"/>
          </a:p>
          <a:p>
            <a:pPr>
              <a:buFontTx/>
              <a:buNone/>
            </a:pPr>
            <a:endParaRPr lang="nb-NO" dirty="0" smtClean="0"/>
          </a:p>
          <a:p>
            <a:pPr>
              <a:buFontTx/>
              <a:buNone/>
            </a:pPr>
            <a:endParaRPr lang="nb-NO" dirty="0" smtClean="0"/>
          </a:p>
        </p:txBody>
      </p:sp>
      <p:pic>
        <p:nvPicPr>
          <p:cNvPr id="3074" name="Picture 2" descr="C:\Users\Johanne.Bjornstad\Pictures\Alzheimer_photo6.jpeg"/>
          <p:cNvPicPr>
            <a:picLocks noChangeAspect="1" noChangeArrowheads="1"/>
          </p:cNvPicPr>
          <p:nvPr/>
        </p:nvPicPr>
        <p:blipFill>
          <a:blip r:embed="rId3" cstate="print"/>
          <a:srcRect/>
          <a:stretch>
            <a:fillRect/>
          </a:stretch>
        </p:blipFill>
        <p:spPr bwMode="auto">
          <a:xfrm>
            <a:off x="611560" y="3501008"/>
            <a:ext cx="4176464" cy="3068423"/>
          </a:xfrm>
          <a:prstGeom prst="rect">
            <a:avLst/>
          </a:prstGeom>
          <a:noFill/>
        </p:spPr>
      </p:pic>
      <p:pic>
        <p:nvPicPr>
          <p:cNvPr id="3075" name="Picture 3" descr="C:\Users\Johanne.Bjornstad\Pictures\Alzheimer_sporty3.jpg"/>
          <p:cNvPicPr>
            <a:picLocks noChangeAspect="1" noChangeArrowheads="1"/>
          </p:cNvPicPr>
          <p:nvPr/>
        </p:nvPicPr>
        <p:blipFill>
          <a:blip r:embed="rId4" cstate="print"/>
          <a:srcRect/>
          <a:stretch>
            <a:fillRect/>
          </a:stretch>
        </p:blipFill>
        <p:spPr bwMode="auto">
          <a:xfrm>
            <a:off x="611560" y="1052736"/>
            <a:ext cx="4176464" cy="2478021"/>
          </a:xfrm>
          <a:prstGeom prst="rect">
            <a:avLst/>
          </a:prstGeom>
          <a:noFill/>
        </p:spPr>
      </p:pic>
      <p:pic>
        <p:nvPicPr>
          <p:cNvPr id="3076" name="Picture 4" descr="C:\Users\Johanne.Bjornstad\Pictures\Alzheimer_photo5.jpg"/>
          <p:cNvPicPr>
            <a:picLocks noChangeAspect="1" noChangeArrowheads="1"/>
          </p:cNvPicPr>
          <p:nvPr/>
        </p:nvPicPr>
        <p:blipFill>
          <a:blip r:embed="rId5" cstate="print"/>
          <a:srcRect/>
          <a:stretch>
            <a:fillRect/>
          </a:stretch>
        </p:blipFill>
        <p:spPr bwMode="auto">
          <a:xfrm>
            <a:off x="4788024" y="1052736"/>
            <a:ext cx="3593976" cy="547260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3"/>
          <p:cNvSpPr>
            <a:spLocks noGrp="1"/>
          </p:cNvSpPr>
          <p:nvPr>
            <p:ph type="title"/>
          </p:nvPr>
        </p:nvSpPr>
        <p:spPr>
          <a:xfrm>
            <a:off x="250825" y="332656"/>
            <a:ext cx="8435975" cy="936104"/>
          </a:xfrm>
        </p:spPr>
        <p:txBody>
          <a:bodyPr>
            <a:normAutofit/>
          </a:bodyPr>
          <a:lstStyle/>
          <a:p>
            <a:r>
              <a:rPr lang="nb-NO" sz="2800" dirty="0" smtClean="0"/>
              <a:t>Utfordringer ved regelmessige aktiviteter</a:t>
            </a:r>
          </a:p>
        </p:txBody>
      </p:sp>
      <p:sp>
        <p:nvSpPr>
          <p:cNvPr id="12291" name="Rectangle 8"/>
          <p:cNvSpPr>
            <a:spLocks noGrp="1" noChangeArrowheads="1"/>
          </p:cNvSpPr>
          <p:nvPr>
            <p:ph type="body" idx="4294967295"/>
          </p:nvPr>
        </p:nvSpPr>
        <p:spPr>
          <a:xfrm>
            <a:off x="914400" y="1700213"/>
            <a:ext cx="8229600" cy="4176712"/>
          </a:xfrm>
        </p:spPr>
        <p:txBody>
          <a:bodyPr/>
          <a:lstStyle/>
          <a:p>
            <a:pPr>
              <a:buFontTx/>
              <a:buNone/>
            </a:pPr>
            <a:endParaRPr lang="nb-NO" dirty="0" smtClean="0"/>
          </a:p>
          <a:p>
            <a:pPr>
              <a:buFontTx/>
              <a:buNone/>
            </a:pPr>
            <a:endParaRPr lang="nb-NO" dirty="0" smtClean="0"/>
          </a:p>
          <a:p>
            <a:pPr>
              <a:buFontTx/>
              <a:buNone/>
            </a:pPr>
            <a:endParaRPr lang="nb-NO" dirty="0" smtClean="0"/>
          </a:p>
          <a:p>
            <a:pPr>
              <a:buFontTx/>
              <a:buNone/>
            </a:pPr>
            <a:endParaRPr lang="nb-NO" dirty="0" smtClean="0"/>
          </a:p>
        </p:txBody>
      </p:sp>
      <p:sp>
        <p:nvSpPr>
          <p:cNvPr id="7" name="TekstSylinder 6"/>
          <p:cNvSpPr txBox="1"/>
          <p:nvPr/>
        </p:nvSpPr>
        <p:spPr>
          <a:xfrm>
            <a:off x="683568" y="1700808"/>
            <a:ext cx="7128792" cy="1569660"/>
          </a:xfrm>
          <a:prstGeom prst="rect">
            <a:avLst/>
          </a:prstGeom>
          <a:noFill/>
        </p:spPr>
        <p:txBody>
          <a:bodyPr wrap="square" rtlCol="0">
            <a:spAutoFit/>
          </a:bodyPr>
          <a:lstStyle/>
          <a:p>
            <a:pPr>
              <a:buFont typeface="Arial" pitchFamily="34" charset="0"/>
              <a:buChar char="•"/>
            </a:pPr>
            <a:r>
              <a:rPr lang="nb-NO" sz="2400" dirty="0" smtClean="0"/>
              <a:t> Bekymring for å benytte offentlig kommunikasjon</a:t>
            </a:r>
          </a:p>
          <a:p>
            <a:pPr>
              <a:buFont typeface="Arial" pitchFamily="34" charset="0"/>
              <a:buChar char="•"/>
            </a:pPr>
            <a:r>
              <a:rPr lang="nb-NO" sz="2400" dirty="0" smtClean="0"/>
              <a:t> Vanskelig økonomisk</a:t>
            </a:r>
          </a:p>
          <a:p>
            <a:pPr>
              <a:buFont typeface="Arial" pitchFamily="34" charset="0"/>
              <a:buChar char="•"/>
            </a:pPr>
            <a:r>
              <a:rPr lang="nb-NO" sz="2400" dirty="0" smtClean="0"/>
              <a:t> Ensom</a:t>
            </a:r>
          </a:p>
          <a:p>
            <a:pPr>
              <a:buFont typeface="Arial" pitchFamily="34" charset="0"/>
              <a:buChar char="•"/>
            </a:pPr>
            <a:r>
              <a:rPr lang="nb-NO" sz="2400" dirty="0" smtClean="0"/>
              <a:t> Ønsker ikke be andre om hjelp eller belaste dem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3"/>
          <p:cNvSpPr>
            <a:spLocks noGrp="1"/>
          </p:cNvSpPr>
          <p:nvPr>
            <p:ph type="title"/>
          </p:nvPr>
        </p:nvSpPr>
        <p:spPr>
          <a:xfrm>
            <a:off x="250825" y="332656"/>
            <a:ext cx="8435975" cy="936104"/>
          </a:xfrm>
        </p:spPr>
        <p:txBody>
          <a:bodyPr>
            <a:normAutofit/>
          </a:bodyPr>
          <a:lstStyle/>
          <a:p>
            <a:r>
              <a:rPr lang="nb-NO" sz="2800" dirty="0" smtClean="0"/>
              <a:t>Utfordringer ved regelmessige aktiviteter</a:t>
            </a:r>
          </a:p>
        </p:txBody>
      </p:sp>
      <p:sp>
        <p:nvSpPr>
          <p:cNvPr id="12291" name="Rectangle 8"/>
          <p:cNvSpPr>
            <a:spLocks noGrp="1" noChangeArrowheads="1"/>
          </p:cNvSpPr>
          <p:nvPr>
            <p:ph type="body" idx="4294967295"/>
          </p:nvPr>
        </p:nvSpPr>
        <p:spPr>
          <a:xfrm>
            <a:off x="914400" y="1700213"/>
            <a:ext cx="8229600" cy="4176712"/>
          </a:xfrm>
        </p:spPr>
        <p:txBody>
          <a:bodyPr/>
          <a:lstStyle/>
          <a:p>
            <a:pPr>
              <a:buFontTx/>
              <a:buNone/>
            </a:pPr>
            <a:endParaRPr lang="nb-NO" dirty="0" smtClean="0"/>
          </a:p>
          <a:p>
            <a:pPr>
              <a:buFontTx/>
              <a:buNone/>
            </a:pPr>
            <a:endParaRPr lang="nb-NO" dirty="0" smtClean="0"/>
          </a:p>
          <a:p>
            <a:pPr>
              <a:buFontTx/>
              <a:buNone/>
            </a:pPr>
            <a:endParaRPr lang="nb-NO" dirty="0" smtClean="0"/>
          </a:p>
          <a:p>
            <a:pPr>
              <a:buFontTx/>
              <a:buNone/>
            </a:pPr>
            <a:endParaRPr lang="nb-NO" dirty="0" smtClean="0"/>
          </a:p>
        </p:txBody>
      </p:sp>
      <p:sp>
        <p:nvSpPr>
          <p:cNvPr id="7" name="TekstSylinder 6"/>
          <p:cNvSpPr txBox="1"/>
          <p:nvPr/>
        </p:nvSpPr>
        <p:spPr>
          <a:xfrm>
            <a:off x="683568" y="1340768"/>
            <a:ext cx="4320480" cy="4801314"/>
          </a:xfrm>
          <a:prstGeom prst="rect">
            <a:avLst/>
          </a:prstGeom>
          <a:noFill/>
        </p:spPr>
        <p:txBody>
          <a:bodyPr wrap="square" rtlCol="0">
            <a:spAutoFit/>
          </a:bodyPr>
          <a:lstStyle/>
          <a:p>
            <a:pPr>
              <a:buFont typeface="Arial" pitchFamily="34" charset="0"/>
              <a:buChar char="•"/>
            </a:pPr>
            <a:r>
              <a:rPr lang="nb-NO" sz="2400" dirty="0" smtClean="0"/>
              <a:t> Liten fleksibilitet; motstand mot endring</a:t>
            </a:r>
          </a:p>
          <a:p>
            <a:pPr>
              <a:buFont typeface="Arial" pitchFamily="34" charset="0"/>
              <a:buChar char="•"/>
            </a:pPr>
            <a:r>
              <a:rPr lang="nb-NO" sz="2400" dirty="0" smtClean="0"/>
              <a:t> Redd for å gjøre ting uten pårørende/familiemedlem</a:t>
            </a:r>
          </a:p>
          <a:p>
            <a:pPr>
              <a:buFont typeface="Arial" pitchFamily="34" charset="0"/>
              <a:buChar char="•"/>
            </a:pPr>
            <a:r>
              <a:rPr lang="nb-NO" sz="2400" dirty="0" smtClean="0"/>
              <a:t> Pårørende viser overinvolvert omsorg</a:t>
            </a:r>
          </a:p>
          <a:p>
            <a:pPr>
              <a:buFont typeface="Arial" pitchFamily="34" charset="0"/>
              <a:buChar char="•"/>
            </a:pPr>
            <a:r>
              <a:rPr lang="nb-NO" sz="2400" dirty="0" smtClean="0"/>
              <a:t> Personen er gammel eller deres mobilitet er svært innskrenket</a:t>
            </a:r>
          </a:p>
          <a:p>
            <a:pPr>
              <a:buFont typeface="Arial" pitchFamily="34" charset="0"/>
              <a:buChar char="•"/>
            </a:pPr>
            <a:r>
              <a:rPr lang="nb-NO" sz="2400" dirty="0" smtClean="0"/>
              <a:t> Apati /depressive symptomer</a:t>
            </a:r>
          </a:p>
          <a:p>
            <a:pPr>
              <a:buFont typeface="Arial" pitchFamily="34" charset="0"/>
              <a:buChar char="•"/>
            </a:pPr>
            <a:r>
              <a:rPr lang="nb-NO" sz="2400" dirty="0" smtClean="0"/>
              <a:t> Naturlig alderdom: svakere syn, nedsatt hørsel, dårligere bevegelighet</a:t>
            </a:r>
          </a:p>
          <a:p>
            <a:pPr>
              <a:buFontTx/>
              <a:buChar char="-"/>
            </a:pPr>
            <a:endParaRPr lang="nb-NO" dirty="0"/>
          </a:p>
        </p:txBody>
      </p:sp>
      <p:pic>
        <p:nvPicPr>
          <p:cNvPr id="6" name="Picture 2" descr="C:\Users\Johanne.Bjornstad\Pictures\Alzh_gamle_foto.jpg"/>
          <p:cNvPicPr>
            <a:picLocks noChangeAspect="1" noChangeArrowheads="1"/>
          </p:cNvPicPr>
          <p:nvPr/>
        </p:nvPicPr>
        <p:blipFill>
          <a:blip r:embed="rId3" cstate="print"/>
          <a:srcRect/>
          <a:stretch>
            <a:fillRect/>
          </a:stretch>
        </p:blipFill>
        <p:spPr bwMode="auto">
          <a:xfrm>
            <a:off x="5148064" y="1556792"/>
            <a:ext cx="3451052" cy="460851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200" dirty="0" smtClean="0"/>
              <a:t>Ta høyde for utfordringer</a:t>
            </a:r>
            <a:endParaRPr lang="nb-NO" sz="3200" dirty="0"/>
          </a:p>
        </p:txBody>
      </p:sp>
      <p:sp>
        <p:nvSpPr>
          <p:cNvPr id="7" name="Plassholder for innhold 6"/>
          <p:cNvSpPr>
            <a:spLocks noGrp="1"/>
          </p:cNvSpPr>
          <p:nvPr>
            <p:ph idx="1"/>
          </p:nvPr>
        </p:nvSpPr>
        <p:spPr>
          <a:xfrm>
            <a:off x="683568" y="1600201"/>
            <a:ext cx="8003232" cy="4997151"/>
          </a:xfrm>
        </p:spPr>
        <p:txBody>
          <a:bodyPr>
            <a:normAutofit/>
          </a:bodyPr>
          <a:lstStyle/>
          <a:p>
            <a:r>
              <a:rPr lang="nb-NO" sz="2400" dirty="0" smtClean="0"/>
              <a:t>Tilpass aktivitetene til dagens nivå og funksjon</a:t>
            </a:r>
          </a:p>
          <a:p>
            <a:pPr>
              <a:buNone/>
            </a:pPr>
            <a:endParaRPr lang="nb-NO" sz="9600" dirty="0" smtClean="0"/>
          </a:p>
          <a:p>
            <a:pPr>
              <a:buFontTx/>
              <a:buChar char="-"/>
            </a:pPr>
            <a:endParaRPr lang="nb-NO" sz="9600" dirty="0" smtClean="0"/>
          </a:p>
          <a:p>
            <a:pPr>
              <a:buNone/>
            </a:pPr>
            <a:endParaRPr lang="nb-NO" sz="9600" dirty="0" smtClean="0"/>
          </a:p>
          <a:p>
            <a:pPr>
              <a:buNone/>
            </a:pPr>
            <a:endParaRPr lang="nb-NO" dirty="0"/>
          </a:p>
        </p:txBody>
      </p:sp>
      <p:pic>
        <p:nvPicPr>
          <p:cNvPr id="5" name="Picture 3" descr="C:\Users\Johanne.Bjornstad\Pictures\Alzh_happy3.jpg"/>
          <p:cNvPicPr>
            <a:picLocks noChangeAspect="1" noChangeArrowheads="1"/>
          </p:cNvPicPr>
          <p:nvPr/>
        </p:nvPicPr>
        <p:blipFill>
          <a:blip r:embed="rId3" cstate="print"/>
          <a:srcRect/>
          <a:stretch>
            <a:fillRect/>
          </a:stretch>
        </p:blipFill>
        <p:spPr bwMode="auto">
          <a:xfrm>
            <a:off x="1403648" y="2420888"/>
            <a:ext cx="5544616" cy="3738285"/>
          </a:xfrm>
          <a:prstGeom prst="rect">
            <a:avLst/>
          </a:prstGeom>
          <a:noFill/>
        </p:spPr>
      </p:pic>
    </p:spTree>
    <p:extLst>
      <p:ext uri="{BB962C8B-B14F-4D97-AF65-F5344CB8AC3E}">
        <p14:creationId xmlns:p14="http://schemas.microsoft.com/office/powerpoint/2010/main" val="293464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76672"/>
            <a:ext cx="8229600" cy="1080120"/>
          </a:xfrm>
        </p:spPr>
        <p:txBody>
          <a:bodyPr>
            <a:normAutofit/>
          </a:bodyPr>
          <a:lstStyle/>
          <a:p>
            <a:r>
              <a:rPr lang="nb-NO" sz="3200" dirty="0" smtClean="0">
                <a:solidFill>
                  <a:srgbClr val="000000"/>
                </a:solidFill>
              </a:rPr>
              <a:t>Dagens program</a:t>
            </a:r>
            <a:endParaRPr lang="nb-NO" sz="3200" dirty="0">
              <a:solidFill>
                <a:srgbClr val="000000"/>
              </a:solidFill>
            </a:endParaRPr>
          </a:p>
        </p:txBody>
      </p:sp>
      <p:sp>
        <p:nvSpPr>
          <p:cNvPr id="3" name="Plassholder for innhold 2"/>
          <p:cNvSpPr>
            <a:spLocks noGrp="1"/>
          </p:cNvSpPr>
          <p:nvPr>
            <p:ph idx="1"/>
          </p:nvPr>
        </p:nvSpPr>
        <p:spPr>
          <a:xfrm>
            <a:off x="457200" y="1628800"/>
            <a:ext cx="8229600" cy="4497363"/>
          </a:xfrm>
        </p:spPr>
        <p:txBody>
          <a:bodyPr>
            <a:normAutofit/>
          </a:bodyPr>
          <a:lstStyle/>
          <a:p>
            <a:pPr marL="0" indent="0">
              <a:buNone/>
            </a:pPr>
            <a:r>
              <a:rPr lang="nb-NO" sz="2400" dirty="0" smtClean="0"/>
              <a:t>Personen med demens:</a:t>
            </a:r>
          </a:p>
          <a:p>
            <a:r>
              <a:rPr lang="nb-NO" sz="2400" dirty="0" smtClean="0"/>
              <a:t>Hvorfor utføre lystbetonte aktiviteter hos personer med demens?</a:t>
            </a:r>
          </a:p>
          <a:p>
            <a:pPr>
              <a:buNone/>
            </a:pPr>
            <a:endParaRPr lang="nb-NO" sz="2400" dirty="0"/>
          </a:p>
          <a:p>
            <a:pPr>
              <a:buNone/>
            </a:pPr>
            <a:r>
              <a:rPr lang="nb-NO" sz="2400" dirty="0" smtClean="0"/>
              <a:t>Pårørende:</a:t>
            </a:r>
          </a:p>
          <a:p>
            <a:r>
              <a:rPr lang="nb-NO" sz="2400" dirty="0" smtClean="0"/>
              <a:t>Hvilke muligheter pårørende har til å ta vare på de gode dagene hos personen med demens?</a:t>
            </a:r>
          </a:p>
          <a:p>
            <a:r>
              <a:rPr lang="nb-NO" sz="2400" dirty="0" smtClean="0"/>
              <a:t>Hvordan kan pårørende ta vare på seg selv?</a:t>
            </a:r>
            <a:endParaRPr lang="nb-NO" sz="2800" dirty="0" smtClean="0"/>
          </a:p>
        </p:txBody>
      </p:sp>
      <p:sp>
        <p:nvSpPr>
          <p:cNvPr id="4" name="Plassholder for bunntekst 3"/>
          <p:cNvSpPr>
            <a:spLocks noGrp="1"/>
          </p:cNvSpPr>
          <p:nvPr>
            <p:ph type="ftr" sz="quarter" idx="11"/>
          </p:nvPr>
        </p:nvSpPr>
        <p:spPr>
          <a:xfrm>
            <a:off x="251520" y="6165304"/>
            <a:ext cx="8712968" cy="556171"/>
          </a:xfrm>
        </p:spPr>
        <p:txBody>
          <a:bodyPr/>
          <a:lstStyle/>
          <a:p>
            <a:r>
              <a:rPr lang="nb-NO" dirty="0" smtClean="0"/>
              <a:t>				</a:t>
            </a:r>
            <a:endParaRPr lang="nb-N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dirty="0" smtClean="0"/>
              <a:t>Gjør aktivitetene til en vane</a:t>
            </a:r>
            <a:endParaRPr lang="nb-NO" sz="2800" dirty="0"/>
          </a:p>
        </p:txBody>
      </p:sp>
      <p:sp>
        <p:nvSpPr>
          <p:cNvPr id="7" name="Plassholder for innhold 6"/>
          <p:cNvSpPr>
            <a:spLocks noGrp="1"/>
          </p:cNvSpPr>
          <p:nvPr>
            <p:ph idx="1"/>
          </p:nvPr>
        </p:nvSpPr>
        <p:spPr>
          <a:xfrm>
            <a:off x="683568" y="1600201"/>
            <a:ext cx="8003232" cy="4997151"/>
          </a:xfrm>
        </p:spPr>
        <p:txBody>
          <a:bodyPr>
            <a:normAutofit/>
          </a:bodyPr>
          <a:lstStyle/>
          <a:p>
            <a:pPr>
              <a:buNone/>
            </a:pPr>
            <a:endParaRPr lang="nb-NO" sz="9600" dirty="0" smtClean="0"/>
          </a:p>
          <a:p>
            <a:pPr>
              <a:buNone/>
            </a:pPr>
            <a:endParaRPr lang="nb-NO" sz="9600" dirty="0" smtClean="0"/>
          </a:p>
          <a:p>
            <a:pPr>
              <a:buFontTx/>
              <a:buChar char="-"/>
            </a:pPr>
            <a:endParaRPr lang="nb-NO" sz="9600" dirty="0" smtClean="0"/>
          </a:p>
          <a:p>
            <a:pPr>
              <a:buNone/>
            </a:pPr>
            <a:endParaRPr lang="nb-NO" sz="9600" dirty="0" smtClean="0"/>
          </a:p>
          <a:p>
            <a:pPr>
              <a:buNone/>
            </a:pPr>
            <a:endParaRPr lang="nb-NO" dirty="0"/>
          </a:p>
        </p:txBody>
      </p:sp>
      <p:sp>
        <p:nvSpPr>
          <p:cNvPr id="10" name="TekstSylinder 9"/>
          <p:cNvSpPr txBox="1"/>
          <p:nvPr/>
        </p:nvSpPr>
        <p:spPr>
          <a:xfrm>
            <a:off x="683568" y="1196753"/>
            <a:ext cx="8136904" cy="1661993"/>
          </a:xfrm>
          <a:prstGeom prst="rect">
            <a:avLst/>
          </a:prstGeom>
          <a:noFill/>
        </p:spPr>
        <p:txBody>
          <a:bodyPr wrap="square" rtlCol="0">
            <a:spAutoFit/>
          </a:bodyPr>
          <a:lstStyle/>
          <a:p>
            <a:pPr>
              <a:buFont typeface="Arial" pitchFamily="34" charset="0"/>
              <a:buChar char="•"/>
            </a:pPr>
            <a:r>
              <a:rPr lang="nb-NO" sz="2800" dirty="0" smtClean="0"/>
              <a:t> Innlærte vaner hjelper oss til å få gjort aktiviteter</a:t>
            </a:r>
          </a:p>
          <a:p>
            <a:pPr>
              <a:buFont typeface="Arial" pitchFamily="34" charset="0"/>
              <a:buChar char="•"/>
            </a:pPr>
            <a:r>
              <a:rPr lang="nb-NO" sz="2800" dirty="0" smtClean="0"/>
              <a:t> Regelmessige aktiviteter er også en fordel for   pårørende</a:t>
            </a:r>
          </a:p>
          <a:p>
            <a:pPr>
              <a:buFontTx/>
              <a:buChar char="-"/>
            </a:pPr>
            <a:endParaRPr lang="nb-NO" dirty="0"/>
          </a:p>
        </p:txBody>
      </p:sp>
      <p:pic>
        <p:nvPicPr>
          <p:cNvPr id="2051" name="Picture 3" descr="C:\Users\Johanne.Bjornstad\Pictures\Alzheimer_old_dressup.jpg"/>
          <p:cNvPicPr>
            <a:picLocks noChangeAspect="1" noChangeArrowheads="1"/>
          </p:cNvPicPr>
          <p:nvPr/>
        </p:nvPicPr>
        <p:blipFill>
          <a:blip r:embed="rId3" cstate="print"/>
          <a:srcRect/>
          <a:stretch>
            <a:fillRect/>
          </a:stretch>
        </p:blipFill>
        <p:spPr bwMode="auto">
          <a:xfrm>
            <a:off x="2915816" y="2132856"/>
            <a:ext cx="4163856" cy="443711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836712"/>
            <a:ext cx="8229600" cy="580926"/>
          </a:xfrm>
        </p:spPr>
        <p:txBody>
          <a:bodyPr>
            <a:noAutofit/>
          </a:bodyPr>
          <a:lstStyle/>
          <a:p>
            <a:r>
              <a:rPr lang="nb-NO" sz="3200" dirty="0" smtClean="0"/>
              <a:t>Hvordan kan pårørende ta vare på seg selv?</a:t>
            </a:r>
            <a:br>
              <a:rPr lang="nb-NO" sz="3200" dirty="0" smtClean="0"/>
            </a:br>
            <a:endParaRPr lang="nb-NO" sz="3200" dirty="0"/>
          </a:p>
        </p:txBody>
      </p:sp>
      <p:sp>
        <p:nvSpPr>
          <p:cNvPr id="4" name="Plassholder for bunntekst 3"/>
          <p:cNvSpPr>
            <a:spLocks noGrp="1"/>
          </p:cNvSpPr>
          <p:nvPr>
            <p:ph type="ftr" sz="quarter" idx="11"/>
          </p:nvPr>
        </p:nvSpPr>
        <p:spPr/>
        <p:txBody>
          <a:bodyPr/>
          <a:lstStyle/>
          <a:p>
            <a:r>
              <a:rPr lang="nb-NO" smtClean="0"/>
              <a:t>    </a:t>
            </a:r>
            <a:endParaRPr lang="nb-NO"/>
          </a:p>
        </p:txBody>
      </p:sp>
      <p:pic>
        <p:nvPicPr>
          <p:cNvPr id="5" name="Picture 2" descr="C:\Users\Johanne.Bjornstad\Pictures\Alzheimer_people.jpg"/>
          <p:cNvPicPr>
            <a:picLocks noGrp="1" noChangeAspect="1" noChangeArrowheads="1"/>
          </p:cNvPicPr>
          <p:nvPr>
            <p:ph idx="1"/>
          </p:nvPr>
        </p:nvPicPr>
        <p:blipFill>
          <a:blip r:embed="rId2" cstate="print"/>
          <a:srcRect t="8720" b="8720"/>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
            </a:r>
            <a:br>
              <a:rPr lang="nb-NO" dirty="0" smtClean="0"/>
            </a:br>
            <a:r>
              <a:rPr lang="nb-NO" sz="3600" dirty="0" smtClean="0"/>
              <a:t>Pårørende</a:t>
            </a:r>
            <a:r>
              <a:rPr lang="nb-NO" sz="4800" dirty="0" smtClean="0"/>
              <a:t/>
            </a:r>
            <a:br>
              <a:rPr lang="nb-NO" sz="4800" dirty="0" smtClean="0"/>
            </a:br>
            <a:endParaRPr lang="nb-NO" dirty="0"/>
          </a:p>
        </p:txBody>
      </p:sp>
      <p:sp>
        <p:nvSpPr>
          <p:cNvPr id="3" name="Plassholder for innhold 2"/>
          <p:cNvSpPr>
            <a:spLocks noGrp="1"/>
          </p:cNvSpPr>
          <p:nvPr>
            <p:ph idx="1"/>
          </p:nvPr>
        </p:nvSpPr>
        <p:spPr>
          <a:xfrm>
            <a:off x="457200" y="1268760"/>
            <a:ext cx="8229600" cy="4857403"/>
          </a:xfrm>
        </p:spPr>
        <p:txBody>
          <a:bodyPr/>
          <a:lstStyle/>
          <a:p>
            <a:pPr>
              <a:buNone/>
            </a:pPr>
            <a:endParaRPr lang="nb-NO" dirty="0" smtClean="0"/>
          </a:p>
          <a:p>
            <a:r>
              <a:rPr lang="nb-NO" sz="2400" dirty="0" smtClean="0"/>
              <a:t>Tap av egentid kan ha negative konsekvenser både fysisk og psykisk</a:t>
            </a:r>
          </a:p>
          <a:p>
            <a:r>
              <a:rPr lang="nb-NO" sz="2400" dirty="0" smtClean="0"/>
              <a:t>Daglig utfordring for pårørende</a:t>
            </a:r>
          </a:p>
          <a:p>
            <a:r>
              <a:rPr lang="nb-NO" sz="2400" dirty="0" smtClean="0"/>
              <a:t>Avkall på egne interesser</a:t>
            </a:r>
          </a:p>
          <a:p>
            <a:r>
              <a:rPr lang="nb-NO" sz="2400" dirty="0" smtClean="0"/>
              <a:t>Avkall på jobb</a:t>
            </a:r>
          </a:p>
          <a:p>
            <a:endParaRPr lang="nb-NO" dirty="0" smtClean="0"/>
          </a:p>
        </p:txBody>
      </p:sp>
      <p:sp>
        <p:nvSpPr>
          <p:cNvPr id="4" name="Plassholder for bunntekst 3"/>
          <p:cNvSpPr>
            <a:spLocks noGrp="1"/>
          </p:cNvSpPr>
          <p:nvPr>
            <p:ph type="ftr" sz="quarter" idx="11"/>
          </p:nvPr>
        </p:nvSpPr>
        <p:spPr/>
        <p:txBody>
          <a:bodyPr/>
          <a:lstStyle/>
          <a:p>
            <a:r>
              <a:rPr lang="nb-NO" smtClean="0"/>
              <a:t>    </a:t>
            </a:r>
            <a:endParaRPr lang="nb-NO"/>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Fly_metafor2.jpg"/>
          <p:cNvPicPr>
            <a:picLocks noGrp="1" noChangeAspect="1"/>
          </p:cNvPicPr>
          <p:nvPr>
            <p:ph idx="1"/>
          </p:nvPr>
        </p:nvPicPr>
        <p:blipFill>
          <a:blip r:embed="rId2" cstate="print"/>
          <a:stretch>
            <a:fillRect/>
          </a:stretch>
        </p:blipFill>
        <p:spPr>
          <a:xfrm>
            <a:off x="102869" y="332656"/>
            <a:ext cx="8701980" cy="6091386"/>
          </a:xfrm>
        </p:spPr>
      </p:pic>
      <p:sp>
        <p:nvSpPr>
          <p:cNvPr id="4" name="Plassholder for bunntekst 3"/>
          <p:cNvSpPr>
            <a:spLocks noGrp="1"/>
          </p:cNvSpPr>
          <p:nvPr>
            <p:ph type="ftr" sz="quarter" idx="11"/>
          </p:nvPr>
        </p:nvSpPr>
        <p:spPr/>
        <p:txBody>
          <a:bodyPr/>
          <a:lstStyle/>
          <a:p>
            <a:r>
              <a:rPr lang="nb-NO" smtClean="0"/>
              <a:t>    </a:t>
            </a:r>
            <a:endParaRPr lang="nb-NO"/>
          </a:p>
        </p:txBody>
      </p:sp>
      <p:pic>
        <p:nvPicPr>
          <p:cNvPr id="6" name="Bilde 5" descr="Fly_metafor.jpg"/>
          <p:cNvPicPr>
            <a:picLocks noChangeAspect="1"/>
          </p:cNvPicPr>
          <p:nvPr/>
        </p:nvPicPr>
        <p:blipFill>
          <a:blip r:embed="rId3" cstate="print"/>
          <a:stretch>
            <a:fillRect/>
          </a:stretch>
        </p:blipFill>
        <p:spPr>
          <a:xfrm>
            <a:off x="3923928" y="4149080"/>
            <a:ext cx="4950321" cy="226168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
            </a:r>
            <a:br>
              <a:rPr lang="nb-NO" dirty="0" smtClean="0"/>
            </a:br>
            <a:r>
              <a:rPr lang="nb-NO" sz="3100" dirty="0" smtClean="0"/>
              <a:t>Hvordan kan pårørende ta vare på seg selv?</a:t>
            </a:r>
            <a:r>
              <a:rPr lang="nb-NO" sz="4800" dirty="0" smtClean="0"/>
              <a:t/>
            </a:r>
            <a:br>
              <a:rPr lang="nb-NO" sz="4800" dirty="0" smtClean="0"/>
            </a:br>
            <a:endParaRPr lang="nb-NO" dirty="0"/>
          </a:p>
        </p:txBody>
      </p:sp>
      <p:sp>
        <p:nvSpPr>
          <p:cNvPr id="3" name="Plassholder for innhold 2"/>
          <p:cNvSpPr>
            <a:spLocks noGrp="1"/>
          </p:cNvSpPr>
          <p:nvPr>
            <p:ph idx="1"/>
          </p:nvPr>
        </p:nvSpPr>
        <p:spPr/>
        <p:txBody>
          <a:bodyPr/>
          <a:lstStyle/>
          <a:p>
            <a:r>
              <a:rPr lang="nb-NO" sz="2400" dirty="0" smtClean="0"/>
              <a:t>Hvis man blir syk/overbelastet kan man i hvert fall ikke hjelpe</a:t>
            </a:r>
          </a:p>
          <a:p>
            <a:r>
              <a:rPr lang="nb-NO" sz="2400" dirty="0" smtClean="0"/>
              <a:t>Derfor må pårørende ta vare på seg selv</a:t>
            </a:r>
          </a:p>
          <a:p>
            <a:pPr>
              <a:buNone/>
            </a:pPr>
            <a:endParaRPr lang="nb-NO" dirty="0" smtClean="0">
              <a:solidFill>
                <a:srgbClr val="C00000"/>
              </a:solidFill>
            </a:endParaRPr>
          </a:p>
        </p:txBody>
      </p:sp>
      <p:sp>
        <p:nvSpPr>
          <p:cNvPr id="4" name="Plassholder for bunntekst 3"/>
          <p:cNvSpPr>
            <a:spLocks noGrp="1"/>
          </p:cNvSpPr>
          <p:nvPr>
            <p:ph type="ftr" sz="quarter" idx="11"/>
          </p:nvPr>
        </p:nvSpPr>
        <p:spPr/>
        <p:txBody>
          <a:bodyPr/>
          <a:lstStyle/>
          <a:p>
            <a:r>
              <a:rPr lang="nb-NO" smtClean="0"/>
              <a:t>    </a:t>
            </a:r>
            <a:endParaRPr lang="nb-NO"/>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
            </a:r>
            <a:br>
              <a:rPr lang="nb-NO" dirty="0" smtClean="0"/>
            </a:br>
            <a:r>
              <a:rPr lang="nb-NO" sz="3600" dirty="0" smtClean="0"/>
              <a:t>Avlastning</a:t>
            </a:r>
            <a:br>
              <a:rPr lang="nb-NO" sz="3600" dirty="0" smtClean="0"/>
            </a:br>
            <a:endParaRPr lang="nb-NO" sz="3600" dirty="0"/>
          </a:p>
        </p:txBody>
      </p:sp>
      <p:sp>
        <p:nvSpPr>
          <p:cNvPr id="3" name="Plassholder for innhold 2"/>
          <p:cNvSpPr>
            <a:spLocks noGrp="1"/>
          </p:cNvSpPr>
          <p:nvPr>
            <p:ph idx="1"/>
          </p:nvPr>
        </p:nvSpPr>
        <p:spPr>
          <a:xfrm>
            <a:off x="457200" y="1268760"/>
            <a:ext cx="8229600" cy="4857403"/>
          </a:xfrm>
        </p:spPr>
        <p:txBody>
          <a:bodyPr>
            <a:normAutofit/>
          </a:bodyPr>
          <a:lstStyle/>
          <a:p>
            <a:pPr marL="0" indent="0">
              <a:buNone/>
            </a:pPr>
            <a:endParaRPr lang="nb-NO" sz="2400" dirty="0" smtClean="0"/>
          </a:p>
          <a:p>
            <a:r>
              <a:rPr lang="nb-NO" sz="2400" dirty="0" smtClean="0"/>
              <a:t>Systematisk avlastning hjelper pårørende med å mestre den vanskelige situasjonen (</a:t>
            </a:r>
            <a:r>
              <a:rPr lang="nb-NO" sz="2400" dirty="0" err="1" smtClean="0"/>
              <a:t>Salin</a:t>
            </a:r>
            <a:r>
              <a:rPr lang="nb-NO" sz="2400" dirty="0" smtClean="0"/>
              <a:t> &amp; </a:t>
            </a:r>
            <a:r>
              <a:rPr lang="nb-NO" sz="2400" dirty="0" err="1" smtClean="0"/>
              <a:t>Åstedt-Kurki</a:t>
            </a:r>
            <a:r>
              <a:rPr lang="nb-NO" sz="2400" dirty="0" smtClean="0"/>
              <a:t>, 2007)</a:t>
            </a:r>
          </a:p>
          <a:p>
            <a:r>
              <a:rPr lang="nb-NO" sz="2400" dirty="0" smtClean="0"/>
              <a:t>Avlastning tidlig i sykdomsfasen virker forebyggende for belastningen for pårørende (Perry, 2004)</a:t>
            </a:r>
          </a:p>
          <a:p>
            <a:r>
              <a:rPr lang="nb-NO" sz="2400" dirty="0" smtClean="0"/>
              <a:t>Det å være fri fra pasienten og få hjelp i omsorgsarbeidet er viktige for livskvaliteten (</a:t>
            </a:r>
            <a:r>
              <a:rPr lang="nb-NO" sz="2400" dirty="0" err="1" smtClean="0"/>
              <a:t>Vellone</a:t>
            </a:r>
            <a:r>
              <a:rPr lang="nb-NO" sz="2400" dirty="0" smtClean="0"/>
              <a:t> et al., 2007).</a:t>
            </a:r>
          </a:p>
        </p:txBody>
      </p:sp>
      <p:sp>
        <p:nvSpPr>
          <p:cNvPr id="4" name="Plassholder for bunntekst 3"/>
          <p:cNvSpPr>
            <a:spLocks noGrp="1"/>
          </p:cNvSpPr>
          <p:nvPr>
            <p:ph type="ftr" sz="quarter" idx="11"/>
          </p:nvPr>
        </p:nvSpPr>
        <p:spPr/>
        <p:txBody>
          <a:bodyPr/>
          <a:lstStyle/>
          <a:p>
            <a:r>
              <a:rPr lang="nb-NO" smtClean="0"/>
              <a:t>    </a:t>
            </a:r>
            <a:endParaRPr lang="nb-NO"/>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
            </a:r>
            <a:br>
              <a:rPr lang="nb-NO" dirty="0" smtClean="0"/>
            </a:br>
            <a:r>
              <a:rPr lang="nb-NO" sz="3600" dirty="0" smtClean="0"/>
              <a:t>Hva slags avlastning?</a:t>
            </a:r>
            <a:br>
              <a:rPr lang="nb-NO" sz="3600" dirty="0" smtClean="0"/>
            </a:br>
            <a:endParaRPr lang="nb-NO" sz="3600" dirty="0"/>
          </a:p>
        </p:txBody>
      </p:sp>
      <p:sp>
        <p:nvSpPr>
          <p:cNvPr id="3" name="Plassholder for innhold 2"/>
          <p:cNvSpPr>
            <a:spLocks noGrp="1"/>
          </p:cNvSpPr>
          <p:nvPr>
            <p:ph idx="1"/>
          </p:nvPr>
        </p:nvSpPr>
        <p:spPr>
          <a:xfrm>
            <a:off x="683568" y="1600200"/>
            <a:ext cx="8003232" cy="4525963"/>
          </a:xfrm>
        </p:spPr>
        <p:txBody>
          <a:bodyPr>
            <a:normAutofit/>
          </a:bodyPr>
          <a:lstStyle/>
          <a:p>
            <a:pPr>
              <a:buNone/>
            </a:pPr>
            <a:endParaRPr lang="nb-NO" sz="2400" dirty="0" smtClean="0"/>
          </a:p>
          <a:p>
            <a:r>
              <a:rPr lang="nb-NO" sz="2400" dirty="0" smtClean="0"/>
              <a:t>Regelmessige aktiviteter</a:t>
            </a:r>
          </a:p>
          <a:p>
            <a:r>
              <a:rPr lang="nb-NO" sz="2400" dirty="0" smtClean="0"/>
              <a:t>Personlig støttekontakt</a:t>
            </a:r>
          </a:p>
          <a:p>
            <a:r>
              <a:rPr lang="nb-NO" sz="2400" dirty="0" smtClean="0"/>
              <a:t>Dagsenter</a:t>
            </a:r>
          </a:p>
          <a:p>
            <a:r>
              <a:rPr lang="nb-NO" sz="2400" dirty="0" smtClean="0"/>
              <a:t>Seniormøter /tilbud ved sykehjem</a:t>
            </a:r>
          </a:p>
          <a:p>
            <a:r>
              <a:rPr lang="nb-NO" sz="2400" dirty="0" smtClean="0"/>
              <a:t>Venner og familie som avlaster</a:t>
            </a:r>
          </a:p>
          <a:p>
            <a:r>
              <a:rPr lang="nb-NO" sz="2400" dirty="0" smtClean="0"/>
              <a:t>Kortidsopphold i sykehjem</a:t>
            </a:r>
            <a:endParaRPr lang="nb-NO" sz="2400" dirty="0"/>
          </a:p>
        </p:txBody>
      </p:sp>
      <p:sp>
        <p:nvSpPr>
          <p:cNvPr id="4" name="Plassholder for bunntekst 3"/>
          <p:cNvSpPr>
            <a:spLocks noGrp="1"/>
          </p:cNvSpPr>
          <p:nvPr>
            <p:ph type="ftr" sz="quarter" idx="11"/>
          </p:nvPr>
        </p:nvSpPr>
        <p:spPr/>
        <p:txBody>
          <a:bodyPr/>
          <a:lstStyle/>
          <a:p>
            <a:r>
              <a:rPr lang="nb-NO" smtClean="0"/>
              <a:t>    </a:t>
            </a:r>
            <a:endParaRPr lang="nb-NO"/>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
            </a:r>
            <a:br>
              <a:rPr lang="nb-NO" dirty="0" smtClean="0"/>
            </a:br>
            <a:r>
              <a:rPr lang="nb-NO" sz="3600" dirty="0" smtClean="0"/>
              <a:t>Dårlig samvittighet</a:t>
            </a:r>
            <a:r>
              <a:rPr lang="nb-NO" sz="4800" dirty="0" smtClean="0"/>
              <a:t/>
            </a:r>
            <a:br>
              <a:rPr lang="nb-NO" sz="4800" dirty="0" smtClean="0"/>
            </a:br>
            <a:endParaRPr lang="nb-NO" dirty="0"/>
          </a:p>
        </p:txBody>
      </p:sp>
      <p:sp>
        <p:nvSpPr>
          <p:cNvPr id="3" name="Plassholder for innhold 2"/>
          <p:cNvSpPr>
            <a:spLocks noGrp="1"/>
          </p:cNvSpPr>
          <p:nvPr>
            <p:ph idx="1"/>
          </p:nvPr>
        </p:nvSpPr>
        <p:spPr>
          <a:xfrm>
            <a:off x="457200" y="1600200"/>
            <a:ext cx="8229600" cy="4781128"/>
          </a:xfrm>
        </p:spPr>
        <p:txBody>
          <a:bodyPr>
            <a:normAutofit/>
          </a:bodyPr>
          <a:lstStyle/>
          <a:p>
            <a:pPr>
              <a:buNone/>
            </a:pPr>
            <a:r>
              <a:rPr lang="nb-NO" sz="2400" i="1" dirty="0" smtClean="0"/>
              <a:t>En kvinne ga utrygg for at hun var svært </a:t>
            </a:r>
            <a:r>
              <a:rPr lang="nb-NO" sz="2400" i="1" dirty="0" smtClean="0">
                <a:solidFill>
                  <a:srgbClr val="FF0000"/>
                </a:solidFill>
              </a:rPr>
              <a:t>sliten</a:t>
            </a:r>
            <a:r>
              <a:rPr lang="nb-NO" sz="2400" i="1" dirty="0" smtClean="0"/>
              <a:t> og trengte avlastning. En av forslagene var at ektefellen burde forsøke dagsenter. Dette forslaget avviste hun med begrunnelse om at mannen ikke var syk nok og at hun </a:t>
            </a:r>
            <a:r>
              <a:rPr lang="nb-NO" sz="2400" i="1" dirty="0" smtClean="0">
                <a:solidFill>
                  <a:srgbClr val="FF0000"/>
                </a:solidFill>
              </a:rPr>
              <a:t>ikke hadde samvittighet</a:t>
            </a:r>
            <a:r>
              <a:rPr lang="nb-NO" sz="2400" i="1" dirty="0" smtClean="0"/>
              <a:t> til å sende ham fra seg. Ett av gruppemedlemmene hadde positiv erfaring med dagsenter, og fortalte at hans kone hadde fått en annen livskvalitet etter at hun begynte på dagsenter. Hun møtte andre, fikk være med på utflukter og var mer blid og fornøyd de dagene hun hadde vært der. </a:t>
            </a:r>
          </a:p>
          <a:p>
            <a:pPr>
              <a:buNone/>
            </a:pPr>
            <a:r>
              <a:rPr lang="nb-NO" sz="2400" i="1" dirty="0" smtClean="0"/>
              <a:t>Den slitne kvinnen bestemte seg for å besøke kommunens dagsenter sammen med ektefellen for å vurdere om dette kunne være et passende tilbud for ham. </a:t>
            </a:r>
          </a:p>
          <a:p>
            <a:pPr>
              <a:buNone/>
            </a:pPr>
            <a:endParaRPr lang="nb-NO" sz="2400" i="1" dirty="0" smtClean="0"/>
          </a:p>
        </p:txBody>
      </p:sp>
      <p:sp>
        <p:nvSpPr>
          <p:cNvPr id="4" name="Plassholder for bunntekst 3"/>
          <p:cNvSpPr>
            <a:spLocks noGrp="1"/>
          </p:cNvSpPr>
          <p:nvPr>
            <p:ph type="ftr" sz="quarter" idx="11"/>
          </p:nvPr>
        </p:nvSpPr>
        <p:spPr/>
        <p:txBody>
          <a:bodyPr/>
          <a:lstStyle/>
          <a:p>
            <a:r>
              <a:rPr lang="nb-NO" dirty="0" smtClean="0"/>
              <a:t>    </a:t>
            </a:r>
            <a:endParaRPr lang="nb-NO" dirty="0"/>
          </a:p>
        </p:txBody>
      </p:sp>
      <p:sp>
        <p:nvSpPr>
          <p:cNvPr id="5" name="TekstSylinder 4"/>
          <p:cNvSpPr txBox="1"/>
          <p:nvPr/>
        </p:nvSpPr>
        <p:spPr>
          <a:xfrm>
            <a:off x="6660232" y="6093296"/>
            <a:ext cx="1944216" cy="338554"/>
          </a:xfrm>
          <a:prstGeom prst="rect">
            <a:avLst/>
          </a:prstGeom>
          <a:noFill/>
        </p:spPr>
        <p:txBody>
          <a:bodyPr wrap="square" rtlCol="0">
            <a:spAutoFit/>
          </a:bodyPr>
          <a:lstStyle/>
          <a:p>
            <a:r>
              <a:rPr lang="nb-NO" sz="1600" dirty="0" smtClean="0"/>
              <a:t>Ulstein,  2009, s. 341</a:t>
            </a:r>
            <a:endParaRPr lang="nb-NO"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r>
              <a:rPr lang="nb-NO" smtClean="0"/>
              <a:t>    </a:t>
            </a:r>
            <a:endParaRPr lang="nb-NO"/>
          </a:p>
        </p:txBody>
      </p:sp>
      <p:pic>
        <p:nvPicPr>
          <p:cNvPr id="6" name="Bilde 5" descr="Alzh_forgotten.jpg"/>
          <p:cNvPicPr>
            <a:picLocks noChangeAspect="1"/>
          </p:cNvPicPr>
          <p:nvPr/>
        </p:nvPicPr>
        <p:blipFill>
          <a:blip r:embed="rId2" cstate="print"/>
          <a:stretch>
            <a:fillRect/>
          </a:stretch>
        </p:blipFill>
        <p:spPr>
          <a:xfrm>
            <a:off x="0" y="1844824"/>
            <a:ext cx="4381500" cy="2628900"/>
          </a:xfrm>
          <a:prstGeom prst="rect">
            <a:avLst/>
          </a:prstGeom>
        </p:spPr>
      </p:pic>
      <p:pic>
        <p:nvPicPr>
          <p:cNvPr id="7" name="Bilde 6" descr="Alzh_Strikke.jpg"/>
          <p:cNvPicPr>
            <a:picLocks noChangeAspect="1"/>
          </p:cNvPicPr>
          <p:nvPr/>
        </p:nvPicPr>
        <p:blipFill>
          <a:blip r:embed="rId3" cstate="print"/>
          <a:stretch>
            <a:fillRect/>
          </a:stretch>
        </p:blipFill>
        <p:spPr>
          <a:xfrm>
            <a:off x="4572000" y="3573016"/>
            <a:ext cx="4392488" cy="3096846"/>
          </a:xfrm>
          <a:prstGeom prst="rect">
            <a:avLst/>
          </a:prstGeom>
        </p:spPr>
      </p:pic>
      <p:pic>
        <p:nvPicPr>
          <p:cNvPr id="2050" name="Picture 2" descr="C:\Users\Johanne.Bjornstad\Pictures\Alzh_dans.jpg"/>
          <p:cNvPicPr>
            <a:picLocks noChangeAspect="1" noChangeArrowheads="1"/>
          </p:cNvPicPr>
          <p:nvPr/>
        </p:nvPicPr>
        <p:blipFill>
          <a:blip r:embed="rId4" cstate="print"/>
          <a:srcRect/>
          <a:stretch>
            <a:fillRect/>
          </a:stretch>
        </p:blipFill>
        <p:spPr bwMode="auto">
          <a:xfrm>
            <a:off x="4572000" y="692696"/>
            <a:ext cx="4392488" cy="2996952"/>
          </a:xfrm>
          <a:prstGeom prst="rect">
            <a:avLst/>
          </a:prstGeom>
          <a:noFill/>
        </p:spPr>
      </p:pic>
      <p:sp>
        <p:nvSpPr>
          <p:cNvPr id="8" name="TekstSylinder 7"/>
          <p:cNvSpPr txBox="1"/>
          <p:nvPr/>
        </p:nvSpPr>
        <p:spPr>
          <a:xfrm>
            <a:off x="323528" y="1052736"/>
            <a:ext cx="3816424" cy="461665"/>
          </a:xfrm>
          <a:prstGeom prst="rect">
            <a:avLst/>
          </a:prstGeom>
          <a:noFill/>
        </p:spPr>
        <p:txBody>
          <a:bodyPr wrap="square" rtlCol="0">
            <a:spAutoFit/>
          </a:bodyPr>
          <a:lstStyle/>
          <a:p>
            <a:r>
              <a:rPr lang="nb-NO" sz="2400" dirty="0" smtClean="0"/>
              <a:t>Våre øyne:</a:t>
            </a:r>
            <a:endParaRPr lang="nb-NO" sz="2400" dirty="0"/>
          </a:p>
        </p:txBody>
      </p:sp>
      <p:sp>
        <p:nvSpPr>
          <p:cNvPr id="9" name="TekstSylinder 8"/>
          <p:cNvSpPr txBox="1"/>
          <p:nvPr/>
        </p:nvSpPr>
        <p:spPr>
          <a:xfrm>
            <a:off x="4788024" y="260648"/>
            <a:ext cx="2880320" cy="461665"/>
          </a:xfrm>
          <a:prstGeom prst="rect">
            <a:avLst/>
          </a:prstGeom>
          <a:noFill/>
        </p:spPr>
        <p:txBody>
          <a:bodyPr wrap="square" rtlCol="0">
            <a:spAutoFit/>
          </a:bodyPr>
          <a:lstStyle/>
          <a:p>
            <a:r>
              <a:rPr lang="nb-NO" sz="2400" dirty="0" smtClean="0"/>
              <a:t>Dagsenter: </a:t>
            </a:r>
            <a:endParaRPr lang="nb-NO" sz="2400" dirty="0"/>
          </a:p>
        </p:txBody>
      </p:sp>
    </p:spTree>
    <p:extLst>
      <p:ext uri="{BB962C8B-B14F-4D97-AF65-F5344CB8AC3E}">
        <p14:creationId xmlns:p14="http://schemas.microsoft.com/office/powerpoint/2010/main" val="1442909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
            </a:r>
            <a:br>
              <a:rPr lang="nb-NO" dirty="0" smtClean="0"/>
            </a:br>
            <a:r>
              <a:rPr lang="nb-NO" sz="3100" dirty="0" smtClean="0"/>
              <a:t>Dårlig samvittighet</a:t>
            </a:r>
            <a:r>
              <a:rPr lang="nb-NO" sz="4800" dirty="0" smtClean="0"/>
              <a:t/>
            </a:r>
            <a:br>
              <a:rPr lang="nb-NO" sz="4800" dirty="0" smtClean="0"/>
            </a:br>
            <a:endParaRPr lang="nb-NO" dirty="0"/>
          </a:p>
        </p:txBody>
      </p:sp>
      <p:sp>
        <p:nvSpPr>
          <p:cNvPr id="3" name="Plassholder for innhold 2"/>
          <p:cNvSpPr>
            <a:spLocks noGrp="1"/>
          </p:cNvSpPr>
          <p:nvPr>
            <p:ph idx="1"/>
          </p:nvPr>
        </p:nvSpPr>
        <p:spPr/>
        <p:txBody>
          <a:bodyPr/>
          <a:lstStyle/>
          <a:p>
            <a:pPr lvl="0"/>
            <a:r>
              <a:rPr lang="nb-NO" sz="2400" dirty="0" smtClean="0"/>
              <a:t>Hva hvis tålmodigheten likevel ikke strekker til?</a:t>
            </a:r>
          </a:p>
          <a:p>
            <a:pPr lvl="0"/>
            <a:r>
              <a:rPr lang="nb-NO" sz="2400" dirty="0" smtClean="0"/>
              <a:t>Hva hvis jeg blir irritert på mitt familiemedlem? </a:t>
            </a:r>
          </a:p>
          <a:p>
            <a:pPr lvl="0"/>
            <a:r>
              <a:rPr lang="nb-NO" sz="2400" dirty="0" smtClean="0"/>
              <a:t>Det er menneskelig og naturlig. Ta det som en indikasjon på at du trenger et pusterom. Forklar familien at du er sliten.</a:t>
            </a:r>
          </a:p>
          <a:p>
            <a:pPr>
              <a:buNone/>
            </a:pPr>
            <a:endParaRPr lang="nb-NO" dirty="0" smtClean="0"/>
          </a:p>
          <a:p>
            <a:pPr>
              <a:buNone/>
            </a:pPr>
            <a:endParaRPr lang="nb-NO" dirty="0" smtClean="0">
              <a:solidFill>
                <a:srgbClr val="C00000"/>
              </a:solidFill>
            </a:endParaRPr>
          </a:p>
        </p:txBody>
      </p:sp>
      <p:sp>
        <p:nvSpPr>
          <p:cNvPr id="4" name="Plassholder for bunntekst 3"/>
          <p:cNvSpPr>
            <a:spLocks noGrp="1"/>
          </p:cNvSpPr>
          <p:nvPr>
            <p:ph type="ftr" sz="quarter" idx="11"/>
          </p:nvPr>
        </p:nvSpPr>
        <p:spPr/>
        <p:txBody>
          <a:bodyPr/>
          <a:lstStyle/>
          <a:p>
            <a:r>
              <a:rPr lang="nb-NO" smtClean="0"/>
              <a:t>    </a:t>
            </a:r>
            <a:endParaRPr lang="nb-NO"/>
          </a:p>
        </p:txBody>
      </p:sp>
      <p:pic>
        <p:nvPicPr>
          <p:cNvPr id="5" name="Bilde 4" descr="Freedom_1.jpg"/>
          <p:cNvPicPr>
            <a:picLocks noChangeAspect="1"/>
          </p:cNvPicPr>
          <p:nvPr/>
        </p:nvPicPr>
        <p:blipFill>
          <a:blip r:embed="rId2" cstate="print"/>
          <a:stretch>
            <a:fillRect/>
          </a:stretch>
        </p:blipFill>
        <p:spPr>
          <a:xfrm>
            <a:off x="1835696" y="3429000"/>
            <a:ext cx="4530080" cy="3018165"/>
          </a:xfrm>
          <a:prstGeom prst="rect">
            <a:avLst/>
          </a:prstGeom>
        </p:spPr>
      </p:pic>
    </p:spTree>
    <p:extLst>
      <p:ext uri="{BB962C8B-B14F-4D97-AF65-F5344CB8AC3E}">
        <p14:creationId xmlns:p14="http://schemas.microsoft.com/office/powerpoint/2010/main" val="537342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76672"/>
            <a:ext cx="8229600" cy="1080120"/>
          </a:xfrm>
        </p:spPr>
        <p:txBody>
          <a:bodyPr>
            <a:normAutofit/>
          </a:bodyPr>
          <a:lstStyle/>
          <a:p>
            <a:r>
              <a:rPr lang="nb-NO" sz="3200" dirty="0" smtClean="0">
                <a:solidFill>
                  <a:srgbClr val="000000"/>
                </a:solidFill>
              </a:rPr>
              <a:t>Personen med demens</a:t>
            </a:r>
            <a:endParaRPr lang="nb-NO" sz="3200" dirty="0">
              <a:solidFill>
                <a:srgbClr val="000000"/>
              </a:solidFill>
            </a:endParaRPr>
          </a:p>
        </p:txBody>
      </p:sp>
      <p:sp>
        <p:nvSpPr>
          <p:cNvPr id="3" name="Plassholder for innhold 2"/>
          <p:cNvSpPr>
            <a:spLocks noGrp="1"/>
          </p:cNvSpPr>
          <p:nvPr>
            <p:ph idx="1"/>
          </p:nvPr>
        </p:nvSpPr>
        <p:spPr>
          <a:xfrm>
            <a:off x="457200" y="1628800"/>
            <a:ext cx="8229600" cy="4497363"/>
          </a:xfrm>
        </p:spPr>
        <p:txBody>
          <a:bodyPr>
            <a:normAutofit/>
          </a:bodyPr>
          <a:lstStyle/>
          <a:p>
            <a:r>
              <a:rPr lang="nb-NO" sz="2400" dirty="0" smtClean="0"/>
              <a:t>Hvorfor utføre lystbetonte aktiviteter hos personer med demens?</a:t>
            </a:r>
          </a:p>
          <a:p>
            <a:pPr>
              <a:buNone/>
            </a:pPr>
            <a:endParaRPr lang="nb-NO" sz="2400" dirty="0"/>
          </a:p>
        </p:txBody>
      </p:sp>
      <p:sp>
        <p:nvSpPr>
          <p:cNvPr id="4" name="Plassholder for bunntekst 3"/>
          <p:cNvSpPr>
            <a:spLocks noGrp="1"/>
          </p:cNvSpPr>
          <p:nvPr>
            <p:ph type="ftr" sz="quarter" idx="11"/>
          </p:nvPr>
        </p:nvSpPr>
        <p:spPr>
          <a:xfrm>
            <a:off x="251520" y="6165304"/>
            <a:ext cx="8712968" cy="556171"/>
          </a:xfrm>
        </p:spPr>
        <p:txBody>
          <a:bodyPr/>
          <a:lstStyle/>
          <a:p>
            <a:r>
              <a:rPr lang="nb-NO" dirty="0" smtClean="0"/>
              <a:t>				</a:t>
            </a:r>
            <a:endParaRPr lang="nb-NO" dirty="0"/>
          </a:p>
        </p:txBody>
      </p:sp>
      <p:pic>
        <p:nvPicPr>
          <p:cNvPr id="5" name="Picture 2" descr="http://irldefender.files.wordpress.com/2010/12/geezers.jpg"/>
          <p:cNvPicPr>
            <a:picLocks noChangeAspect="1" noChangeArrowheads="1"/>
          </p:cNvPicPr>
          <p:nvPr/>
        </p:nvPicPr>
        <p:blipFill>
          <a:blip r:embed="rId3" cstate="print"/>
          <a:srcRect/>
          <a:stretch>
            <a:fillRect/>
          </a:stretch>
        </p:blipFill>
        <p:spPr bwMode="auto">
          <a:xfrm>
            <a:off x="1979712" y="2492896"/>
            <a:ext cx="5256584" cy="3921411"/>
          </a:xfrm>
          <a:prstGeom prst="rect">
            <a:avLst/>
          </a:prstGeom>
          <a:noFill/>
        </p:spPr>
      </p:pic>
    </p:spTree>
    <p:extLst>
      <p:ext uri="{BB962C8B-B14F-4D97-AF65-F5344CB8AC3E}">
        <p14:creationId xmlns:p14="http://schemas.microsoft.com/office/powerpoint/2010/main" val="1497645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922114"/>
          </a:xfrm>
        </p:spPr>
        <p:txBody>
          <a:bodyPr>
            <a:normAutofit fontScale="90000"/>
          </a:bodyPr>
          <a:lstStyle/>
          <a:p>
            <a:r>
              <a:rPr lang="nb-NO" dirty="0" smtClean="0"/>
              <a:t/>
            </a:r>
            <a:br>
              <a:rPr lang="nb-NO" dirty="0" smtClean="0"/>
            </a:br>
            <a:r>
              <a:rPr lang="nb-NO" sz="3600" dirty="0" smtClean="0"/>
              <a:t>Individuelle tiltak</a:t>
            </a:r>
            <a:endParaRPr lang="nb-NO" sz="3600" dirty="0"/>
          </a:p>
        </p:txBody>
      </p:sp>
      <p:sp>
        <p:nvSpPr>
          <p:cNvPr id="3" name="Plassholder for innhold 2"/>
          <p:cNvSpPr>
            <a:spLocks noGrp="1"/>
          </p:cNvSpPr>
          <p:nvPr>
            <p:ph idx="1"/>
          </p:nvPr>
        </p:nvSpPr>
        <p:spPr>
          <a:xfrm>
            <a:off x="457200" y="1340768"/>
            <a:ext cx="8229600" cy="4785395"/>
          </a:xfrm>
        </p:spPr>
        <p:txBody>
          <a:bodyPr>
            <a:normAutofit/>
          </a:bodyPr>
          <a:lstStyle/>
          <a:p>
            <a:pPr marL="0" indent="0">
              <a:buNone/>
            </a:pPr>
            <a:endParaRPr lang="nb-NO" dirty="0" smtClean="0"/>
          </a:p>
          <a:p>
            <a:r>
              <a:rPr lang="nb-NO" sz="2400" dirty="0" smtClean="0"/>
              <a:t>Få kunnskap og informasjon om demens</a:t>
            </a:r>
          </a:p>
          <a:p>
            <a:r>
              <a:rPr lang="nb-NO" sz="2400" dirty="0" smtClean="0"/>
              <a:t>Friminutt for seg selv</a:t>
            </a:r>
          </a:p>
          <a:p>
            <a:r>
              <a:rPr lang="nb-NO" sz="2400" dirty="0" smtClean="0"/>
              <a:t>Holde fast i egne aktiviteter</a:t>
            </a:r>
          </a:p>
          <a:p>
            <a:r>
              <a:rPr lang="nb-NO" sz="2400" dirty="0" smtClean="0"/>
              <a:t>Pårørendegrupper</a:t>
            </a:r>
          </a:p>
          <a:p>
            <a:r>
              <a:rPr lang="nb-NO" sz="2400" dirty="0" smtClean="0"/>
              <a:t>Pårørendekafè</a:t>
            </a:r>
          </a:p>
          <a:p>
            <a:r>
              <a:rPr lang="nb-NO" sz="2400" dirty="0" smtClean="0"/>
              <a:t>Åpenhet ovenfor venner og familie</a:t>
            </a:r>
            <a:endParaRPr lang="nb-NO" sz="2400" dirty="0" smtClean="0">
              <a:solidFill>
                <a:srgbClr val="C00000"/>
              </a:solidFill>
            </a:endParaRPr>
          </a:p>
          <a:p>
            <a:pPr>
              <a:buNone/>
            </a:pPr>
            <a:endParaRPr lang="nb-NO" dirty="0"/>
          </a:p>
        </p:txBody>
      </p:sp>
      <p:sp>
        <p:nvSpPr>
          <p:cNvPr id="4" name="Plassholder for bunntekst 3"/>
          <p:cNvSpPr>
            <a:spLocks noGrp="1"/>
          </p:cNvSpPr>
          <p:nvPr>
            <p:ph type="ftr" sz="quarter" idx="11"/>
          </p:nvPr>
        </p:nvSpPr>
        <p:spPr/>
        <p:txBody>
          <a:bodyPr/>
          <a:lstStyle/>
          <a:p>
            <a:r>
              <a:rPr lang="nb-NO" smtClean="0"/>
              <a:t>    </a:t>
            </a:r>
            <a:endParaRPr lang="nb-NO"/>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
            </a:r>
            <a:br>
              <a:rPr lang="nb-NO" dirty="0" smtClean="0"/>
            </a:br>
            <a:r>
              <a:rPr lang="nb-NO" sz="3600" dirty="0" smtClean="0"/>
              <a:t>Åpenhet:</a:t>
            </a:r>
            <a:br>
              <a:rPr lang="nb-NO" sz="3600" dirty="0" smtClean="0"/>
            </a:br>
            <a:endParaRPr lang="nb-NO" sz="3600" dirty="0"/>
          </a:p>
        </p:txBody>
      </p:sp>
      <p:sp>
        <p:nvSpPr>
          <p:cNvPr id="3" name="Plassholder for innhold 2"/>
          <p:cNvSpPr>
            <a:spLocks noGrp="1"/>
          </p:cNvSpPr>
          <p:nvPr>
            <p:ph idx="1"/>
          </p:nvPr>
        </p:nvSpPr>
        <p:spPr/>
        <p:txBody>
          <a:bodyPr>
            <a:normAutofit/>
          </a:bodyPr>
          <a:lstStyle/>
          <a:p>
            <a:pPr>
              <a:buNone/>
            </a:pPr>
            <a:r>
              <a:rPr lang="nb-NO" sz="2400" i="1" dirty="0" smtClean="0"/>
              <a:t>Jeg fortalte dem (vennene) om sykdommen og hvilke symptomer vi kunne vente oss fremover. Noen ble brydd. Jeg hadde følelsen av at ”de møtte seg selv i døren” i kraft at de ble konfrontert med menneskets sårbarhet og uforutsigbarhet. De fleste ga uttrykk for at de nå forsto bedre og således var i bedre stand til å følge opp. </a:t>
            </a:r>
          </a:p>
          <a:p>
            <a:pPr>
              <a:buNone/>
            </a:pPr>
            <a:r>
              <a:rPr lang="nb-NO" sz="2400" i="1" dirty="0" smtClean="0"/>
              <a:t>Jeg ringte til dem og spurte om de kunne ta med seg Ole en tur på dager da jeg hadde andre gjøremål. Det gjorde de, og de som maktet dette, de fulgte ham hele veien i sykdomsutviklingen.</a:t>
            </a:r>
          </a:p>
          <a:p>
            <a:pPr>
              <a:buNone/>
            </a:pPr>
            <a:endParaRPr lang="nb-NO" sz="2400" i="1" dirty="0" smtClean="0"/>
          </a:p>
        </p:txBody>
      </p:sp>
      <p:sp>
        <p:nvSpPr>
          <p:cNvPr id="4" name="Plassholder for bunntekst 3"/>
          <p:cNvSpPr>
            <a:spLocks noGrp="1"/>
          </p:cNvSpPr>
          <p:nvPr>
            <p:ph type="ftr" sz="quarter" idx="11"/>
          </p:nvPr>
        </p:nvSpPr>
        <p:spPr/>
        <p:txBody>
          <a:bodyPr/>
          <a:lstStyle/>
          <a:p>
            <a:r>
              <a:rPr lang="nb-NO" dirty="0" smtClean="0"/>
              <a:t>    </a:t>
            </a:r>
            <a:endParaRPr lang="nb-NO" dirty="0"/>
          </a:p>
        </p:txBody>
      </p:sp>
      <p:sp>
        <p:nvSpPr>
          <p:cNvPr id="5" name="TekstSylinder 4"/>
          <p:cNvSpPr txBox="1"/>
          <p:nvPr/>
        </p:nvSpPr>
        <p:spPr>
          <a:xfrm>
            <a:off x="5796136" y="5661248"/>
            <a:ext cx="3024336" cy="369332"/>
          </a:xfrm>
          <a:prstGeom prst="rect">
            <a:avLst/>
          </a:prstGeom>
          <a:noFill/>
        </p:spPr>
        <p:txBody>
          <a:bodyPr wrap="square" rtlCol="0">
            <a:spAutoFit/>
          </a:bodyPr>
          <a:lstStyle/>
          <a:p>
            <a:r>
              <a:rPr lang="nb-NO" dirty="0" err="1" smtClean="0"/>
              <a:t>Madvig</a:t>
            </a:r>
            <a:r>
              <a:rPr lang="nb-NO" dirty="0" smtClean="0"/>
              <a:t> &amp; </a:t>
            </a:r>
            <a:r>
              <a:rPr lang="nb-NO" dirty="0" err="1" smtClean="0"/>
              <a:t>Schwerdfeger</a:t>
            </a:r>
            <a:r>
              <a:rPr lang="nb-NO" dirty="0" smtClean="0"/>
              <a:t>, 1998</a:t>
            </a:r>
            <a:endParaRPr lang="nb-NO"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76672"/>
            <a:ext cx="8229600" cy="1080120"/>
          </a:xfrm>
        </p:spPr>
        <p:txBody>
          <a:bodyPr>
            <a:normAutofit/>
          </a:bodyPr>
          <a:lstStyle/>
          <a:p>
            <a:r>
              <a:rPr lang="nb-NO" sz="3200" dirty="0" smtClean="0">
                <a:solidFill>
                  <a:srgbClr val="000000"/>
                </a:solidFill>
              </a:rPr>
              <a:t>Konklusjon</a:t>
            </a:r>
            <a:endParaRPr lang="nb-NO" sz="3200" dirty="0">
              <a:solidFill>
                <a:srgbClr val="000000"/>
              </a:solidFill>
            </a:endParaRPr>
          </a:p>
        </p:txBody>
      </p:sp>
      <p:sp>
        <p:nvSpPr>
          <p:cNvPr id="3" name="Plassholder for innhold 2"/>
          <p:cNvSpPr>
            <a:spLocks noGrp="1"/>
          </p:cNvSpPr>
          <p:nvPr>
            <p:ph idx="1"/>
          </p:nvPr>
        </p:nvSpPr>
        <p:spPr>
          <a:xfrm>
            <a:off x="457200" y="1628800"/>
            <a:ext cx="8229600" cy="4497363"/>
          </a:xfrm>
        </p:spPr>
        <p:txBody>
          <a:bodyPr>
            <a:normAutofit/>
          </a:bodyPr>
          <a:lstStyle/>
          <a:p>
            <a:pPr marL="0" indent="0">
              <a:buNone/>
            </a:pPr>
            <a:r>
              <a:rPr lang="nb-NO" sz="2400" dirty="0" smtClean="0"/>
              <a:t>Personen med demens:</a:t>
            </a:r>
          </a:p>
          <a:p>
            <a:r>
              <a:rPr lang="nb-NO" sz="2400" dirty="0" smtClean="0"/>
              <a:t>Lystbetonte aktiviteter hos personer med demens er viktig for humøret og livskvaliteten</a:t>
            </a:r>
          </a:p>
          <a:p>
            <a:r>
              <a:rPr lang="nb-NO" sz="2400" dirty="0" smtClean="0"/>
              <a:t>Aktivitetene må tilpasses dagens funksjon</a:t>
            </a:r>
          </a:p>
          <a:p>
            <a:pPr>
              <a:buNone/>
            </a:pPr>
            <a:endParaRPr lang="nb-NO" sz="2400" dirty="0"/>
          </a:p>
          <a:p>
            <a:pPr>
              <a:buNone/>
            </a:pPr>
            <a:r>
              <a:rPr lang="nb-NO" sz="2400" dirty="0" smtClean="0"/>
              <a:t>Pårørende:</a:t>
            </a:r>
          </a:p>
          <a:p>
            <a:r>
              <a:rPr lang="nb-NO" sz="2400" dirty="0" smtClean="0"/>
              <a:t>Pårørende må ta vare på seg selv</a:t>
            </a:r>
          </a:p>
        </p:txBody>
      </p:sp>
      <p:sp>
        <p:nvSpPr>
          <p:cNvPr id="4" name="Plassholder for bunntekst 3"/>
          <p:cNvSpPr>
            <a:spLocks noGrp="1"/>
          </p:cNvSpPr>
          <p:nvPr>
            <p:ph type="ftr" sz="quarter" idx="11"/>
          </p:nvPr>
        </p:nvSpPr>
        <p:spPr>
          <a:xfrm>
            <a:off x="251520" y="6165304"/>
            <a:ext cx="8712968" cy="556171"/>
          </a:xfrm>
        </p:spPr>
        <p:txBody>
          <a:bodyPr/>
          <a:lstStyle/>
          <a:p>
            <a:r>
              <a:rPr lang="nb-NO" dirty="0" smtClean="0"/>
              <a:t>				</a:t>
            </a:r>
            <a:endParaRPr lang="nb-NO"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Old_people.jpg"/>
          <p:cNvPicPr>
            <a:picLocks noGrp="1" noChangeAspect="1"/>
          </p:cNvPicPr>
          <p:nvPr>
            <p:ph idx="1"/>
          </p:nvPr>
        </p:nvPicPr>
        <p:blipFill>
          <a:blip r:embed="rId2" cstate="print"/>
          <a:stretch>
            <a:fillRect/>
          </a:stretch>
        </p:blipFill>
        <p:spPr>
          <a:xfrm>
            <a:off x="179512" y="476672"/>
            <a:ext cx="8748635" cy="5616624"/>
          </a:xfrm>
        </p:spPr>
      </p:pic>
      <p:sp>
        <p:nvSpPr>
          <p:cNvPr id="4" name="Plassholder for bunntekst 3"/>
          <p:cNvSpPr>
            <a:spLocks noGrp="1"/>
          </p:cNvSpPr>
          <p:nvPr>
            <p:ph type="ftr" sz="quarter" idx="11"/>
          </p:nvPr>
        </p:nvSpPr>
        <p:spPr/>
        <p:txBody>
          <a:bodyPr/>
          <a:lstStyle/>
          <a:p>
            <a:r>
              <a:rPr lang="nb-NO" smtClean="0"/>
              <a:t>    </a:t>
            </a:r>
            <a:endParaRPr lang="nb-NO"/>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a:bodyPr>
          <a:lstStyle/>
          <a:p>
            <a:r>
              <a:rPr lang="nb-NO" sz="3200" dirty="0" smtClean="0"/>
              <a:t>Referanser</a:t>
            </a:r>
            <a:endParaRPr lang="nb-NO" sz="3200" dirty="0"/>
          </a:p>
        </p:txBody>
      </p:sp>
      <p:sp>
        <p:nvSpPr>
          <p:cNvPr id="4" name="Plassholder for innhold 3"/>
          <p:cNvSpPr>
            <a:spLocks noGrp="1"/>
          </p:cNvSpPr>
          <p:nvPr>
            <p:ph idx="1"/>
          </p:nvPr>
        </p:nvSpPr>
        <p:spPr>
          <a:xfrm>
            <a:off x="457200" y="1268760"/>
            <a:ext cx="8229600" cy="4032448"/>
          </a:xfrm>
        </p:spPr>
        <p:txBody>
          <a:bodyPr>
            <a:noAutofit/>
          </a:bodyPr>
          <a:lstStyle/>
          <a:p>
            <a:endParaRPr lang="da-DK" sz="1200" dirty="0" smtClean="0"/>
          </a:p>
          <a:p>
            <a:r>
              <a:rPr lang="da-DK" sz="1200" dirty="0" smtClean="0"/>
              <a:t>Kurz, A., Thöne-Otto, A., Cramer, B., et al. (2012). CORDIAL: Cognitive Rehabilitation and cognitive-behavioral treatment for early demnetia in alzheimer disease. </a:t>
            </a:r>
            <a:r>
              <a:rPr lang="da-DK" sz="1200" i="1" dirty="0" smtClean="0"/>
              <a:t>Alzheimer Disease and Associated Disorders, 26, </a:t>
            </a:r>
            <a:r>
              <a:rPr lang="da-DK" sz="1200" dirty="0" smtClean="0"/>
              <a:t>246-252.</a:t>
            </a:r>
          </a:p>
          <a:p>
            <a:r>
              <a:rPr lang="da-DK" sz="1200" dirty="0" smtClean="0"/>
              <a:t>Jakobsen, R. &amp; Homelien, S. (2011). </a:t>
            </a:r>
            <a:r>
              <a:rPr lang="da-DK" sz="1200" i="1" dirty="0" smtClean="0"/>
              <a:t>Pårørende til personer med demens. Om å forstå involvere og støtte. </a:t>
            </a:r>
            <a:r>
              <a:rPr lang="da-DK" sz="1200" dirty="0" smtClean="0"/>
              <a:t>Gyldendal Adademiske Forlag.</a:t>
            </a:r>
          </a:p>
          <a:p>
            <a:r>
              <a:rPr lang="da-DK" sz="1200" dirty="0" smtClean="0"/>
              <a:t>Logsdon, R.G., Gibbons, L.E., McCurry, S.M, Teri, L. (1999). Quality of life in Alzheimer’s disease: Patient and caregiver reports. </a:t>
            </a:r>
            <a:r>
              <a:rPr lang="da-DK" sz="1200" i="1" dirty="0" smtClean="0"/>
              <a:t>J Mental Health &amp; Aging, 5,</a:t>
            </a:r>
            <a:r>
              <a:rPr lang="da-DK" sz="1200" dirty="0" smtClean="0"/>
              <a:t> 21-32.</a:t>
            </a:r>
            <a:endParaRPr lang="nb-NO" sz="1200" dirty="0" smtClean="0"/>
          </a:p>
          <a:p>
            <a:r>
              <a:rPr lang="da-DK" sz="1200" dirty="0" smtClean="0"/>
              <a:t>Logsdon, R.G., Gibbons, L.E., McCurry, S.M, Teri, L. (2002). Assessing quality of life in older adults with cognitive impairments. </a:t>
            </a:r>
            <a:r>
              <a:rPr lang="da-DK" sz="1200" i="1" dirty="0" smtClean="0"/>
              <a:t>Psychosomatic Medicine, 64,</a:t>
            </a:r>
            <a:r>
              <a:rPr lang="da-DK" sz="1200" dirty="0" smtClean="0"/>
              <a:t> 510-519.</a:t>
            </a:r>
          </a:p>
          <a:p>
            <a:r>
              <a:rPr lang="nb-NO" sz="1200" dirty="0" err="1" smtClean="0"/>
              <a:t>Teri</a:t>
            </a:r>
            <a:r>
              <a:rPr lang="nb-NO" sz="1200" dirty="0" smtClean="0"/>
              <a:t>, L., &amp; </a:t>
            </a:r>
            <a:r>
              <a:rPr lang="nb-NO" sz="1200" dirty="0" err="1" smtClean="0"/>
              <a:t>Logsdon</a:t>
            </a:r>
            <a:r>
              <a:rPr lang="nb-NO" sz="1200" dirty="0" smtClean="0"/>
              <a:t>, R.G. (1997). </a:t>
            </a:r>
            <a:r>
              <a:rPr lang="en-US" sz="1200" dirty="0" smtClean="0"/>
              <a:t>Identifying pleasant activities for </a:t>
            </a:r>
            <a:r>
              <a:rPr lang="en-US" sz="1200" dirty="0" err="1" smtClean="0"/>
              <a:t>alzheimer’s</a:t>
            </a:r>
            <a:r>
              <a:rPr lang="en-US" sz="1200" dirty="0" smtClean="0"/>
              <a:t> disease patients: The pleasant events schedule-AD. </a:t>
            </a:r>
            <a:r>
              <a:rPr lang="en-US" sz="1200" i="1" dirty="0" smtClean="0"/>
              <a:t>The Gerontologist, 37,</a:t>
            </a:r>
            <a:r>
              <a:rPr lang="en-US" sz="1200" dirty="0" smtClean="0"/>
              <a:t> 40-45.</a:t>
            </a:r>
            <a:endParaRPr lang="nb-NO" sz="1200" dirty="0" smtClean="0"/>
          </a:p>
          <a:p>
            <a:r>
              <a:rPr lang="en-US" sz="1200" dirty="0" smtClean="0"/>
              <a:t>Teri, L., Logsdon, R.G., </a:t>
            </a:r>
            <a:r>
              <a:rPr lang="en-US" sz="1200" dirty="0" err="1" smtClean="0"/>
              <a:t>Uomoto</a:t>
            </a:r>
            <a:r>
              <a:rPr lang="en-US" sz="1200" dirty="0" smtClean="0"/>
              <a:t>, J., &amp; McCurry, S.M. (1997). Behavioral treatment of depression in dementia patients: A controlled clinical trial. </a:t>
            </a:r>
            <a:r>
              <a:rPr lang="en-US" sz="1200" i="1" dirty="0" smtClean="0"/>
              <a:t>J </a:t>
            </a:r>
            <a:r>
              <a:rPr lang="en-US" sz="1200" i="1" dirty="0" err="1" smtClean="0"/>
              <a:t>Gerontol</a:t>
            </a:r>
            <a:r>
              <a:rPr lang="en-US" sz="1200" i="1" dirty="0" smtClean="0"/>
              <a:t> B </a:t>
            </a:r>
            <a:r>
              <a:rPr lang="en-US" sz="1200" i="1" dirty="0" err="1" smtClean="0"/>
              <a:t>Psychol</a:t>
            </a:r>
            <a:r>
              <a:rPr lang="en-US" sz="1200" i="1" dirty="0" smtClean="0"/>
              <a:t> </a:t>
            </a:r>
            <a:r>
              <a:rPr lang="en-US" sz="1200" i="1" dirty="0" err="1" smtClean="0"/>
              <a:t>Sci</a:t>
            </a:r>
            <a:r>
              <a:rPr lang="en-US" sz="1200" i="1" dirty="0" smtClean="0"/>
              <a:t> Soc </a:t>
            </a:r>
            <a:r>
              <a:rPr lang="en-US" sz="1200" i="1" dirty="0" err="1" smtClean="0"/>
              <a:t>Sci</a:t>
            </a:r>
            <a:r>
              <a:rPr lang="en-US" sz="1200" i="1" dirty="0" smtClean="0"/>
              <a:t>, 52,</a:t>
            </a:r>
            <a:r>
              <a:rPr lang="en-US" sz="1200" dirty="0" smtClean="0"/>
              <a:t> 159-166.</a:t>
            </a:r>
            <a:endParaRPr lang="nb-NO" sz="1200" dirty="0" smtClean="0"/>
          </a:p>
          <a:p>
            <a:r>
              <a:rPr lang="en-US" sz="1200" dirty="0" smtClean="0"/>
              <a:t>Teri, L., Gibbons, L.E., McCurry, S.M., Logsdon, R.G., Buchner, D.M., Barlow, W.E., </a:t>
            </a:r>
            <a:r>
              <a:rPr lang="en-US" sz="1200" dirty="0" err="1" smtClean="0"/>
              <a:t>Kukull</a:t>
            </a:r>
            <a:r>
              <a:rPr lang="en-US" sz="1200" dirty="0" smtClean="0"/>
              <a:t>, W.A., </a:t>
            </a:r>
            <a:r>
              <a:rPr lang="en-US" sz="1200" dirty="0" err="1" smtClean="0"/>
              <a:t>LaCroix</a:t>
            </a:r>
            <a:r>
              <a:rPr lang="en-US" sz="1200" dirty="0" smtClean="0"/>
              <a:t>, A.Z., </a:t>
            </a:r>
            <a:r>
              <a:rPr lang="en-US" sz="1200" dirty="0" err="1" smtClean="0"/>
              <a:t>McCormic</a:t>
            </a:r>
            <a:r>
              <a:rPr lang="en-US" sz="1200" dirty="0" smtClean="0"/>
              <a:t>, W., &amp; Larson, E.B. (2003). Exercise plus behavioral management in patients with Alzheimer disease: A randomized controlled trial. </a:t>
            </a:r>
            <a:r>
              <a:rPr lang="en-US" sz="1200" i="1" dirty="0" smtClean="0"/>
              <a:t>JAMA, 15,</a:t>
            </a:r>
            <a:r>
              <a:rPr lang="en-US" sz="1200" dirty="0" smtClean="0"/>
              <a:t> 2015-2022.</a:t>
            </a:r>
          </a:p>
          <a:p>
            <a:r>
              <a:rPr lang="en-US" sz="1200" dirty="0" err="1" smtClean="0"/>
              <a:t>Ulstein</a:t>
            </a:r>
            <a:r>
              <a:rPr lang="en-US" sz="1200" dirty="0" smtClean="0"/>
              <a:t>, I.D. (2009).  </a:t>
            </a:r>
            <a:r>
              <a:rPr lang="en-US" sz="1200" dirty="0" err="1" smtClean="0"/>
              <a:t>Pårørendes</a:t>
            </a:r>
            <a:r>
              <a:rPr lang="en-US" sz="1200" dirty="0" smtClean="0"/>
              <a:t> </a:t>
            </a:r>
            <a:r>
              <a:rPr lang="en-US" sz="1200" dirty="0" err="1" smtClean="0"/>
              <a:t>situasjon</a:t>
            </a:r>
            <a:r>
              <a:rPr lang="en-US" sz="1200" dirty="0" smtClean="0"/>
              <a:t>. I: </a:t>
            </a:r>
            <a:r>
              <a:rPr lang="en-US" sz="1200" dirty="0" err="1" smtClean="0"/>
              <a:t>Engedal</a:t>
            </a:r>
            <a:r>
              <a:rPr lang="en-US" sz="1200" dirty="0" smtClean="0"/>
              <a:t> &amp; Haugen (red): </a:t>
            </a:r>
            <a:r>
              <a:rPr lang="en-US" sz="1200" dirty="0" err="1" smtClean="0"/>
              <a:t>Lærebok</a:t>
            </a:r>
            <a:r>
              <a:rPr lang="en-US" sz="1200" dirty="0" smtClean="0"/>
              <a:t> </a:t>
            </a:r>
            <a:r>
              <a:rPr lang="en-US" sz="1200" dirty="0" err="1" smtClean="0"/>
              <a:t>om</a:t>
            </a:r>
            <a:r>
              <a:rPr lang="en-US" sz="1200" dirty="0" smtClean="0"/>
              <a:t> </a:t>
            </a:r>
            <a:r>
              <a:rPr lang="en-US" sz="1200" dirty="0" err="1" smtClean="0"/>
              <a:t>demens</a:t>
            </a:r>
            <a:r>
              <a:rPr lang="en-US" sz="1200" dirty="0" smtClean="0"/>
              <a:t>. </a:t>
            </a:r>
            <a:r>
              <a:rPr lang="en-US" sz="1200" dirty="0" err="1" smtClean="0"/>
              <a:t>Fakta</a:t>
            </a:r>
            <a:r>
              <a:rPr lang="en-US" sz="1200" dirty="0" smtClean="0"/>
              <a:t> </a:t>
            </a:r>
            <a:r>
              <a:rPr lang="en-US" sz="1200" dirty="0" err="1" smtClean="0"/>
              <a:t>og</a:t>
            </a:r>
            <a:r>
              <a:rPr lang="en-US" sz="1200" dirty="0" smtClean="0"/>
              <a:t> </a:t>
            </a:r>
            <a:r>
              <a:rPr lang="en-US" sz="1200" dirty="0" err="1" smtClean="0"/>
              <a:t>utfordringer</a:t>
            </a:r>
            <a:r>
              <a:rPr lang="en-US" sz="1200" dirty="0" smtClean="0"/>
              <a:t>. </a:t>
            </a:r>
            <a:r>
              <a:rPr lang="en-US" sz="1200" dirty="0" err="1" smtClean="0"/>
              <a:t>Forlaget</a:t>
            </a:r>
            <a:r>
              <a:rPr lang="en-US" sz="1200" dirty="0" smtClean="0"/>
              <a:t> </a:t>
            </a:r>
            <a:r>
              <a:rPr lang="en-US" sz="1200" dirty="0" err="1" smtClean="0"/>
              <a:t>Aldring</a:t>
            </a:r>
            <a:r>
              <a:rPr lang="en-US" sz="1200" dirty="0" smtClean="0"/>
              <a:t> </a:t>
            </a:r>
            <a:r>
              <a:rPr lang="en-US" sz="1200" dirty="0" err="1" smtClean="0"/>
              <a:t>og</a:t>
            </a:r>
            <a:r>
              <a:rPr lang="en-US" sz="1200" dirty="0" smtClean="0"/>
              <a:t> Helse.</a:t>
            </a:r>
          </a:p>
          <a:p>
            <a:r>
              <a:rPr lang="en-US" sz="1200" dirty="0" err="1" smtClean="0"/>
              <a:t>Werheid</a:t>
            </a:r>
            <a:r>
              <a:rPr lang="en-US" sz="1200" dirty="0" smtClean="0"/>
              <a:t>, K., &amp; </a:t>
            </a:r>
            <a:r>
              <a:rPr lang="en-US" sz="1200" dirty="0" err="1" smtClean="0"/>
              <a:t>Thöne</a:t>
            </a:r>
            <a:r>
              <a:rPr lang="en-US" sz="1200" dirty="0" smtClean="0"/>
              <a:t>-Otto, A. (2010). </a:t>
            </a:r>
            <a:r>
              <a:rPr lang="en-US" sz="1200" i="1" dirty="0" smtClean="0"/>
              <a:t>Alzheimer-</a:t>
            </a:r>
            <a:r>
              <a:rPr lang="en-US" sz="1200" i="1" dirty="0" err="1" smtClean="0"/>
              <a:t>Krankheit</a:t>
            </a:r>
            <a:r>
              <a:rPr lang="en-US" sz="1200" i="1" dirty="0" smtClean="0"/>
              <a:t>. </a:t>
            </a:r>
            <a:r>
              <a:rPr lang="en-US" sz="1200" i="1" dirty="0" err="1" smtClean="0"/>
              <a:t>Ein</a:t>
            </a:r>
            <a:r>
              <a:rPr lang="en-US" sz="1200" i="1" dirty="0" smtClean="0"/>
              <a:t> </a:t>
            </a:r>
            <a:r>
              <a:rPr lang="en-US" sz="1200" i="1" dirty="0" err="1" smtClean="0"/>
              <a:t>neuropsychologisch-verhaltenstherapeutisches</a:t>
            </a:r>
            <a:r>
              <a:rPr lang="en-US" sz="1200" i="1" dirty="0" smtClean="0"/>
              <a:t> Manual. </a:t>
            </a:r>
            <a:r>
              <a:rPr lang="en-US" sz="1200" dirty="0" err="1" smtClean="0"/>
              <a:t>Beltz</a:t>
            </a:r>
            <a:r>
              <a:rPr lang="en-US" sz="1200" dirty="0" smtClean="0"/>
              <a:t> </a:t>
            </a:r>
            <a:r>
              <a:rPr lang="en-US" sz="1200" dirty="0" err="1" smtClean="0"/>
              <a:t>Verlag</a:t>
            </a:r>
            <a:r>
              <a:rPr lang="en-US" sz="1200" dirty="0" smtClean="0"/>
              <a:t>, </a:t>
            </a:r>
            <a:r>
              <a:rPr lang="en-US" sz="1200" dirty="0" err="1" smtClean="0"/>
              <a:t>Winheim</a:t>
            </a:r>
            <a:r>
              <a:rPr lang="en-US" sz="1200" dirty="0" smtClean="0"/>
              <a:t>, Basel.</a:t>
            </a:r>
            <a:endParaRPr lang="nb-NO" sz="1200" dirty="0" smtClean="0"/>
          </a:p>
        </p:txBody>
      </p:sp>
      <p:sp>
        <p:nvSpPr>
          <p:cNvPr id="2" name="Plassholder for bunntekst 1"/>
          <p:cNvSpPr>
            <a:spLocks noGrp="1"/>
          </p:cNvSpPr>
          <p:nvPr>
            <p:ph type="ftr" sz="quarter" idx="11"/>
          </p:nvPr>
        </p:nvSpPr>
        <p:spPr/>
        <p:txBody>
          <a:bodyPr/>
          <a:lstStyle/>
          <a:p>
            <a:r>
              <a:rPr lang="nb-NO" smtClean="0"/>
              <a:t>    </a:t>
            </a:r>
            <a:endParaRPr lang="nb-NO"/>
          </a:p>
        </p:txBody>
      </p:sp>
      <p:sp>
        <p:nvSpPr>
          <p:cNvPr id="5" name="Rektangel 4"/>
          <p:cNvSpPr/>
          <p:nvPr/>
        </p:nvSpPr>
        <p:spPr>
          <a:xfrm>
            <a:off x="2339753" y="6165304"/>
            <a:ext cx="4370526" cy="369332"/>
          </a:xfrm>
          <a:prstGeom prst="rect">
            <a:avLst/>
          </a:prstGeom>
        </p:spPr>
        <p:txBody>
          <a:bodyPr wrap="square">
            <a:spAutoFit/>
          </a:bodyPr>
          <a:lstStyle/>
          <a:p>
            <a:r>
              <a:rPr lang="nb-NO" dirty="0" smtClean="0"/>
              <a:t>Kontakt: johanne.tonga@gmail.com</a:t>
            </a:r>
            <a:endParaRPr lang="nb-N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76672"/>
            <a:ext cx="8686800" cy="940966"/>
          </a:xfrm>
        </p:spPr>
        <p:txBody>
          <a:bodyPr>
            <a:noAutofit/>
          </a:bodyPr>
          <a:lstStyle/>
          <a:p>
            <a:r>
              <a:rPr lang="nb-NO" sz="3200" dirty="0" smtClean="0"/>
              <a:t>Lystbetonte aktiviteter hos personer med demens</a:t>
            </a:r>
            <a:endParaRPr lang="nb-NO" sz="3200" dirty="0"/>
          </a:p>
        </p:txBody>
      </p:sp>
      <p:sp>
        <p:nvSpPr>
          <p:cNvPr id="7" name="Plassholder for innhold 6"/>
          <p:cNvSpPr>
            <a:spLocks noGrp="1"/>
          </p:cNvSpPr>
          <p:nvPr>
            <p:ph sz="half" idx="1"/>
          </p:nvPr>
        </p:nvSpPr>
        <p:spPr>
          <a:xfrm>
            <a:off x="899592" y="1700808"/>
            <a:ext cx="7560840" cy="4525963"/>
          </a:xfrm>
        </p:spPr>
        <p:txBody>
          <a:bodyPr>
            <a:normAutofit/>
          </a:bodyPr>
          <a:lstStyle/>
          <a:p>
            <a:pPr>
              <a:buNone/>
            </a:pPr>
            <a:r>
              <a:rPr lang="nb-NO" u="sng" dirty="0" err="1" smtClean="0"/>
              <a:t>Pasient-nivå</a:t>
            </a:r>
            <a:r>
              <a:rPr lang="nb-NO" u="sng" dirty="0" smtClean="0"/>
              <a:t>:</a:t>
            </a:r>
          </a:p>
          <a:p>
            <a:endParaRPr lang="nb-NO" sz="2400" u="sng" dirty="0" smtClean="0"/>
          </a:p>
          <a:p>
            <a:r>
              <a:rPr lang="nb-NO" sz="2400" dirty="0" smtClean="0"/>
              <a:t>Økt livskvalitet</a:t>
            </a:r>
          </a:p>
          <a:p>
            <a:r>
              <a:rPr lang="nb-NO" sz="2400" dirty="0" smtClean="0"/>
              <a:t>Økt selvstendighet</a:t>
            </a:r>
          </a:p>
          <a:p>
            <a:r>
              <a:rPr lang="nb-NO" sz="2400" dirty="0" smtClean="0"/>
              <a:t>Reduksjon av depressive symptomer</a:t>
            </a:r>
          </a:p>
          <a:p>
            <a:r>
              <a:rPr lang="nb-NO" sz="2400" dirty="0" smtClean="0"/>
              <a:t>Bedre søvn</a:t>
            </a:r>
          </a:p>
          <a:p>
            <a:r>
              <a:rPr lang="nb-NO" sz="2400" dirty="0" smtClean="0"/>
              <a:t>Reduksjon av uro og kroppslige plager</a:t>
            </a:r>
          </a:p>
          <a:p>
            <a:pPr>
              <a:buNone/>
            </a:pPr>
            <a:endParaRPr lang="nb-NO" sz="9600" dirty="0" smtClean="0"/>
          </a:p>
          <a:p>
            <a:pPr>
              <a:buNone/>
            </a:pPr>
            <a:endParaRPr lang="nb-NO" sz="9600" dirty="0" smtClean="0"/>
          </a:p>
          <a:p>
            <a:pPr>
              <a:buNone/>
            </a:pPr>
            <a:endParaRPr lang="nb-N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922114"/>
          </a:xfrm>
        </p:spPr>
        <p:txBody>
          <a:bodyPr>
            <a:normAutofit fontScale="90000"/>
          </a:bodyPr>
          <a:lstStyle/>
          <a:p>
            <a:r>
              <a:rPr lang="nb-NO" sz="3200" dirty="0" smtClean="0"/>
              <a:t/>
            </a:r>
            <a:br>
              <a:rPr lang="nb-NO" sz="3200" dirty="0" smtClean="0"/>
            </a:br>
            <a:r>
              <a:rPr lang="nb-NO" sz="3600" dirty="0" smtClean="0"/>
              <a:t>Livskvalitet</a:t>
            </a:r>
            <a:endParaRPr lang="nb-NO" sz="3600" dirty="0"/>
          </a:p>
        </p:txBody>
      </p:sp>
      <p:pic>
        <p:nvPicPr>
          <p:cNvPr id="5" name="Picture 2"/>
          <p:cNvPicPr>
            <a:picLocks noChangeAspect="1" noChangeArrowheads="1"/>
          </p:cNvPicPr>
          <p:nvPr/>
        </p:nvPicPr>
        <p:blipFill>
          <a:blip r:embed="rId2" cstate="print"/>
          <a:srcRect/>
          <a:stretch>
            <a:fillRect/>
          </a:stretch>
        </p:blipFill>
        <p:spPr bwMode="auto">
          <a:xfrm>
            <a:off x="1331913" y="1993900"/>
            <a:ext cx="4968875" cy="4048125"/>
          </a:xfrm>
          <a:prstGeom prst="rect">
            <a:avLst/>
          </a:prstGeom>
          <a:noFill/>
          <a:ln w="12700">
            <a:noFill/>
            <a:miter lim="800000"/>
            <a:headEnd/>
            <a:tailEnd/>
          </a:ln>
        </p:spPr>
      </p:pic>
      <p:sp>
        <p:nvSpPr>
          <p:cNvPr id="6" name="Plassholder for innhold 5"/>
          <p:cNvSpPr>
            <a:spLocks noGrp="1"/>
          </p:cNvSpPr>
          <p:nvPr>
            <p:ph idx="1"/>
          </p:nvPr>
        </p:nvSpPr>
        <p:spPr>
          <a:xfrm>
            <a:off x="323528" y="1600200"/>
            <a:ext cx="8363272" cy="4637112"/>
          </a:xfrm>
        </p:spPr>
        <p:txBody>
          <a:bodyPr/>
          <a:lstStyle/>
          <a:p>
            <a:pPr>
              <a:buNone/>
            </a:pPr>
            <a:r>
              <a:rPr lang="nb-NO" dirty="0" smtClean="0"/>
              <a:t>                                                                  </a:t>
            </a:r>
          </a:p>
          <a:p>
            <a:pPr>
              <a:buNone/>
            </a:pPr>
            <a:r>
              <a:rPr lang="nb-NO" dirty="0" smtClean="0"/>
              <a:t>								</a:t>
            </a:r>
            <a:r>
              <a:rPr lang="nb-NO" sz="1400" dirty="0" smtClean="0"/>
              <a:t>Signifikant effekt							etter 9 måneder</a:t>
            </a:r>
            <a:endParaRPr lang="nb-NO" sz="1400" dirty="0"/>
          </a:p>
        </p:txBody>
      </p:sp>
      <p:sp>
        <p:nvSpPr>
          <p:cNvPr id="7" name="Rectangle 10"/>
          <p:cNvSpPr>
            <a:spLocks/>
          </p:cNvSpPr>
          <p:nvPr/>
        </p:nvSpPr>
        <p:spPr bwMode="auto">
          <a:xfrm>
            <a:off x="5295900" y="3429000"/>
            <a:ext cx="546100" cy="255588"/>
          </a:xfrm>
          <a:prstGeom prst="rect">
            <a:avLst/>
          </a:prstGeom>
          <a:noFill/>
          <a:ln w="12700">
            <a:noFill/>
            <a:miter lim="800000"/>
            <a:headEnd/>
            <a:tailEnd/>
          </a:ln>
        </p:spPr>
        <p:txBody>
          <a:bodyPr wrap="none" lIns="0" tIns="0" rIns="0" bIns="0" anchor="ctr">
            <a:spAutoFit/>
          </a:bodyPr>
          <a:lstStyle/>
          <a:p>
            <a:pPr defTabSz="642938">
              <a:lnSpc>
                <a:spcPct val="120000"/>
              </a:lnSpc>
            </a:pPr>
            <a:r>
              <a:rPr lang="en-US" sz="1400" dirty="0">
                <a:solidFill>
                  <a:srgbClr val="D90B00"/>
                </a:solidFill>
                <a:cs typeface="Arial" charset="0"/>
                <a:sym typeface="Arial" charset="0"/>
              </a:rPr>
              <a:t>p=0.08</a:t>
            </a:r>
          </a:p>
        </p:txBody>
      </p:sp>
      <p:sp>
        <p:nvSpPr>
          <p:cNvPr id="8" name="AutoShape 7"/>
          <p:cNvSpPr>
            <a:spLocks/>
          </p:cNvSpPr>
          <p:nvPr/>
        </p:nvSpPr>
        <p:spPr bwMode="auto">
          <a:xfrm>
            <a:off x="2287588" y="4652963"/>
            <a:ext cx="187325" cy="187325"/>
          </a:xfrm>
          <a:custGeom>
            <a:avLst/>
            <a:gdLst>
              <a:gd name="T0" fmla="*/ 891533 w 19679"/>
              <a:gd name="T1" fmla="*/ 978613 h 19679"/>
              <a:gd name="T2" fmla="*/ 0 60000 65536"/>
              <a:gd name="T3" fmla="*/ 0 w 19679"/>
              <a:gd name="T4" fmla="*/ 0 h 19679"/>
              <a:gd name="T5" fmla="*/ 19679 w 19679"/>
              <a:gd name="T6" fmla="*/ 19679 h 19679"/>
            </a:gdLst>
            <a:ahLst/>
            <a:cxnLst>
              <a:cxn ang="T2">
                <a:pos x="T0" y="T1"/>
              </a:cxn>
            </a:cxnLst>
            <a:rect l="T3" t="T4" r="T5" b="T6"/>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CC00"/>
          </a:solidFill>
          <a:ln w="25400">
            <a:solidFill>
              <a:schemeClr val="tx1">
                <a:alpha val="0"/>
              </a:schemeClr>
            </a:solidFill>
            <a:miter lim="800000"/>
            <a:headEnd/>
            <a:tailEnd/>
          </a:ln>
        </p:spPr>
        <p:txBody>
          <a:bodyPr lIns="0" tIns="0" rIns="0" bIns="0"/>
          <a:lstStyle/>
          <a:p>
            <a:endParaRPr lang="nb-NO"/>
          </a:p>
        </p:txBody>
      </p:sp>
      <p:sp>
        <p:nvSpPr>
          <p:cNvPr id="9" name="Rektangel 8"/>
          <p:cNvSpPr/>
          <p:nvPr/>
        </p:nvSpPr>
        <p:spPr>
          <a:xfrm>
            <a:off x="2483768" y="4581128"/>
            <a:ext cx="1800200" cy="646331"/>
          </a:xfrm>
          <a:prstGeom prst="rect">
            <a:avLst/>
          </a:prstGeom>
        </p:spPr>
        <p:txBody>
          <a:bodyPr wrap="square">
            <a:spAutoFit/>
          </a:bodyPr>
          <a:lstStyle/>
          <a:p>
            <a:r>
              <a:rPr lang="nb-NO" dirty="0" smtClean="0">
                <a:cs typeface="Arial" charset="0"/>
                <a:sym typeface="Arial" charset="0"/>
              </a:rPr>
              <a:t>Intervensjonen</a:t>
            </a:r>
          </a:p>
          <a:p>
            <a:r>
              <a:rPr lang="nb-NO" dirty="0" smtClean="0">
                <a:cs typeface="Arial" charset="0"/>
                <a:sym typeface="Arial" charset="0"/>
              </a:rPr>
              <a:t>Kontroll</a:t>
            </a:r>
            <a:endParaRPr lang="nb-NO" dirty="0"/>
          </a:p>
        </p:txBody>
      </p:sp>
      <p:sp>
        <p:nvSpPr>
          <p:cNvPr id="10" name="AutoShape 5"/>
          <p:cNvSpPr>
            <a:spLocks/>
          </p:cNvSpPr>
          <p:nvPr/>
        </p:nvSpPr>
        <p:spPr bwMode="auto">
          <a:xfrm>
            <a:off x="2287588" y="4940300"/>
            <a:ext cx="187325" cy="187325"/>
          </a:xfrm>
          <a:custGeom>
            <a:avLst/>
            <a:gdLst>
              <a:gd name="T0" fmla="*/ 891533 w 19679"/>
              <a:gd name="T1" fmla="*/ 978613 h 19679"/>
              <a:gd name="T2" fmla="*/ 0 60000 65536"/>
              <a:gd name="T3" fmla="*/ 0 w 19679"/>
              <a:gd name="T4" fmla="*/ 0 h 19679"/>
              <a:gd name="T5" fmla="*/ 19679 w 19679"/>
              <a:gd name="T6" fmla="*/ 19679 h 19679"/>
            </a:gdLst>
            <a:ahLst/>
            <a:cxnLst>
              <a:cxn ang="T2">
                <a:pos x="T0" y="T1"/>
              </a:cxn>
            </a:cxnLst>
            <a:rect l="T3" t="T4" r="T5" b="T6"/>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572FF"/>
          </a:solidFill>
          <a:ln w="25400">
            <a:solidFill>
              <a:schemeClr val="tx1">
                <a:alpha val="0"/>
              </a:schemeClr>
            </a:solidFill>
            <a:miter lim="800000"/>
            <a:headEnd/>
            <a:tailEnd/>
          </a:ln>
        </p:spPr>
        <p:txBody>
          <a:bodyPr lIns="0" tIns="0" rIns="0" bIns="0"/>
          <a:lstStyle/>
          <a:p>
            <a:endParaRPr lang="nb-NO"/>
          </a:p>
        </p:txBody>
      </p:sp>
      <p:sp>
        <p:nvSpPr>
          <p:cNvPr id="11" name="Plassholder for bunntekst 10"/>
          <p:cNvSpPr>
            <a:spLocks noGrp="1"/>
          </p:cNvSpPr>
          <p:nvPr>
            <p:ph type="ftr" sz="quarter" idx="11"/>
          </p:nvPr>
        </p:nvSpPr>
        <p:spPr/>
        <p:txBody>
          <a:bodyPr/>
          <a:lstStyle/>
          <a:p>
            <a:r>
              <a:rPr lang="nb-NO" dirty="0" smtClean="0"/>
              <a:t>    </a:t>
            </a:r>
            <a:r>
              <a:rPr lang="nb-NO" sz="1600" b="1" dirty="0" err="1" smtClean="0">
                <a:solidFill>
                  <a:schemeClr val="tx1"/>
                </a:solidFill>
              </a:rPr>
              <a:t>Kurz</a:t>
            </a:r>
            <a:r>
              <a:rPr lang="nb-NO" sz="1600" b="1" dirty="0" smtClean="0">
                <a:solidFill>
                  <a:schemeClr val="tx1"/>
                </a:solidFill>
              </a:rPr>
              <a:t> et al. 2012</a:t>
            </a:r>
            <a:endParaRPr lang="nb-NO" sz="16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32656"/>
            <a:ext cx="8229600" cy="706090"/>
          </a:xfrm>
        </p:spPr>
        <p:txBody>
          <a:bodyPr>
            <a:normAutofit fontScale="90000"/>
          </a:bodyPr>
          <a:lstStyle/>
          <a:p>
            <a:r>
              <a:rPr lang="nb-NO" sz="3200" dirty="0" smtClean="0"/>
              <a:t/>
            </a:r>
            <a:br>
              <a:rPr lang="nb-NO" sz="3200" dirty="0" smtClean="0"/>
            </a:br>
            <a:r>
              <a:rPr lang="nb-NO" sz="3600" dirty="0" smtClean="0"/>
              <a:t>Depresjon</a:t>
            </a:r>
            <a:endParaRPr lang="nb-NO" sz="3600" dirty="0"/>
          </a:p>
        </p:txBody>
      </p:sp>
      <p:sp>
        <p:nvSpPr>
          <p:cNvPr id="6" name="Plassholder for innhold 5"/>
          <p:cNvSpPr>
            <a:spLocks noGrp="1"/>
          </p:cNvSpPr>
          <p:nvPr>
            <p:ph idx="1"/>
          </p:nvPr>
        </p:nvSpPr>
        <p:spPr>
          <a:xfrm>
            <a:off x="323528" y="1600200"/>
            <a:ext cx="8820472" cy="4637112"/>
          </a:xfrm>
        </p:spPr>
        <p:txBody>
          <a:bodyPr/>
          <a:lstStyle/>
          <a:p>
            <a:pPr>
              <a:buNone/>
            </a:pPr>
            <a:r>
              <a:rPr lang="nb-NO" sz="1800" b="1" dirty="0" smtClean="0"/>
              <a:t>         Kvinner				Menn                                                       </a:t>
            </a:r>
          </a:p>
          <a:p>
            <a:pPr>
              <a:buNone/>
            </a:pPr>
            <a:r>
              <a:rPr lang="nb-NO" dirty="0" smtClean="0"/>
              <a:t>								</a:t>
            </a:r>
            <a:endParaRPr lang="nb-NO" sz="1400" dirty="0"/>
          </a:p>
        </p:txBody>
      </p:sp>
      <p:pic>
        <p:nvPicPr>
          <p:cNvPr id="7" name="Picture 3"/>
          <p:cNvPicPr>
            <a:picLocks noChangeAspect="1" noChangeArrowheads="1"/>
          </p:cNvPicPr>
          <p:nvPr/>
        </p:nvPicPr>
        <p:blipFill>
          <a:blip r:embed="rId3" cstate="print"/>
          <a:srcRect/>
          <a:stretch>
            <a:fillRect/>
          </a:stretch>
        </p:blipFill>
        <p:spPr bwMode="auto">
          <a:xfrm>
            <a:off x="0" y="2219325"/>
            <a:ext cx="4932363" cy="3836988"/>
          </a:xfrm>
          <a:prstGeom prst="rect">
            <a:avLst/>
          </a:prstGeom>
          <a:noFill/>
          <a:ln w="12700">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4318000" y="2205038"/>
            <a:ext cx="4826000" cy="3827462"/>
          </a:xfrm>
          <a:prstGeom prst="rect">
            <a:avLst/>
          </a:prstGeom>
          <a:noFill/>
          <a:ln w="12700">
            <a:noFill/>
            <a:miter lim="800000"/>
            <a:headEnd/>
            <a:tailEnd/>
          </a:ln>
        </p:spPr>
      </p:pic>
      <p:sp>
        <p:nvSpPr>
          <p:cNvPr id="9" name="AutoShape 7"/>
          <p:cNvSpPr>
            <a:spLocks/>
          </p:cNvSpPr>
          <p:nvPr/>
        </p:nvSpPr>
        <p:spPr bwMode="auto">
          <a:xfrm>
            <a:off x="755576" y="4725144"/>
            <a:ext cx="187325" cy="187325"/>
          </a:xfrm>
          <a:custGeom>
            <a:avLst/>
            <a:gdLst>
              <a:gd name="T0" fmla="*/ 891533 w 19679"/>
              <a:gd name="T1" fmla="*/ 978613 h 19679"/>
              <a:gd name="T2" fmla="*/ 0 60000 65536"/>
              <a:gd name="T3" fmla="*/ 0 w 19679"/>
              <a:gd name="T4" fmla="*/ 0 h 19679"/>
              <a:gd name="T5" fmla="*/ 19679 w 19679"/>
              <a:gd name="T6" fmla="*/ 19679 h 19679"/>
            </a:gdLst>
            <a:ahLst/>
            <a:cxnLst>
              <a:cxn ang="T2">
                <a:pos x="T0" y="T1"/>
              </a:cxn>
            </a:cxnLst>
            <a:rect l="T3" t="T4" r="T5" b="T6"/>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CC00"/>
          </a:solidFill>
          <a:ln w="25400">
            <a:solidFill>
              <a:schemeClr val="tx1">
                <a:alpha val="0"/>
              </a:schemeClr>
            </a:solidFill>
            <a:miter lim="800000"/>
            <a:headEnd/>
            <a:tailEnd/>
          </a:ln>
        </p:spPr>
        <p:txBody>
          <a:bodyPr lIns="0" tIns="0" rIns="0" bIns="0"/>
          <a:lstStyle/>
          <a:p>
            <a:endParaRPr lang="nb-NO"/>
          </a:p>
        </p:txBody>
      </p:sp>
      <p:sp>
        <p:nvSpPr>
          <p:cNvPr id="10" name="AutoShape 5"/>
          <p:cNvSpPr>
            <a:spLocks/>
          </p:cNvSpPr>
          <p:nvPr/>
        </p:nvSpPr>
        <p:spPr bwMode="auto">
          <a:xfrm>
            <a:off x="755576" y="5013176"/>
            <a:ext cx="187325" cy="187325"/>
          </a:xfrm>
          <a:custGeom>
            <a:avLst/>
            <a:gdLst>
              <a:gd name="T0" fmla="*/ 891533 w 19679"/>
              <a:gd name="T1" fmla="*/ 978613 h 19679"/>
              <a:gd name="T2" fmla="*/ 0 60000 65536"/>
              <a:gd name="T3" fmla="*/ 0 w 19679"/>
              <a:gd name="T4" fmla="*/ 0 h 19679"/>
              <a:gd name="T5" fmla="*/ 19679 w 19679"/>
              <a:gd name="T6" fmla="*/ 19679 h 19679"/>
            </a:gdLst>
            <a:ahLst/>
            <a:cxnLst>
              <a:cxn ang="T2">
                <a:pos x="T0" y="T1"/>
              </a:cxn>
            </a:cxnLst>
            <a:rect l="T3" t="T4" r="T5" b="T6"/>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572FF"/>
          </a:solidFill>
          <a:ln w="25400">
            <a:solidFill>
              <a:schemeClr val="tx1">
                <a:alpha val="0"/>
              </a:schemeClr>
            </a:solidFill>
            <a:miter lim="800000"/>
            <a:headEnd/>
            <a:tailEnd/>
          </a:ln>
        </p:spPr>
        <p:txBody>
          <a:bodyPr lIns="0" tIns="0" rIns="0" bIns="0"/>
          <a:lstStyle/>
          <a:p>
            <a:endParaRPr lang="nb-NO"/>
          </a:p>
        </p:txBody>
      </p:sp>
      <p:sp>
        <p:nvSpPr>
          <p:cNvPr id="11" name="Rektangel 10"/>
          <p:cNvSpPr/>
          <p:nvPr/>
        </p:nvSpPr>
        <p:spPr>
          <a:xfrm>
            <a:off x="971600" y="4653137"/>
            <a:ext cx="1800200" cy="646331"/>
          </a:xfrm>
          <a:prstGeom prst="rect">
            <a:avLst/>
          </a:prstGeom>
        </p:spPr>
        <p:txBody>
          <a:bodyPr wrap="square">
            <a:spAutoFit/>
          </a:bodyPr>
          <a:lstStyle/>
          <a:p>
            <a:r>
              <a:rPr lang="nb-NO" dirty="0" smtClean="0">
                <a:cs typeface="Arial" charset="0"/>
                <a:sym typeface="Arial" charset="0"/>
              </a:rPr>
              <a:t>Intervensjonen</a:t>
            </a:r>
          </a:p>
          <a:p>
            <a:r>
              <a:rPr lang="nb-NO" dirty="0" smtClean="0">
                <a:cs typeface="Arial" charset="0"/>
                <a:sym typeface="Arial" charset="0"/>
              </a:rPr>
              <a:t>Kontroll</a:t>
            </a:r>
            <a:endParaRPr lang="nb-NO" dirty="0"/>
          </a:p>
        </p:txBody>
      </p:sp>
      <p:sp>
        <p:nvSpPr>
          <p:cNvPr id="12" name="Plassholder for bunntekst 11"/>
          <p:cNvSpPr>
            <a:spLocks noGrp="1"/>
          </p:cNvSpPr>
          <p:nvPr>
            <p:ph type="ftr" sz="quarter" idx="11"/>
          </p:nvPr>
        </p:nvSpPr>
        <p:spPr>
          <a:xfrm>
            <a:off x="1835696" y="6356350"/>
            <a:ext cx="5760640" cy="365125"/>
          </a:xfrm>
        </p:spPr>
        <p:txBody>
          <a:bodyPr/>
          <a:lstStyle/>
          <a:p>
            <a:r>
              <a:rPr lang="nb-NO" dirty="0" smtClean="0"/>
              <a:t>    </a:t>
            </a:r>
            <a:r>
              <a:rPr lang="nb-NO" sz="1600" b="1" dirty="0" err="1" smtClean="0">
                <a:solidFill>
                  <a:schemeClr val="tx1"/>
                </a:solidFill>
              </a:rPr>
              <a:t>Kurz</a:t>
            </a:r>
            <a:r>
              <a:rPr lang="nb-NO" sz="1600" b="1" dirty="0" smtClean="0">
                <a:solidFill>
                  <a:schemeClr val="tx1"/>
                </a:solidFill>
              </a:rPr>
              <a:t> et al. 2012</a:t>
            </a:r>
            <a:endParaRPr lang="nb-NO" sz="1600"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200" dirty="0" smtClean="0"/>
              <a:t>Lystbetonte aktiviteter hos personer </a:t>
            </a:r>
            <a:r>
              <a:rPr lang="nb-NO" sz="3200" smtClean="0"/>
              <a:t>med demens</a:t>
            </a:r>
            <a:endParaRPr lang="nb-NO" sz="3200" dirty="0"/>
          </a:p>
        </p:txBody>
      </p:sp>
      <p:sp>
        <p:nvSpPr>
          <p:cNvPr id="7" name="Plassholder for innhold 6"/>
          <p:cNvSpPr>
            <a:spLocks noGrp="1"/>
          </p:cNvSpPr>
          <p:nvPr>
            <p:ph sz="half" idx="1"/>
          </p:nvPr>
        </p:nvSpPr>
        <p:spPr>
          <a:xfrm>
            <a:off x="683568" y="1600200"/>
            <a:ext cx="4392488" cy="4525963"/>
          </a:xfrm>
        </p:spPr>
        <p:txBody>
          <a:bodyPr>
            <a:normAutofit/>
          </a:bodyPr>
          <a:lstStyle/>
          <a:p>
            <a:pPr>
              <a:buNone/>
            </a:pPr>
            <a:endParaRPr lang="nb-NO" sz="2400" dirty="0" smtClean="0"/>
          </a:p>
          <a:p>
            <a:pPr>
              <a:buNone/>
            </a:pPr>
            <a:r>
              <a:rPr lang="nb-NO" sz="2400" u="sng" dirty="0" err="1" smtClean="0"/>
              <a:t>Pårørende-nivå</a:t>
            </a:r>
            <a:r>
              <a:rPr lang="nb-NO" sz="2400" u="sng" dirty="0" smtClean="0"/>
              <a:t>:</a:t>
            </a:r>
          </a:p>
          <a:p>
            <a:pPr>
              <a:buNone/>
            </a:pPr>
            <a:endParaRPr lang="nb-NO" sz="2400" u="sng" dirty="0" smtClean="0"/>
          </a:p>
          <a:p>
            <a:r>
              <a:rPr lang="nb-NO" sz="2400" dirty="0" smtClean="0"/>
              <a:t>Mindre belastning </a:t>
            </a:r>
          </a:p>
          <a:p>
            <a:r>
              <a:rPr lang="nb-NO" sz="2400" dirty="0" smtClean="0"/>
              <a:t>Økt livskvalitet</a:t>
            </a:r>
          </a:p>
          <a:p>
            <a:r>
              <a:rPr lang="nb-NO" sz="2400" dirty="0" smtClean="0"/>
              <a:t>Depressive symptomer reduseres</a:t>
            </a:r>
          </a:p>
          <a:p>
            <a:pPr>
              <a:buNone/>
            </a:pPr>
            <a:endParaRPr lang="nb-NO" sz="6000" dirty="0" smtClean="0"/>
          </a:p>
          <a:p>
            <a:pPr>
              <a:buNone/>
            </a:pPr>
            <a:endParaRPr lang="nb-NO" sz="9600" dirty="0" smtClean="0"/>
          </a:p>
          <a:p>
            <a:pPr>
              <a:buNone/>
            </a:pPr>
            <a:endParaRPr lang="nb-NO" sz="9600" dirty="0" smtClean="0"/>
          </a:p>
          <a:p>
            <a:pPr>
              <a:buNone/>
            </a:pPr>
            <a:endParaRPr lang="nb-NO" dirty="0"/>
          </a:p>
        </p:txBody>
      </p:sp>
      <p:pic>
        <p:nvPicPr>
          <p:cNvPr id="6" name="Plassholder for innhold 4" descr="Alzheimer_photo3.jpg"/>
          <p:cNvPicPr>
            <a:picLocks noChangeAspect="1"/>
          </p:cNvPicPr>
          <p:nvPr/>
        </p:nvPicPr>
        <p:blipFill>
          <a:blip r:embed="rId3" cstate="print"/>
          <a:srcRect/>
          <a:stretch>
            <a:fillRect/>
          </a:stretch>
        </p:blipFill>
        <p:spPr>
          <a:xfrm>
            <a:off x="4211960" y="1844824"/>
            <a:ext cx="4531958" cy="30963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200" dirty="0" smtClean="0"/>
              <a:t>Lystbetonte aktiviteter hos personer med demens</a:t>
            </a:r>
            <a:endParaRPr lang="nb-NO" sz="3200" dirty="0"/>
          </a:p>
        </p:txBody>
      </p:sp>
      <p:pic>
        <p:nvPicPr>
          <p:cNvPr id="1026" name="Picture 2" descr="C:\Users\Johanne.Bjornstad\Pictures\Alzheimer_sporty4.jpg"/>
          <p:cNvPicPr>
            <a:picLocks noChangeAspect="1" noChangeArrowheads="1"/>
          </p:cNvPicPr>
          <p:nvPr/>
        </p:nvPicPr>
        <p:blipFill>
          <a:blip r:embed="rId3" cstate="print"/>
          <a:srcRect/>
          <a:stretch>
            <a:fillRect/>
          </a:stretch>
        </p:blipFill>
        <p:spPr bwMode="auto">
          <a:xfrm>
            <a:off x="1835696" y="2199104"/>
            <a:ext cx="7083152" cy="4470256"/>
          </a:xfrm>
          <a:prstGeom prst="rect">
            <a:avLst/>
          </a:prstGeom>
          <a:noFill/>
        </p:spPr>
      </p:pic>
      <p:sp>
        <p:nvSpPr>
          <p:cNvPr id="10" name="TekstSylinder 9"/>
          <p:cNvSpPr txBox="1"/>
          <p:nvPr/>
        </p:nvSpPr>
        <p:spPr>
          <a:xfrm>
            <a:off x="611560" y="1124744"/>
            <a:ext cx="4896544" cy="1846659"/>
          </a:xfrm>
          <a:prstGeom prst="rect">
            <a:avLst/>
          </a:prstGeom>
          <a:noFill/>
        </p:spPr>
        <p:txBody>
          <a:bodyPr wrap="square" rtlCol="0">
            <a:spAutoFit/>
          </a:bodyPr>
          <a:lstStyle/>
          <a:p>
            <a:pPr>
              <a:buNone/>
            </a:pPr>
            <a:endParaRPr lang="nb-NO" dirty="0" smtClean="0"/>
          </a:p>
          <a:p>
            <a:r>
              <a:rPr lang="nb-NO" sz="2400" u="sng" dirty="0" err="1" smtClean="0"/>
              <a:t>Samfunns-nivå</a:t>
            </a:r>
            <a:r>
              <a:rPr lang="nb-NO" sz="2400" u="sng" dirty="0" smtClean="0"/>
              <a:t>:</a:t>
            </a:r>
          </a:p>
          <a:p>
            <a:pPr>
              <a:buFont typeface="Arial" pitchFamily="34" charset="0"/>
              <a:buChar char="•"/>
            </a:pPr>
            <a:endParaRPr lang="nb-NO" sz="2400" u="sng" dirty="0" smtClean="0"/>
          </a:p>
          <a:p>
            <a:pPr>
              <a:buFont typeface="Arial" pitchFamily="34" charset="0"/>
              <a:buChar char="•"/>
            </a:pPr>
            <a:r>
              <a:rPr lang="nb-NO" sz="2400" dirty="0" smtClean="0"/>
              <a:t> Kan bo hjemme lengre</a:t>
            </a:r>
          </a:p>
          <a:p>
            <a:pPr>
              <a:buFont typeface="Arial" pitchFamily="34" charset="0"/>
              <a:buChar char="•"/>
            </a:pPr>
            <a:r>
              <a:rPr lang="nb-NO" sz="2400" dirty="0" smtClean="0"/>
              <a:t> Mindre bruk av helsevesenet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27584" y="620688"/>
            <a:ext cx="7992888" cy="5505475"/>
          </a:xfrm>
        </p:spPr>
        <p:txBody>
          <a:bodyPr/>
          <a:lstStyle/>
          <a:p>
            <a:pPr>
              <a:buNone/>
            </a:pPr>
            <a:r>
              <a:rPr lang="nb-NO" dirty="0" smtClean="0"/>
              <a:t>Hvorfor er det så vanskelig å være i aktivitet?</a:t>
            </a:r>
            <a:endParaRPr lang="nb-NO" dirty="0"/>
          </a:p>
        </p:txBody>
      </p:sp>
      <p:sp>
        <p:nvSpPr>
          <p:cNvPr id="4" name="Plassholder for bunntekst 3"/>
          <p:cNvSpPr>
            <a:spLocks noGrp="1"/>
          </p:cNvSpPr>
          <p:nvPr>
            <p:ph type="ftr" sz="quarter" idx="11"/>
          </p:nvPr>
        </p:nvSpPr>
        <p:spPr/>
        <p:txBody>
          <a:bodyPr/>
          <a:lstStyle/>
          <a:p>
            <a:r>
              <a:rPr lang="nb-NO" smtClean="0"/>
              <a:t>    </a:t>
            </a:r>
            <a:endParaRPr lang="nb-NO"/>
          </a:p>
        </p:txBody>
      </p:sp>
      <p:pic>
        <p:nvPicPr>
          <p:cNvPr id="5" name="Picture 1" descr="C:\Users\Johanne.Bjornstad\Pictures\Alzheimer_photo_AlexRotas.jpg"/>
          <p:cNvPicPr>
            <a:picLocks noChangeAspect="1" noChangeArrowheads="1"/>
          </p:cNvPicPr>
          <p:nvPr/>
        </p:nvPicPr>
        <p:blipFill>
          <a:blip r:embed="rId2" cstate="print"/>
          <a:srcRect/>
          <a:stretch>
            <a:fillRect/>
          </a:stretch>
        </p:blipFill>
        <p:spPr bwMode="auto">
          <a:xfrm>
            <a:off x="3203848" y="1484784"/>
            <a:ext cx="3168352" cy="475252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6109</TotalTime>
  <Words>1466</Words>
  <Application>Microsoft Office PowerPoint</Application>
  <PresentationFormat>Skjermfremvisning (4:3)</PresentationFormat>
  <Paragraphs>239</Paragraphs>
  <Slides>34</Slides>
  <Notes>21</Notes>
  <HiddenSlides>0</HiddenSlides>
  <MMClips>0</MMClips>
  <ScaleCrop>false</ScaleCrop>
  <HeadingPairs>
    <vt:vector size="6" baseType="variant">
      <vt:variant>
        <vt:lpstr>Tema</vt:lpstr>
      </vt:variant>
      <vt:variant>
        <vt:i4>1</vt:i4>
      </vt:variant>
      <vt:variant>
        <vt:lpstr>Lysbildetitler</vt:lpstr>
      </vt:variant>
      <vt:variant>
        <vt:i4>34</vt:i4>
      </vt:variant>
      <vt:variant>
        <vt:lpstr>Tilpassede fremvisninger</vt:lpstr>
      </vt:variant>
      <vt:variant>
        <vt:i4>1</vt:i4>
      </vt:variant>
    </vt:vector>
  </HeadingPairs>
  <TitlesOfParts>
    <vt:vector size="36" baseType="lpstr">
      <vt:lpstr>Office-tema</vt:lpstr>
      <vt:lpstr>Pårørendes muligheter ved  lystbetonte aktiviteter  hos personer med demens</vt:lpstr>
      <vt:lpstr>Dagens program</vt:lpstr>
      <vt:lpstr>Personen med demens</vt:lpstr>
      <vt:lpstr>Lystbetonte aktiviteter hos personer med demens</vt:lpstr>
      <vt:lpstr> Livskvalitet</vt:lpstr>
      <vt:lpstr> Depresjon</vt:lpstr>
      <vt:lpstr>Lystbetonte aktiviteter hos personer med demens</vt:lpstr>
      <vt:lpstr>Lystbetonte aktiviteter hos personer med demens</vt:lpstr>
      <vt:lpstr>PowerPoint-presentasjon</vt:lpstr>
      <vt:lpstr>PowerPoint-presentasjon</vt:lpstr>
      <vt:lpstr>Den onde sirkel</vt:lpstr>
      <vt:lpstr>Hvilke muligheter pårørende har til å ta vare på de gode dagene hos personen med demens? </vt:lpstr>
      <vt:lpstr>Pårørendes mulighet til å utføre lystbetonte aktiviteter hos personen med demens</vt:lpstr>
      <vt:lpstr>Identifisere lystbetonte aktiviteter</vt:lpstr>
      <vt:lpstr>Ta høyde for utfordringer</vt:lpstr>
      <vt:lpstr>Utfordringer ved regelmessige aktiviteter?</vt:lpstr>
      <vt:lpstr>Utfordringer ved regelmessige aktiviteter</vt:lpstr>
      <vt:lpstr>Utfordringer ved regelmessige aktiviteter</vt:lpstr>
      <vt:lpstr>Ta høyde for utfordringer</vt:lpstr>
      <vt:lpstr>Gjør aktivitetene til en vane</vt:lpstr>
      <vt:lpstr>Hvordan kan pårørende ta vare på seg selv? </vt:lpstr>
      <vt:lpstr> Pårørende </vt:lpstr>
      <vt:lpstr>PowerPoint-presentasjon</vt:lpstr>
      <vt:lpstr> Hvordan kan pårørende ta vare på seg selv? </vt:lpstr>
      <vt:lpstr> Avlastning </vt:lpstr>
      <vt:lpstr> Hva slags avlastning? </vt:lpstr>
      <vt:lpstr> Dårlig samvittighet </vt:lpstr>
      <vt:lpstr>PowerPoint-presentasjon</vt:lpstr>
      <vt:lpstr> Dårlig samvittighet </vt:lpstr>
      <vt:lpstr> Individuelle tiltak</vt:lpstr>
      <vt:lpstr> Åpenhet: </vt:lpstr>
      <vt:lpstr>Konklusjon</vt:lpstr>
      <vt:lpstr>PowerPoint-presentasjon</vt:lpstr>
      <vt:lpstr>Referanser</vt:lpstr>
      <vt:lpstr>Tilpasset fremvisning 1</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Kognitiv terapi for personer med demens i tidlig sykdomsfase</dc:title>
  <dc:creator>Johanne.Bjornstad</dc:creator>
  <cp:lastModifiedBy>Liv Anita Brekke</cp:lastModifiedBy>
  <cp:revision>398</cp:revision>
  <dcterms:created xsi:type="dcterms:W3CDTF">2012-12-29T20:30:16Z</dcterms:created>
  <dcterms:modified xsi:type="dcterms:W3CDTF">2014-01-13T12:39:39Z</dcterms:modified>
</cp:coreProperties>
</file>