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78" r:id="rId2"/>
    <p:sldId id="330" r:id="rId3"/>
    <p:sldId id="355" r:id="rId4"/>
    <p:sldId id="381" r:id="rId5"/>
    <p:sldId id="335" r:id="rId6"/>
    <p:sldId id="336" r:id="rId7"/>
    <p:sldId id="267" r:id="rId8"/>
    <p:sldId id="275" r:id="rId9"/>
    <p:sldId id="276" r:id="rId10"/>
    <p:sldId id="300" r:id="rId11"/>
    <p:sldId id="295" r:id="rId12"/>
    <p:sldId id="286" r:id="rId13"/>
    <p:sldId id="322" r:id="rId14"/>
    <p:sldId id="294" r:id="rId15"/>
    <p:sldId id="299" r:id="rId16"/>
    <p:sldId id="304" r:id="rId17"/>
    <p:sldId id="323" r:id="rId18"/>
    <p:sldId id="380" r:id="rId19"/>
    <p:sldId id="370" r:id="rId20"/>
    <p:sldId id="279" r:id="rId21"/>
    <p:sldId id="280" r:id="rId22"/>
    <p:sldId id="374" r:id="rId23"/>
    <p:sldId id="368" r:id="rId24"/>
    <p:sldId id="353" r:id="rId25"/>
    <p:sldId id="375" r:id="rId26"/>
    <p:sldId id="377" r:id="rId27"/>
    <p:sldId id="305" r:id="rId28"/>
    <p:sldId id="306" r:id="rId29"/>
    <p:sldId id="307" r:id="rId30"/>
    <p:sldId id="308" r:id="rId31"/>
    <p:sldId id="309" r:id="rId32"/>
    <p:sldId id="313" r:id="rId33"/>
    <p:sldId id="314" r:id="rId34"/>
    <p:sldId id="315" r:id="rId35"/>
    <p:sldId id="379" r:id="rId36"/>
    <p:sldId id="316" r:id="rId37"/>
    <p:sldId id="317" r:id="rId38"/>
    <p:sldId id="318" r:id="rId39"/>
    <p:sldId id="320" r:id="rId40"/>
    <p:sldId id="262" r:id="rId41"/>
    <p:sldId id="332" r:id="rId42"/>
  </p:sldIdLst>
  <p:sldSz cx="9144000" cy="5143500" type="screen16x9"/>
  <p:notesSz cx="666908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4949" autoAdjust="0"/>
  </p:normalViewPr>
  <p:slideViewPr>
    <p:cSldViewPr snapToObjects="1" showGuides="1">
      <p:cViewPr varScale="1">
        <p:scale>
          <a:sx n="83" d="100"/>
          <a:sy n="83" d="100"/>
        </p:scale>
        <p:origin x="105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3D147CA0-A7D6-554A-B086-3A5A10B03F55}" type="datetimeFigureOut">
              <a:rPr lang="nb-NO" smtClean="0"/>
              <a:t>09.11.2019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6" y="9428583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4B2781B-5664-E344-954E-13E856028B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82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8A5E1FC1-F67D-0645-99B0-3D5836D1F6F1}" type="datetimeFigureOut">
              <a:rPr lang="nb-NO" smtClean="0"/>
              <a:t>09.11.2019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8"/>
          </a:xfrm>
          <a:prstGeom prst="rect">
            <a:avLst/>
          </a:prstGeom>
        </p:spPr>
        <p:txBody>
          <a:bodyPr vert="horz" lIns="91815" tIns="45907" rIns="91815" bIns="45907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428583"/>
            <a:ext cx="2889939" cy="496333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4F209553-EE80-ED4B-BC78-5BD3F9457E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53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251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014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9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87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40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078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47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112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600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56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13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145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07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078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Telefonen</a:t>
            </a:r>
            <a:r>
              <a:rPr lang="nb-NO" baseline="0" dirty="0"/>
              <a:t> er åpen fra 09 til 15 hverdager</a:t>
            </a:r>
          </a:p>
          <a:p>
            <a:r>
              <a:rPr lang="nb-NO" baseline="0" dirty="0"/>
              <a:t>For oppmøte er vi åpne fra 10 til 14</a:t>
            </a:r>
          </a:p>
          <a:p>
            <a:r>
              <a:rPr lang="nb-NO" baseline="0" dirty="0"/>
              <a:t>Ikke sensitive opplysninger på e-post</a:t>
            </a:r>
          </a:p>
          <a:p>
            <a:r>
              <a:rPr lang="nb-NO" baseline="0" dirty="0"/>
              <a:t>Kommer gjerne ut på besøk og informerer om ombudsordningen. Kan også snakke om rettigheter samtidig. Kontakt oss!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1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Ombudene</a:t>
            </a:r>
            <a:r>
              <a:rPr lang="nb-NO" baseline="0" dirty="0"/>
              <a:t> Oslo og Akershus slått sammen fra 1.januar 2015.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00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45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89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99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Pasienter og pårørende inviteres til å bidra i beslutninger om egen helse. «Ingen beslutning om meg uten med meg», har blitt et viktig utsagn for pasientorganisasjoner og pasientrepresentanter.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9553-EE80-ED4B-BC78-5BD3F9457E3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11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 userDrawn="1"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dirty="0"/>
              <a:t>Her kommer hovedtittel</a:t>
            </a:r>
          </a:p>
        </p:txBody>
      </p:sp>
      <p:pic>
        <p:nvPicPr>
          <p:cNvPr id="12" name="Picture 11" descr="logo hoved stedsangivels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6773" y="670108"/>
            <a:ext cx="6590454" cy="714192"/>
          </a:xfrm>
          <a:prstGeom prst="rect">
            <a:avLst/>
          </a:prstGeom>
        </p:spPr>
      </p:pic>
      <p:pic>
        <p:nvPicPr>
          <p:cNvPr id="18" name="Picture 17" descr="mønster oransje 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74620"/>
            <a:ext cx="9144000" cy="2468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22313" y="438150"/>
            <a:ext cx="7772400" cy="1021556"/>
          </a:xfrm>
        </p:spPr>
        <p:txBody>
          <a:bodyPr anchor="t">
            <a:normAutofit/>
          </a:bodyPr>
          <a:lstStyle>
            <a:lvl1pPr algn="l">
              <a:defRPr/>
            </a:lvl1pPr>
          </a:lstStyle>
          <a:p>
            <a:r>
              <a:rPr lang="nb-NO" sz="3600" b="0" dirty="0"/>
              <a:t>Her kommer hovedtittel</a:t>
            </a:r>
          </a:p>
        </p:txBody>
      </p:sp>
      <p:pic>
        <p:nvPicPr>
          <p:cNvPr id="12" name="Picture 11" descr="mønster oransj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6502"/>
            <a:ext cx="3989832" cy="1146048"/>
          </a:xfrm>
          <a:prstGeom prst="rect">
            <a:avLst/>
          </a:prstGeom>
        </p:spPr>
      </p:pic>
      <p:pic>
        <p:nvPicPr>
          <p:cNvPr id="14" name="Picture 13" descr="logo hoved stedsangivels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0250" y="4514850"/>
            <a:ext cx="2684463" cy="2909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9C68-43E6-A44F-9C6B-6F5FB5E0C5BD}" type="datetimeFigureOut">
              <a:rPr lang="nb-NO" smtClean="0"/>
              <a:t>09.11.2019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F4FA-C791-3B49-8EA4-186F355F125F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o/url?sa=i&amp;rct=j&amp;q=&amp;esrc=s&amp;source=images&amp;cd=&amp;cad=rja&amp;uact=8&amp;ved=0ahUKEwjt74qK7YzQAhVBFywKHVv7DaQQjRwIBw&amp;url=http://12-trinn.no/parorende-arbeidsgiver/parorende/&amp;psig=AFQjCNGgYnkD3a_mXTE37kmZpS4w_O_TFw&amp;ust=147827157716568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611560" y="2859782"/>
            <a:ext cx="7772400" cy="864096"/>
          </a:xfrm>
        </p:spPr>
        <p:txBody>
          <a:bodyPr>
            <a:noAutofit/>
          </a:bodyPr>
          <a:lstStyle/>
          <a:p>
            <a:pPr algn="r"/>
            <a:r>
              <a:rPr lang="nb-NO" sz="1600" b="1" dirty="0"/>
              <a:t/>
            </a:r>
            <a:br>
              <a:rPr lang="nb-NO" sz="1600" b="1" dirty="0"/>
            </a:br>
            <a:r>
              <a:rPr lang="nb-NO" sz="2800" b="1" dirty="0"/>
              <a:t>Oddvar T. Faltin</a:t>
            </a:r>
            <a:br>
              <a:rPr lang="nb-NO" sz="2800" b="1" dirty="0"/>
            </a:br>
            <a:r>
              <a:rPr lang="nb-NO" sz="1600" b="1" dirty="0"/>
              <a:t>teamleder helse- og omsorgstjenester</a:t>
            </a:r>
            <a:r>
              <a:rPr lang="nb-NO" sz="2000" b="1" dirty="0"/>
              <a:t/>
            </a:r>
            <a:br>
              <a:rPr lang="nb-NO" sz="2000" b="1" dirty="0"/>
            </a:br>
            <a:r>
              <a:rPr lang="nb-NO" sz="2000" b="1" dirty="0"/>
              <a:t/>
            </a:r>
            <a:br>
              <a:rPr lang="nb-NO" sz="2000" b="1" dirty="0"/>
            </a:br>
            <a:r>
              <a:rPr lang="nb-NO" sz="2000" b="1" dirty="0"/>
              <a:t/>
            </a:r>
            <a:br>
              <a:rPr lang="nb-NO" sz="2000" b="1" dirty="0"/>
            </a:br>
            <a:r>
              <a:rPr lang="nb-NO" sz="2000" b="1" dirty="0"/>
              <a:t>Likepersonsamling</a:t>
            </a:r>
            <a:br>
              <a:rPr lang="nb-NO" sz="2000" b="1" dirty="0"/>
            </a:br>
            <a:r>
              <a:rPr lang="nb-NO" sz="2000" b="1" dirty="0"/>
              <a:t>Lillestrøm, 9. november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Brukermedvirkning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nb-NO" sz="2400" dirty="0"/>
              <a:t>Brukerne har en lovfestet rett til å medvirke </a:t>
            </a:r>
            <a:r>
              <a:rPr lang="nb-NO" sz="1600" dirty="0"/>
              <a:t>(pasient- og brukerrettighetslovens § 3-1 )</a:t>
            </a:r>
          </a:p>
          <a:p>
            <a:pPr marL="0" lvl="1"/>
            <a:endParaRPr lang="nb-NO" sz="16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b-NO" sz="2400" dirty="0"/>
              <a:t>Tjenestestedene har en plikt til å involvere brukerne </a:t>
            </a:r>
            <a:r>
              <a:rPr lang="nb-NO" sz="1600" dirty="0"/>
              <a:t>(</a:t>
            </a:r>
            <a:r>
              <a:rPr lang="nb-NO" sz="1600"/>
              <a:t>bl.a. helse- </a:t>
            </a:r>
            <a:r>
              <a:rPr lang="nb-NO" sz="1600" dirty="0"/>
              <a:t>og omsorgstjenestelovens § 9-3)</a:t>
            </a:r>
          </a:p>
        </p:txBody>
      </p:sp>
    </p:spTree>
    <p:extLst>
      <p:ext uri="{BB962C8B-B14F-4D97-AF65-F5344CB8AC3E}">
        <p14:creationId xmlns:p14="http://schemas.microsoft.com/office/powerpoint/2010/main" val="41647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F7EF2A4D-EFCD-451D-A76A-7F7EF609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843558"/>
            <a:ext cx="4865737" cy="32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Lov om kommunale helse- og omsorgstjenester</a:t>
            </a:r>
          </a:p>
        </p:txBody>
      </p:sp>
      <p:sp>
        <p:nvSpPr>
          <p:cNvPr id="3" name="Rektangel 2"/>
          <p:cNvSpPr/>
          <p:nvPr/>
        </p:nvSpPr>
        <p:spPr>
          <a:xfrm>
            <a:off x="539552" y="170765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sz="1200" dirty="0"/>
              <a:t>Nødvendige og forsvarlige helse- og omsorgstjenester.</a:t>
            </a:r>
          </a:p>
          <a:p>
            <a:pPr marL="114300" indent="0">
              <a:buNone/>
            </a:pPr>
            <a:endParaRPr lang="nb-NO" sz="1200" dirty="0"/>
          </a:p>
          <a:p>
            <a:pPr marL="114300" indent="0">
              <a:buNone/>
            </a:pPr>
            <a:r>
              <a:rPr lang="nb-NO" sz="1200" dirty="0"/>
              <a:t>For eksempel:</a:t>
            </a:r>
          </a:p>
          <a:p>
            <a:pPr marL="114300" indent="0">
              <a:buNone/>
            </a:pPr>
            <a:endParaRPr lang="nb-NO" sz="1200" dirty="0"/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/>
              <a:t>praktisk bistand, omsorgslønn, avlastning i hjemmet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/>
              <a:t>dag- og aktivitetstilbud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habilitering</a:t>
            </a:r>
            <a:r>
              <a:rPr lang="nb-NO" sz="1200" dirty="0"/>
              <a:t> og rehabilitering utenfor institusjon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/>
              <a:t>hjemmesykepleie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/>
              <a:t>korttidsopphold, avlastning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/>
              <a:t>bolig med service/omsorgsbolig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nb-NO" sz="1200" dirty="0"/>
              <a:t>heldøgnsinstitusjon</a:t>
            </a:r>
          </a:p>
          <a:p>
            <a:pPr marL="114300"/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0732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Omsorgstrappen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3085"/>
            <a:ext cx="5832648" cy="29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khol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§ 4-1, første ledd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31640" y="1563638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i="1" dirty="0"/>
              <a:t>Helse- og omsorgstjenester som tilbys eller ytes etter loven her skal være forsvarlige. Kommunen skal tilrettelegge tjenestene slik at:</a:t>
            </a:r>
          </a:p>
          <a:p>
            <a:endParaRPr lang="nb-NO" sz="1400" i="1" dirty="0"/>
          </a:p>
          <a:p>
            <a:r>
              <a:rPr lang="nb-NO" sz="1400" i="1" dirty="0"/>
              <a:t>	a. den enkelte pasient eller bruker gis et helhetlig og koordinert helse- og 	omsorgstjenestetilbud,</a:t>
            </a:r>
          </a:p>
          <a:p>
            <a:endParaRPr lang="nb-NO" sz="1400" i="1" dirty="0"/>
          </a:p>
          <a:p>
            <a:r>
              <a:rPr lang="nb-NO" sz="1400" i="1" dirty="0"/>
              <a:t>	b. den enkelte pasient eller bruker gis et verdig tjenestetilbud,</a:t>
            </a:r>
          </a:p>
          <a:p>
            <a:endParaRPr lang="nb-NO" sz="1400" i="1" dirty="0"/>
          </a:p>
          <a:p>
            <a:r>
              <a:rPr lang="nb-NO" sz="1400" i="1" dirty="0"/>
              <a:t>	c. helse- og omsorgstjenesten og personell som utfører tjenestene blir i stand til å 	overholde sine lovpålagte plikter og</a:t>
            </a:r>
          </a:p>
          <a:p>
            <a:endParaRPr lang="nb-NO" sz="1400" i="1" dirty="0"/>
          </a:p>
          <a:p>
            <a:r>
              <a:rPr lang="nb-NO" sz="1400" i="1" dirty="0"/>
              <a:t>	d. tilstrekkelig fagkompetanse sikres i tjenestene.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0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Lov om kommunale helse- og omsorgstjenester</a:t>
            </a:r>
          </a:p>
        </p:txBody>
      </p:sp>
      <p:sp>
        <p:nvSpPr>
          <p:cNvPr id="3" name="Rektangel 2"/>
          <p:cNvSpPr/>
          <p:nvPr/>
        </p:nvSpPr>
        <p:spPr>
          <a:xfrm>
            <a:off x="1835696" y="21397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nb-NO" i="1" dirty="0"/>
          </a:p>
        </p:txBody>
      </p:sp>
      <p:sp>
        <p:nvSpPr>
          <p:cNvPr id="4" name="Rektangel 3"/>
          <p:cNvSpPr/>
          <p:nvPr/>
        </p:nvSpPr>
        <p:spPr>
          <a:xfrm>
            <a:off x="2286000" y="22485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nb-NO" sz="2800" dirty="0"/>
              <a:t>Nødvendige, forsvarlige og verdige helse- og omsorgstjenester</a:t>
            </a:r>
          </a:p>
        </p:txBody>
      </p:sp>
    </p:spTree>
    <p:extLst>
      <p:ext uri="{BB962C8B-B14F-4D97-AF65-F5344CB8AC3E}">
        <p14:creationId xmlns:p14="http://schemas.microsoft.com/office/powerpoint/2010/main" val="39064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45" y="699542"/>
            <a:ext cx="5017740" cy="33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Spesialisthelsetjenesteloven</a:t>
            </a:r>
          </a:p>
        </p:txBody>
      </p:sp>
      <p:sp>
        <p:nvSpPr>
          <p:cNvPr id="3" name="Rektangel 2"/>
          <p:cNvSpPr/>
          <p:nvPr/>
        </p:nvSpPr>
        <p:spPr>
          <a:xfrm>
            <a:off x="1835696" y="21397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nb-NO" i="1" dirty="0"/>
          </a:p>
        </p:txBody>
      </p:sp>
      <p:sp>
        <p:nvSpPr>
          <p:cNvPr id="4" name="Rektangel 3"/>
          <p:cNvSpPr/>
          <p:nvPr/>
        </p:nvSpPr>
        <p:spPr>
          <a:xfrm>
            <a:off x="1043608" y="1563638"/>
            <a:ext cx="58143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forsvarlige tjenester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øyeblikkelig hjelp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kontaktlege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organisering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meldeplikt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barneansvarlig personell</a:t>
            </a:r>
          </a:p>
          <a:p>
            <a:pPr marL="114300" indent="0">
              <a:buNone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559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Spørsmål</a:t>
            </a:r>
          </a:p>
        </p:txBody>
      </p:sp>
      <p:sp>
        <p:nvSpPr>
          <p:cNvPr id="3" name="Rektangel 2"/>
          <p:cNvSpPr/>
          <p:nvPr/>
        </p:nvSpPr>
        <p:spPr>
          <a:xfrm>
            <a:off x="722313" y="1498479"/>
            <a:ext cx="75220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Informasjon fra fastlege til pårørende, for eksempel søsken, ved alvorlig diagnose</a:t>
            </a:r>
          </a:p>
          <a:p>
            <a:endParaRPr lang="nb-NO" sz="1600" dirty="0"/>
          </a:p>
          <a:p>
            <a:r>
              <a:rPr lang="nb-NO" sz="1600" dirty="0"/>
              <a:t>Økonomiske utfordringer der en ektefelle, med eller uten barn, flytter på sykehjem</a:t>
            </a:r>
          </a:p>
          <a:p>
            <a:endParaRPr lang="nb-NO" sz="1600" dirty="0"/>
          </a:p>
          <a:p>
            <a:r>
              <a:rPr lang="nb-NO" sz="1600" dirty="0" err="1"/>
              <a:t>Altinn</a:t>
            </a:r>
            <a:r>
              <a:rPr lang="nb-NO" sz="1600" dirty="0"/>
              <a:t> – elektronisk kommunikasjon - flyttemeldinger</a:t>
            </a:r>
          </a:p>
          <a:p>
            <a:endParaRPr lang="nb-NO" sz="1600" dirty="0"/>
          </a:p>
          <a:p>
            <a:r>
              <a:rPr lang="nb-NO" sz="1600" dirty="0"/>
              <a:t>Informasjonsflyt mellom helseinstanser – for eksempel informasjon om allergier eller hjerte-/lungeredning</a:t>
            </a:r>
          </a:p>
          <a:p>
            <a:endParaRPr lang="nb-NO" sz="1600" dirty="0"/>
          </a:p>
          <a:p>
            <a:r>
              <a:rPr lang="nb-NO" sz="1600" dirty="0"/>
              <a:t>Andre tjenester fra kommunen når noen flytter på sykehjem – for eksempel IP og støttekontakt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767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Forskrift om habilitering, rehabilitering individuell plan og koordinator</a:t>
            </a:r>
          </a:p>
        </p:txBody>
      </p:sp>
      <p:sp>
        <p:nvSpPr>
          <p:cNvPr id="3" name="Rektangel 2"/>
          <p:cNvSpPr/>
          <p:nvPr/>
        </p:nvSpPr>
        <p:spPr>
          <a:xfrm>
            <a:off x="1835696" y="213970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nb-NO" i="1" dirty="0"/>
          </a:p>
        </p:txBody>
      </p:sp>
      <p:sp>
        <p:nvSpPr>
          <p:cNvPr id="4" name="Rektangel 3"/>
          <p:cNvSpPr/>
          <p:nvPr/>
        </p:nvSpPr>
        <p:spPr>
          <a:xfrm>
            <a:off x="1043608" y="2122734"/>
            <a:ext cx="581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Rett til individuell plan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Koordinator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000" dirty="0"/>
              <a:t>Spesialisthelsetjenesten plikter å samarbeide</a:t>
            </a:r>
          </a:p>
        </p:txBody>
      </p:sp>
    </p:spTree>
    <p:extLst>
      <p:ext uri="{BB962C8B-B14F-4D97-AF65-F5344CB8AC3E}">
        <p14:creationId xmlns:p14="http://schemas.microsoft.com/office/powerpoint/2010/main" val="40798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Ombudets mandat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556088"/>
            <a:ext cx="7128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sz="2400" dirty="0"/>
              <a:t>Ombudet skal arbeide for å ivareta pasientens og brukerens behov, interesser og rettssikkerhet overfor den statlige spesialisthelsetjenesten og den kommunale helse- og omsorgstjenesten, og for å bedre kvaliteten i disse tjenestene. </a:t>
            </a:r>
          </a:p>
          <a:p>
            <a:pPr marL="114300" indent="0">
              <a:buNone/>
            </a:pPr>
            <a:endParaRPr lang="nb-NO" sz="2400" dirty="0"/>
          </a:p>
          <a:p>
            <a:pPr marL="114300" indent="0" algn="r">
              <a:buNone/>
            </a:pPr>
            <a:r>
              <a:rPr lang="nb-NO" sz="1400" dirty="0"/>
              <a:t>Pasient- og </a:t>
            </a:r>
            <a:r>
              <a:rPr lang="nb-NO" sz="1400" dirty="0" err="1"/>
              <a:t>brukerrettigheteslovens</a:t>
            </a:r>
            <a:r>
              <a:rPr lang="nb-NO" sz="1400" dirty="0"/>
              <a:t> § 8-1</a:t>
            </a:r>
          </a:p>
        </p:txBody>
      </p:sp>
    </p:spTree>
    <p:extLst>
      <p:ext uri="{BB962C8B-B14F-4D97-AF65-F5344CB8AC3E}">
        <p14:creationId xmlns:p14="http://schemas.microsoft.com/office/powerpoint/2010/main" val="286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Klage på manglende tildeling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dirty="0"/>
              <a:t>Sendes aktuelt tildelingskontor innen 3 eller 4 uker, se vedtak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Tildelingskontoret vurderer på nytt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Oversendes klageinstans dersom man ikke finner å kunne omgjøre (også der det fattes vedtak om </a:t>
            </a:r>
            <a:r>
              <a:rPr lang="nb-NO" b="1" u="sng" dirty="0"/>
              <a:t>delvis</a:t>
            </a:r>
            <a:r>
              <a:rPr lang="nb-NO" dirty="0"/>
              <a:t> omgjøring)</a:t>
            </a:r>
          </a:p>
        </p:txBody>
      </p:sp>
    </p:spTree>
    <p:extLst>
      <p:ext uri="{BB962C8B-B14F-4D97-AF65-F5344CB8AC3E}">
        <p14:creationId xmlns:p14="http://schemas.microsoft.com/office/powerpoint/2010/main" val="38081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200" dirty="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1547664" y="1059582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dirty="0"/>
              <a:t>Ta utgangspunkt i vedtakets begrunnelse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Forklar hva som er feil i fakta eller begrunnelse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Bruk dokumentasjon til å underbygge dette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Vær konkret og beskriv konsekvensene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Tildelingskontoret har veiledningsplikt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Kontakt ombudet ved behov</a:t>
            </a:r>
          </a:p>
        </p:txBody>
      </p:sp>
    </p:spTree>
    <p:extLst>
      <p:ext uri="{BB962C8B-B14F-4D97-AF65-F5344CB8AC3E}">
        <p14:creationId xmlns:p14="http://schemas.microsoft.com/office/powerpoint/2010/main" val="6756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Helsetilsynets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årsmelding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kommunale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helse- og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omsorgstjenester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rettigheter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5B3B38BF-D3D9-4B55-8AB7-43BB84CB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1395089"/>
            <a:ext cx="4915159" cy="23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Tilbakemelding/klage på kvalitet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03648" y="185167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dirty="0"/>
              <a:t>Snakk med aktuelt tjenestested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Skriftlig klage sendes aktuelt tjenestested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r>
              <a:rPr lang="nb-NO" dirty="0"/>
              <a:t>Be om en vurdering fra Fylkesmannen</a:t>
            </a:r>
          </a:p>
          <a:p>
            <a:pPr marL="1143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7788" y="438150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Hva er egentlig en klage?</a:t>
            </a:r>
            <a:endParaRPr lang="nb-NO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27584" y="1477243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Utgangspunktet er at vi alle vil gjøre en god jobb!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Konstruktiv tilbakemelding kan være et bidrag i jobben med å hente ut et </a:t>
            </a:r>
            <a:r>
              <a:rPr lang="nb-NO" dirty="0" err="1"/>
              <a:t>forbedringspotensiale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Tilsynsmyndighetene er sjelden ute etter «å ta» ansatte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En vurdering fra Fylkesmannen bidrar til å justere praksis og ressursfordeling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Kanskje endre begrepet fra «klage» til «tilbakemelding»</a:t>
            </a:r>
          </a:p>
        </p:txBody>
      </p:sp>
    </p:spTree>
    <p:extLst>
      <p:ext uri="{BB962C8B-B14F-4D97-AF65-F5344CB8AC3E}">
        <p14:creationId xmlns:p14="http://schemas.microsoft.com/office/powerpoint/2010/main" val="33929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06292" y="696036"/>
            <a:ext cx="2914195" cy="216568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Helsetilsynets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årsmelding</a:t>
            </a: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tilsynssaker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avgjort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hos </a:t>
            </a:r>
            <a:r>
              <a:rPr lang="en-US" sz="1800" dirty="0" err="1">
                <a:solidFill>
                  <a:srgbClr val="FFFFFF"/>
                </a:solidFill>
              </a:rPr>
              <a:t>f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ylkesmennene</a:t>
            </a:r>
            <a:endParaRPr lang="en-US" sz="1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06914C36-2FC0-41BE-B617-57298C9D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1284498"/>
            <a:ext cx="4915159" cy="25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Helsetilsynets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årsmelding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tilsynssaker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avgjort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 </a:t>
            </a:r>
            <a:r>
              <a:rPr lang="en-US" sz="1600" dirty="0" err="1">
                <a:solidFill>
                  <a:srgbClr val="FFFFFF"/>
                </a:solidFill>
              </a:rPr>
              <a:t>f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ylkesmennene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D63F0092-7A16-42A7-8135-8139212D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706967"/>
            <a:ext cx="4915159" cy="37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Samtykke</a:t>
            </a:r>
          </a:p>
        </p:txBody>
      </p:sp>
      <p:sp>
        <p:nvSpPr>
          <p:cNvPr id="3" name="Rektangel 2"/>
          <p:cNvSpPr/>
          <p:nvPr/>
        </p:nvSpPr>
        <p:spPr>
          <a:xfrm>
            <a:off x="1907704" y="134761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Hovedregelen er at helsehjelp bare kan gis med pasientens samtykke</a:t>
            </a:r>
          </a:p>
          <a:p>
            <a:pPr>
              <a:defRPr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Krav til gyldig samtykke:  </a:t>
            </a:r>
          </a:p>
          <a:p>
            <a:pPr>
              <a:defRPr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frivillig, informert, uttrykkelig og avgitt av en kompetent person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Skriftlig/muntlig uttrykkelig/stilltiende </a:t>
            </a:r>
          </a:p>
        </p:txBody>
      </p:sp>
    </p:spTree>
    <p:extLst>
      <p:ext uri="{BB962C8B-B14F-4D97-AF65-F5344CB8AC3E}">
        <p14:creationId xmlns:p14="http://schemas.microsoft.com/office/powerpoint/2010/main" val="13511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Hvem har samtykkekompetanse?</a:t>
            </a:r>
          </a:p>
        </p:txBody>
      </p:sp>
      <p:sp>
        <p:nvSpPr>
          <p:cNvPr id="3" name="Rektangel 2"/>
          <p:cNvSpPr/>
          <p:nvPr/>
        </p:nvSpPr>
        <p:spPr>
          <a:xfrm>
            <a:off x="1259632" y="1563638"/>
            <a:ext cx="6696744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Dersom man åpenbart ikke er i stand til å forstå hva samtykket omfatter kan samtykkekompetanse falle bort.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Den som yter helsehjelp avgjør spørsmålet om samtykkekompetanse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Avgjørelsen skal være begrunnet og skriftlig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Pasienten og dennes nærmeste pårørende skal om mulig straks informeres</a:t>
            </a:r>
          </a:p>
        </p:txBody>
      </p:sp>
    </p:spTree>
    <p:extLst>
      <p:ext uri="{BB962C8B-B14F-4D97-AF65-F5344CB8AC3E}">
        <p14:creationId xmlns:p14="http://schemas.microsoft.com/office/powerpoint/2010/main" val="18775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Ved manglende samtykkekompetanse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7624" y="1464295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Ved manglende samtykkekompetanse er det helsepersonellet som samtykker på vegne av pasienten, og avgjør om, og i hvilken utstrekning, det skal gis helsehjelp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Helsepersonell skal snakke med pårørende til den det gjelder og spørre hva pasienten ville ønsket</a:t>
            </a:r>
          </a:p>
          <a:p>
            <a:endParaRPr lang="nb-NO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Arial" charset="0"/>
                <a:ea typeface="ＭＳ Ｐゴシック" charset="0"/>
                <a:cs typeface="ＭＳ Ｐゴシック" charset="0"/>
              </a:rPr>
              <a:t>Dersom pasienten motsetter seg helsehjelp, kreves det kreves det lovhjemmel for å gi helsehjelp</a:t>
            </a:r>
          </a:p>
        </p:txBody>
      </p:sp>
    </p:spTree>
    <p:extLst>
      <p:ext uri="{BB962C8B-B14F-4D97-AF65-F5344CB8AC3E}">
        <p14:creationId xmlns:p14="http://schemas.microsoft.com/office/powerpoint/2010/main" val="8143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B87F363-98BA-46DB-9C70-D8153E5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518D9718-A607-4873-A682-EAD84730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7763"/>
            <a:ext cx="387793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Tvang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7624" y="1707654"/>
            <a:ext cx="7235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dirty="0"/>
              <a:t>Pasient- og brukerrettighetsloven kapittel 4A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dirty="0"/>
              <a:t>Må fattes vedtak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dirty="0"/>
              <a:t>Pårørende skal informeres</a:t>
            </a:r>
          </a:p>
        </p:txBody>
      </p:sp>
    </p:spTree>
    <p:extLst>
      <p:ext uri="{BB962C8B-B14F-4D97-AF65-F5344CB8AC3E}">
        <p14:creationId xmlns:p14="http://schemas.microsoft.com/office/powerpoint/2010/main" val="21881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31640" y="843558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Tillitsskapende tiltak må være forsøkt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Unnlatelse kan føre til vesentlig helseskade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Helsehjelpen må anses nødvendig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Tiltakene må stå i forhold til behovet for helsehjelpen</a:t>
            </a:r>
          </a:p>
          <a:p>
            <a:pPr>
              <a:lnSpc>
                <a:spcPct val="90000"/>
              </a:lnSpc>
            </a:pPr>
            <a:endParaRPr lang="nb-NO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u="sng" dirty="0">
                <a:latin typeface="Arial" charset="0"/>
                <a:ea typeface="ＭＳ Ｐゴシック" charset="0"/>
                <a:cs typeface="ＭＳ Ｐゴシック" charset="0"/>
              </a:rPr>
              <a:t>I tillegg </a:t>
            </a:r>
            <a:r>
              <a:rPr lang="nb-NO" sz="2000" dirty="0">
                <a:latin typeface="Arial" charset="0"/>
                <a:ea typeface="ＭＳ Ｐゴシック" charset="0"/>
                <a:cs typeface="ＭＳ Ｐゴシック" charset="0"/>
              </a:rPr>
              <a:t>må helsehjelpen etter en helhetsvurdering framtre som den klart beste løsningen</a:t>
            </a:r>
          </a:p>
        </p:txBody>
      </p:sp>
    </p:spTree>
    <p:extLst>
      <p:ext uri="{BB962C8B-B14F-4D97-AF65-F5344CB8AC3E}">
        <p14:creationId xmlns:p14="http://schemas.microsoft.com/office/powerpoint/2010/main" val="5795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Vergemål</a:t>
            </a:r>
          </a:p>
        </p:txBody>
      </p:sp>
      <p:sp>
        <p:nvSpPr>
          <p:cNvPr id="3" name="Rektangel 2"/>
          <p:cNvSpPr/>
          <p:nvPr/>
        </p:nvSpPr>
        <p:spPr>
          <a:xfrm>
            <a:off x="1161227" y="1995686"/>
            <a:ext cx="7235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Vergemål kan omfatte både personlige og økonomiske formål</a:t>
            </a:r>
          </a:p>
          <a:p>
            <a:pPr marL="114300"/>
            <a:endParaRPr lang="nb-NO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Vergemålet skal tilpasses til hver enkelt person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Kan ha samtykkekompetanse på noen områder, men ikke alle</a:t>
            </a:r>
          </a:p>
        </p:txBody>
      </p:sp>
    </p:spTree>
    <p:extLst>
      <p:ext uri="{BB962C8B-B14F-4D97-AF65-F5344CB8AC3E}">
        <p14:creationId xmlns:p14="http://schemas.microsoft.com/office/powerpoint/2010/main" val="30603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Alternativer til vergemål</a:t>
            </a:r>
          </a:p>
        </p:txBody>
      </p:sp>
      <p:sp>
        <p:nvSpPr>
          <p:cNvPr id="3" name="Rektangel 2"/>
          <p:cNvSpPr/>
          <p:nvPr/>
        </p:nvSpPr>
        <p:spPr>
          <a:xfrm>
            <a:off x="1187624" y="1707654"/>
            <a:ext cx="7235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/>
              <a:t>Fremtidsfullmakt – en fullmakt til representere fullmaktsgiveren når vedkommende ikke lenger kan ivareta sine interesser </a:t>
            </a:r>
            <a:r>
              <a:rPr lang="nb-NO" dirty="0" err="1"/>
              <a:t>pga</a:t>
            </a:r>
            <a:r>
              <a:rPr lang="nb-NO" dirty="0"/>
              <a:t> for eksempel demens</a:t>
            </a:r>
          </a:p>
          <a:p>
            <a:pPr marL="114300"/>
            <a:endParaRPr lang="nb-NO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dirty="0" err="1"/>
              <a:t>Nærståendes</a:t>
            </a:r>
            <a:r>
              <a:rPr lang="nb-NO" dirty="0"/>
              <a:t> representasjonsrett </a:t>
            </a:r>
          </a:p>
        </p:txBody>
      </p:sp>
    </p:spTree>
    <p:extLst>
      <p:ext uri="{BB962C8B-B14F-4D97-AF65-F5344CB8AC3E}">
        <p14:creationId xmlns:p14="http://schemas.microsoft.com/office/powerpoint/2010/main" val="3107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Pårørende – en uvurderlig ressurs</a:t>
            </a:r>
          </a:p>
        </p:txBody>
      </p:sp>
      <p:pic>
        <p:nvPicPr>
          <p:cNvPr id="1026" name="Picture 2" descr="Bilderesultat for pårøren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7654"/>
            <a:ext cx="3903390" cy="25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38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A7834D36-C07F-4DA5-95D8-FD0FEE5771EE}"/>
              </a:ext>
            </a:extLst>
          </p:cNvPr>
          <p:cNvSpPr txBox="1"/>
          <p:nvPr/>
        </p:nvSpPr>
        <p:spPr>
          <a:xfrm>
            <a:off x="6300192" y="2440945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Fredrikstad blad, 8. november 2019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4A8AE0DF-4046-468B-9B1A-5D210BF9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80" y="581221"/>
            <a:ext cx="4250233" cy="446138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3FCEC293-D365-4F96-8615-4B6215C1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28" y="1090396"/>
            <a:ext cx="3633672" cy="10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3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Pårørende</a:t>
            </a:r>
          </a:p>
        </p:txBody>
      </p:sp>
      <p:sp>
        <p:nvSpPr>
          <p:cNvPr id="3" name="Rektangel 2"/>
          <p:cNvSpPr/>
          <p:nvPr/>
        </p:nvSpPr>
        <p:spPr>
          <a:xfrm>
            <a:off x="730903" y="1453079"/>
            <a:ext cx="7522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Pårørendeundersøkelsen:</a:t>
            </a:r>
          </a:p>
          <a:p>
            <a:endParaRPr lang="nb-NO" sz="2000" dirty="0"/>
          </a:p>
          <a:p>
            <a:pPr marL="800100" lvl="1" indent="-342900">
              <a:buFontTx/>
              <a:buChar char="-"/>
            </a:pPr>
            <a:r>
              <a:rPr lang="nb-NO" sz="2000" dirty="0"/>
              <a:t>Utfører 110.000 årsverk</a:t>
            </a:r>
          </a:p>
          <a:p>
            <a:pPr marL="800100" lvl="1" indent="-342900">
              <a:buFontTx/>
              <a:buChar char="-"/>
            </a:pPr>
            <a:r>
              <a:rPr lang="nb-NO" sz="2000" dirty="0"/>
              <a:t>25 % av de som svarte yter omsorg i over 30 t i uken</a:t>
            </a:r>
          </a:p>
          <a:p>
            <a:pPr marL="800100" lvl="1" indent="-342900">
              <a:buFontTx/>
              <a:buChar char="-"/>
            </a:pPr>
            <a:r>
              <a:rPr lang="nb-NO" sz="2000" dirty="0"/>
              <a:t>74 % av de som svarte sa at det å være pårørende hadde negativ innvirkning på deres egen helse</a:t>
            </a:r>
          </a:p>
          <a:p>
            <a:pPr marL="800100" lvl="1" indent="-342900">
              <a:buFontTx/>
              <a:buChar char="-"/>
            </a:pPr>
            <a:r>
              <a:rPr lang="nb-NO" sz="2000" dirty="0"/>
              <a:t>Mange sa at noe av den største påkjenningen var møtene med helse- og omsorgstjenesten</a:t>
            </a:r>
          </a:p>
        </p:txBody>
      </p:sp>
    </p:spTree>
    <p:extLst>
      <p:ext uri="{BB962C8B-B14F-4D97-AF65-F5344CB8AC3E}">
        <p14:creationId xmlns:p14="http://schemas.microsoft.com/office/powerpoint/2010/main" val="1499544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Nærmeste pårørende</a:t>
            </a:r>
          </a:p>
        </p:txBody>
      </p:sp>
      <p:sp>
        <p:nvSpPr>
          <p:cNvPr id="3" name="Rektangel 2"/>
          <p:cNvSpPr/>
          <p:nvPr/>
        </p:nvSpPr>
        <p:spPr>
          <a:xfrm>
            <a:off x="1331640" y="1923678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I utgangspunktet den som pasient/bruker har utpekt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Der pasienten ikke kan gi uttrykk for dette er det den som har hatt løpende kontakt, med utgangspunkt i en gitt rekkefølge, se pasient- og brukerrettighetslovens § 1-3</a:t>
            </a:r>
          </a:p>
        </p:txBody>
      </p:sp>
    </p:spTree>
    <p:extLst>
      <p:ext uri="{BB962C8B-B14F-4D97-AF65-F5344CB8AC3E}">
        <p14:creationId xmlns:p14="http://schemas.microsoft.com/office/powerpoint/2010/main" val="2308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Rettigheter for nærmeste pårørende</a:t>
            </a:r>
          </a:p>
        </p:txBody>
      </p:sp>
      <p:sp>
        <p:nvSpPr>
          <p:cNvPr id="3" name="Rektangel 2"/>
          <p:cNvSpPr/>
          <p:nvPr/>
        </p:nvSpPr>
        <p:spPr>
          <a:xfrm>
            <a:off x="1691680" y="1635646"/>
            <a:ext cx="6048672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Dersom pasienten samtykker eller ikke selv er i stand til å ivareta sine rettigheter:</a:t>
            </a:r>
          </a:p>
          <a:p>
            <a:endParaRPr lang="nb-NO" sz="105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rett til informasjon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rett til å uttale seg om helsehjelp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rett til å påklage vedtak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rett til med medvirke</a:t>
            </a:r>
          </a:p>
        </p:txBody>
      </p:sp>
    </p:spTree>
    <p:extLst>
      <p:ext uri="{BB962C8B-B14F-4D97-AF65-F5344CB8AC3E}">
        <p14:creationId xmlns:p14="http://schemas.microsoft.com/office/powerpoint/2010/main" val="40136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Lov om kommunale helse- og omsorgstjenester § 3 - 6</a:t>
            </a:r>
          </a:p>
        </p:txBody>
      </p:sp>
      <p:sp>
        <p:nvSpPr>
          <p:cNvPr id="3" name="Rektangel 2"/>
          <p:cNvSpPr/>
          <p:nvPr/>
        </p:nvSpPr>
        <p:spPr>
          <a:xfrm>
            <a:off x="754381" y="1851670"/>
            <a:ext cx="7522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Til personer med særlig tyngende omsorgsarbeid skal kommunen tilby nødvendig pårørendestøtte blant annet i form av:</a:t>
            </a:r>
          </a:p>
          <a:p>
            <a:endParaRPr lang="nb-NO" sz="2000" dirty="0"/>
          </a:p>
          <a:p>
            <a:r>
              <a:rPr lang="nb-NO" sz="2000" dirty="0"/>
              <a:t>	1. opplæring og veiledning</a:t>
            </a:r>
          </a:p>
          <a:p>
            <a:r>
              <a:rPr lang="nb-NO" sz="2000" dirty="0"/>
              <a:t>	2. avlastningstiltak</a:t>
            </a:r>
          </a:p>
          <a:p>
            <a:r>
              <a:rPr lang="nb-NO" sz="2000" dirty="0"/>
              <a:t>	3. omsorgsstønad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5403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Hvem er vi?</a:t>
            </a:r>
          </a:p>
        </p:txBody>
      </p:sp>
      <p:sp>
        <p:nvSpPr>
          <p:cNvPr id="4" name="Rektangel 3"/>
          <p:cNvSpPr/>
          <p:nvPr/>
        </p:nvSpPr>
        <p:spPr>
          <a:xfrm>
            <a:off x="1259632" y="1843207"/>
            <a:ext cx="50040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sz="2000" dirty="0"/>
              <a:t>15 kontor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sz="2000" dirty="0"/>
              <a:t>85 – 90 ansatte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sz="2000" dirty="0"/>
              <a:t>tverrfaglig sammensatt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nb-NO" sz="2000" dirty="0"/>
              <a:t>de fleste er ansatt/organisert gjennom Helsedirektoratet</a:t>
            </a:r>
          </a:p>
          <a:p>
            <a:pPr marL="11430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Kontaktinformasjon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71600" y="1275606"/>
            <a:ext cx="75231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nb-NO" altLang="nb-NO" sz="2000" dirty="0"/>
          </a:p>
          <a:p>
            <a:pPr algn="ctr">
              <a:lnSpc>
                <a:spcPct val="150000"/>
              </a:lnSpc>
            </a:pPr>
            <a:r>
              <a:rPr lang="nb-NO" altLang="nb-NO" sz="2000" dirty="0"/>
              <a:t>Lille Grensen 7, 0159 Oslo</a:t>
            </a:r>
          </a:p>
          <a:p>
            <a:pPr algn="ctr">
              <a:lnSpc>
                <a:spcPct val="150000"/>
              </a:lnSpc>
            </a:pPr>
            <a:r>
              <a:rPr lang="nb-NO" altLang="nb-NO" sz="2000" dirty="0"/>
              <a:t>Telefon: 23 13 90 20</a:t>
            </a:r>
          </a:p>
          <a:p>
            <a:pPr algn="ctr">
              <a:lnSpc>
                <a:spcPct val="150000"/>
              </a:lnSpc>
            </a:pPr>
            <a:r>
              <a:rPr lang="nb-NO" sz="2000" dirty="0"/>
              <a:t>post@ombudet.no</a:t>
            </a:r>
          </a:p>
          <a:p>
            <a:pPr algn="ctr">
              <a:lnSpc>
                <a:spcPct val="150000"/>
              </a:lnSpc>
            </a:pPr>
            <a:r>
              <a:rPr lang="nb-NO" sz="2000" dirty="0"/>
              <a:t>www.ombudet.no</a:t>
            </a:r>
          </a:p>
          <a:p>
            <a:pPr algn="ctr">
              <a:lnSpc>
                <a:spcPct val="150000"/>
              </a:lnSpc>
            </a:pPr>
            <a:endParaRPr lang="nb-NO" dirty="0"/>
          </a:p>
          <a:p>
            <a:pPr algn="ctr">
              <a:lnSpc>
                <a:spcPct val="150000"/>
              </a:lnSpc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" y="3006824"/>
            <a:ext cx="2046834" cy="8772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60" y="2872205"/>
            <a:ext cx="2137793" cy="10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8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1635646"/>
            <a:ext cx="7772400" cy="1021556"/>
          </a:xfrm>
        </p:spPr>
        <p:txBody>
          <a:bodyPr/>
          <a:lstStyle/>
          <a:p>
            <a:pPr algn="ctr"/>
            <a:r>
              <a:rPr lang="nb-NO" dirty="0"/>
              <a:t>oddvar.faltin@ombudet.no</a:t>
            </a:r>
          </a:p>
        </p:txBody>
      </p:sp>
    </p:spTree>
    <p:extLst>
      <p:ext uri="{BB962C8B-B14F-4D97-AF65-F5344CB8AC3E}">
        <p14:creationId xmlns:p14="http://schemas.microsoft.com/office/powerpoint/2010/main" val="159708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Hva kjennetegner ombudet?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27584" y="155608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Skal bidra til å sikre den enkeltes </a:t>
            </a:r>
            <a:r>
              <a: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rettigheter, interesser og behov</a:t>
            </a:r>
            <a:r>
              <a:rPr lang="nb-NO" sz="2000" dirty="0"/>
              <a:t> i helse- og omsorgstjenesten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Alle kan henvende seg til Ombudet, men dersom Ombudet skal gå inn i saken må vi ha fullmakt fra den det gjelder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Ombudet søker en god dialog med brukerne og med tjenestene, og mener det fører til det beste resultat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Uavhengig og uten instruksjonsmyndighet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Gratis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b-NO" sz="2000" dirty="0"/>
          </a:p>
          <a:p>
            <a:pPr>
              <a:defRPr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974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Hva kan vi bidra med?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2200" dirty="0">
                <a:solidFill>
                  <a:schemeClr val="accent1">
                    <a:lumMod val="75000"/>
                  </a:schemeClr>
                </a:solidFill>
              </a:rPr>
              <a:t>-ovenfor pasienter/brukere/pårørende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85167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b-NO" sz="2400" dirty="0"/>
              <a:t> Informere om rettigheter og tjenestetilbud </a:t>
            </a:r>
          </a:p>
          <a:p>
            <a:pPr>
              <a:buFontTx/>
              <a:buChar char="-"/>
            </a:pPr>
            <a:r>
              <a:rPr lang="nb-NO" sz="2400" dirty="0"/>
              <a:t> Bidra til forståelse av vedtak</a:t>
            </a:r>
          </a:p>
          <a:p>
            <a:pPr>
              <a:buFontTx/>
              <a:buChar char="-"/>
            </a:pPr>
            <a:r>
              <a:rPr lang="nb-NO" sz="2400" dirty="0"/>
              <a:t> Informere om klageprosess</a:t>
            </a:r>
          </a:p>
          <a:p>
            <a:pPr>
              <a:buFontTx/>
              <a:buChar char="-"/>
            </a:pPr>
            <a:r>
              <a:rPr lang="nb-NO" sz="2400" dirty="0"/>
              <a:t> Hjelpe til med å utforme klage</a:t>
            </a:r>
          </a:p>
          <a:p>
            <a:pPr>
              <a:buFontTx/>
              <a:buChar char="-"/>
            </a:pPr>
            <a:r>
              <a:rPr lang="nb-NO" sz="2400" dirty="0"/>
              <a:t> Skrive klage til tjenestested eller Fylkesmannen, eventuelt informere om Norsk pasientskadeerstatning</a:t>
            </a:r>
          </a:p>
        </p:txBody>
      </p:sp>
    </p:spTree>
    <p:extLst>
      <p:ext uri="{BB962C8B-B14F-4D97-AF65-F5344CB8AC3E}">
        <p14:creationId xmlns:p14="http://schemas.microsoft.com/office/powerpoint/2010/main" val="40369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Lovverk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Lover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Forskrifter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Veiledninger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Rundskriv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b-NO" sz="2800" dirty="0"/>
              <a:t>Forarbeider</a:t>
            </a:r>
          </a:p>
        </p:txBody>
      </p:sp>
    </p:spTree>
    <p:extLst>
      <p:ext uri="{BB962C8B-B14F-4D97-AF65-F5344CB8AC3E}">
        <p14:creationId xmlns:p14="http://schemas.microsoft.com/office/powerpoint/2010/main" val="32115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Pasient- og brukerrettighetsloven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75656" y="155608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nb-NO" sz="1400" dirty="0"/>
              <a:t>Her gis pasient og bruker rettigheter i forhold til kommune og spesialisthelsetjeneste vedrørende blant annet:</a:t>
            </a:r>
          </a:p>
          <a:p>
            <a:pPr marL="114300" indent="0">
              <a:buNone/>
            </a:pP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fastlege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rett til vurdering fra spesialisthelsetjenesten innen 10 virkedager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rett til fornyet vurdering (kun én gang for samme tilstand)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fritt sykehusvalg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individuell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BPA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informasjon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medvirkning/samtykke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sykehjem</a:t>
            </a:r>
          </a:p>
        </p:txBody>
      </p:sp>
    </p:spTree>
    <p:extLst>
      <p:ext uri="{BB962C8B-B14F-4D97-AF65-F5344CB8AC3E}">
        <p14:creationId xmlns:p14="http://schemas.microsoft.com/office/powerpoint/2010/main" val="6212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pbrl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§ 3-2, første ledd</a:t>
            </a:r>
            <a:endParaRPr lang="nb-NO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91680" y="197158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/>
              <a:t>Pasienten skal ha den informasjon som er nødvendig for å få innsikt i sin helsetilstand og innholdet i helsehjelpen. Pasienten skal også informeres om mulige risikoer og bivirkninger.</a:t>
            </a:r>
          </a:p>
        </p:txBody>
      </p:sp>
    </p:spTree>
    <p:extLst>
      <p:ext uri="{BB962C8B-B14F-4D97-AF65-F5344CB8AC3E}">
        <p14:creationId xmlns:p14="http://schemas.microsoft.com/office/powerpoint/2010/main" val="8884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11431</TotalTime>
  <Words>1153</Words>
  <Application>Microsoft Office PowerPoint</Application>
  <PresentationFormat>Skjermfremvisning (16:9)</PresentationFormat>
  <Paragraphs>243</Paragraphs>
  <Slides>41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Cambria</vt:lpstr>
      <vt:lpstr>Office Theme</vt:lpstr>
      <vt:lpstr> Oddvar T. Faltin teamleder helse- og omsorgstjenester   Likepersonsamling Lillestrøm, 9. november 2019</vt:lpstr>
      <vt:lpstr>Ombudets mandat</vt:lpstr>
      <vt:lpstr>  </vt:lpstr>
      <vt:lpstr>Hvem er vi?</vt:lpstr>
      <vt:lpstr>Hva kjennetegner ombudet?</vt:lpstr>
      <vt:lpstr>Hva kan vi bidra med? -ovenfor pasienter/brukere/pårørende</vt:lpstr>
      <vt:lpstr>Lovverk</vt:lpstr>
      <vt:lpstr>Pasient- og brukerrettighetsloven</vt:lpstr>
      <vt:lpstr>pbrl § 3-2, første ledd</vt:lpstr>
      <vt:lpstr>Brukermedvirkning</vt:lpstr>
      <vt:lpstr> </vt:lpstr>
      <vt:lpstr>Lov om kommunale helse- og omsorgstjenester</vt:lpstr>
      <vt:lpstr>Omsorgstrappen</vt:lpstr>
      <vt:lpstr>khol § 4-1, første ledd</vt:lpstr>
      <vt:lpstr>Lov om kommunale helse- og omsorgstjenester</vt:lpstr>
      <vt:lpstr> </vt:lpstr>
      <vt:lpstr>Spesialisthelsetjenesteloven</vt:lpstr>
      <vt:lpstr>Spørsmål</vt:lpstr>
      <vt:lpstr>Forskrift om habilitering, rehabilitering individuell plan og koordinator</vt:lpstr>
      <vt:lpstr>Klage på manglende tildeling</vt:lpstr>
      <vt:lpstr> </vt:lpstr>
      <vt:lpstr>Fra Helsetilsynets årsmelding  - kommunale helse- og omsorgstjenester, rettigheter </vt:lpstr>
      <vt:lpstr>Tilbakemelding/klage på kvalitet</vt:lpstr>
      <vt:lpstr>Hva er egentlig en klage?</vt:lpstr>
      <vt:lpstr>Fra Helsetilsynets årsmelding  - tilsynssaker avgjort hos fylkesmennene</vt:lpstr>
      <vt:lpstr>Fra Helsetilsynets årsmelding  - tilsynssaker avgjort  hos fylkesmennene </vt:lpstr>
      <vt:lpstr>Samtykke</vt:lpstr>
      <vt:lpstr>Hvem har samtykkekompetanse?</vt:lpstr>
      <vt:lpstr>Ved manglende samtykkekompetanse</vt:lpstr>
      <vt:lpstr>Tvang</vt:lpstr>
      <vt:lpstr>PowerPoint-presentasjon</vt:lpstr>
      <vt:lpstr>Vergemål</vt:lpstr>
      <vt:lpstr>Alternativer til vergemål</vt:lpstr>
      <vt:lpstr> Pårørende – en uvurderlig ressurs</vt:lpstr>
      <vt:lpstr> </vt:lpstr>
      <vt:lpstr>Pårørende</vt:lpstr>
      <vt:lpstr>Nærmeste pårørende</vt:lpstr>
      <vt:lpstr>Rettigheter for nærmeste pårørende</vt:lpstr>
      <vt:lpstr>Lov om kommunale helse- og omsorgstjenester § 3 - 6</vt:lpstr>
      <vt:lpstr>Kontaktinformasjon</vt:lpstr>
      <vt:lpstr>oddvar.faltin@ombudet.no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Mellom forventning og forvaltning       Oddvar T. Faltin teamleder   Assistanse i hverdagen Rommen Scene, 16. oktober 2019</dc:title>
  <dc:creator>Oddvar Thorbjørnsen Faltin</dc:creator>
  <cp:lastModifiedBy>demens</cp:lastModifiedBy>
  <cp:revision>9</cp:revision>
  <cp:lastPrinted>2019-11-05T09:16:59Z</cp:lastPrinted>
  <dcterms:created xsi:type="dcterms:W3CDTF">2019-10-15T09:20:50Z</dcterms:created>
  <dcterms:modified xsi:type="dcterms:W3CDTF">2019-11-09T12:06:10Z</dcterms:modified>
</cp:coreProperties>
</file>