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61" r:id="rId4"/>
    <p:sldId id="272" r:id="rId5"/>
    <p:sldId id="270" r:id="rId6"/>
    <p:sldId id="273" r:id="rId7"/>
    <p:sldId id="257" r:id="rId8"/>
    <p:sldId id="274" r:id="rId9"/>
    <p:sldId id="26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63A-167C-4A52-9724-973C722C14D7}" type="datetimeFigureOut">
              <a:rPr lang="nb-NO" smtClean="0"/>
              <a:t>21.11.2018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3D05-5A21-4440-99E5-70C75466CB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63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AB7D7E-4A01-4F9A-8704-16B2C81B95C3}" type="slidenum">
              <a:rPr lang="nb-NO"/>
              <a:pPr/>
              <a:t>6</a:t>
            </a:fld>
            <a:endParaRPr lang="nb-NO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1247775"/>
            <a:ext cx="5983288" cy="3367088"/>
          </a:xfrm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52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E2C807-F9C3-4B1D-A602-305B49E00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2340568"/>
          </a:xfrm>
        </p:spPr>
        <p:txBody>
          <a:bodyPr/>
          <a:lstStyle/>
          <a:p>
            <a:r>
              <a:rPr lang="nb-NO" b="1" dirty="0"/>
              <a:t>Yngre personer med demens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CDAF310-6A33-4874-BBA0-104B7D0AD0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b-NO" sz="2400" b="1" dirty="0" err="1"/>
              <a:t>Najonalforeningen</a:t>
            </a:r>
            <a:r>
              <a:rPr lang="nb-NO" sz="2400" b="1" dirty="0"/>
              <a:t> for folkehelsen, </a:t>
            </a:r>
          </a:p>
          <a:p>
            <a:r>
              <a:rPr lang="nb-NO" sz="2400" b="1" dirty="0"/>
              <a:t>Likepersonsamling 17.11.2018,</a:t>
            </a:r>
          </a:p>
          <a:p>
            <a:r>
              <a:rPr lang="nb-NO" sz="2400" b="1" dirty="0"/>
              <a:t>Anne Kari Hoel </a:t>
            </a:r>
          </a:p>
        </p:txBody>
      </p:sp>
    </p:spTree>
    <p:extLst>
      <p:ext uri="{BB962C8B-B14F-4D97-AF65-F5344CB8AC3E}">
        <p14:creationId xmlns:p14="http://schemas.microsoft.com/office/powerpoint/2010/main" val="171125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455670" y="764704"/>
            <a:ext cx="6965245" cy="3240360"/>
          </a:xfrm>
        </p:spPr>
        <p:txBody>
          <a:bodyPr>
            <a:normAutofit/>
          </a:bodyPr>
          <a:lstStyle/>
          <a:p>
            <a:r>
              <a:rPr lang="nb-NO" sz="4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«De forbudte følelsene»….</a:t>
            </a:r>
            <a:br>
              <a:rPr lang="nb-NO" sz="40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nb-NO" sz="28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Skal vi sette ord på dem?</a:t>
            </a:r>
            <a:endParaRPr lang="nb-NO" sz="4000" b="1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8" name="Picture 4" descr="C:\Users\Administrator\AppData\Local\Microsoft\Windows\Temporary Internet Files\Content.IE5\ZO9TFMYN\Simple_Prohibit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75" y="2957814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18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79576" y="620688"/>
            <a:ext cx="7704856" cy="5688632"/>
          </a:xfrm>
        </p:spPr>
        <p:txBody>
          <a:bodyPr>
            <a:normAutofit fontScale="92500"/>
          </a:bodyPr>
          <a:lstStyle/>
          <a:p>
            <a:endParaRPr lang="nb-NO" dirty="0"/>
          </a:p>
          <a:p>
            <a:pPr marL="0" indent="0">
              <a:buNone/>
            </a:pPr>
            <a:r>
              <a:rPr lang="nb-NO" sz="4000" b="1" dirty="0">
                <a:solidFill>
                  <a:srgbClr val="0070C0"/>
                </a:solidFill>
              </a:rPr>
              <a:t>     Yngre med demens</a:t>
            </a:r>
          </a:p>
          <a:p>
            <a:endParaRPr lang="nb-NO" dirty="0"/>
          </a:p>
          <a:p>
            <a: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Mellom 4000 og 5000 personer under 65 år har demens i Norge, helt ned i 30-årsalder. </a:t>
            </a:r>
          </a:p>
          <a:p>
            <a: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Fire av fem blant de under 65 med demens er gift eller samboende. </a:t>
            </a:r>
          </a:p>
          <a:p>
            <a: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Hvert år kan det i Norge være 200 – 300 barn og ungdommer som får en forelder med demens, hvorav 50 – 75 barn er under 18 år. </a:t>
            </a:r>
          </a:p>
          <a:p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423710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2793507" y="1305018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" name="Rektangel 2"/>
          <p:cNvSpPr/>
          <p:nvPr/>
        </p:nvSpPr>
        <p:spPr>
          <a:xfrm>
            <a:off x="2207568" y="732342"/>
            <a:ext cx="7776864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800" b="1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Forskjeller  unge og gamle med demens (Alzheimer)</a:t>
            </a:r>
          </a:p>
          <a:p>
            <a:pPr>
              <a:spcBef>
                <a:spcPct val="50000"/>
              </a:spcBef>
            </a:pP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-Unge med demens vil oftere </a:t>
            </a:r>
            <a:r>
              <a:rPr lang="nb-NO" sz="3200" b="1" dirty="0">
                <a:latin typeface="Calibri" panose="020F0502020204030204" pitchFamily="34" charset="0"/>
                <a:cs typeface="Times New Roman" pitchFamily="18" charset="0"/>
              </a:rPr>
              <a:t>være bevisst 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(egentlig gi uttrykk for)</a:t>
            </a:r>
            <a:r>
              <a:rPr lang="nb-NO" sz="3200" b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at</a:t>
            </a:r>
            <a:r>
              <a:rPr lang="nb-NO" sz="3200" b="1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de har en kognitiv svikt (</a:t>
            </a:r>
            <a:r>
              <a:rPr lang="nb-NO" sz="3200" dirty="0" err="1">
                <a:latin typeface="Calibri" panose="020F0502020204030204" pitchFamily="34" charset="0"/>
                <a:cs typeface="Times New Roman" pitchFamily="18" charset="0"/>
              </a:rPr>
              <a:t>Awareness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sz="3200" dirty="0" err="1">
                <a:latin typeface="Calibri" panose="020F0502020204030204" pitchFamily="34" charset="0"/>
                <a:cs typeface="Times New Roman" pitchFamily="18" charset="0"/>
              </a:rPr>
              <a:t>of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nb-NO" sz="3200" dirty="0" err="1">
                <a:latin typeface="Calibri" panose="020F0502020204030204" pitchFamily="34" charset="0"/>
                <a:cs typeface="Times New Roman" pitchFamily="18" charset="0"/>
              </a:rPr>
              <a:t>cognitive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 deficits, </a:t>
            </a:r>
            <a:r>
              <a:rPr lang="nb-NO" sz="3200" i="1" dirty="0">
                <a:latin typeface="Calibri" panose="020F0502020204030204" pitchFamily="34" charset="0"/>
                <a:cs typeface="Times New Roman" pitchFamily="18" charset="0"/>
              </a:rPr>
              <a:t>van </a:t>
            </a:r>
            <a:r>
              <a:rPr lang="nb-NO" sz="3200" i="1" dirty="0" err="1">
                <a:latin typeface="Calibri" panose="020F0502020204030204" pitchFamily="34" charset="0"/>
                <a:cs typeface="Times New Roman" pitchFamily="18" charset="0"/>
              </a:rPr>
              <a:t>Vliet</a:t>
            </a:r>
            <a:r>
              <a:rPr lang="nb-NO" sz="3200" i="1" dirty="0">
                <a:latin typeface="Calibri" panose="020F0502020204030204" pitchFamily="34" charset="0"/>
                <a:cs typeface="Times New Roman" pitchFamily="18" charset="0"/>
              </a:rPr>
              <a:t> et al, 2013)</a:t>
            </a:r>
          </a:p>
          <a:p>
            <a:pPr>
              <a:spcBef>
                <a:spcPct val="50000"/>
              </a:spcBef>
            </a:pP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	- Blir oftere utfordret i dagliglivet</a:t>
            </a:r>
            <a:br>
              <a:rPr lang="nb-NO" sz="3200" dirty="0">
                <a:latin typeface="Calibri" panose="020F0502020204030204" pitchFamily="34" charset="0"/>
                <a:cs typeface="Times New Roman" pitchFamily="18" charset="0"/>
              </a:rPr>
            </a:b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	- Opplever større endring i roller og</a:t>
            </a:r>
            <a:br>
              <a:rPr lang="nb-NO" sz="3200" dirty="0">
                <a:latin typeface="Calibri" panose="020F0502020204030204" pitchFamily="34" charset="0"/>
                <a:cs typeface="Times New Roman" pitchFamily="18" charset="0"/>
              </a:rPr>
            </a:b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		status</a:t>
            </a:r>
            <a:r>
              <a:rPr lang="nb-NO" sz="1600" dirty="0">
                <a:latin typeface="Calibri" panose="020F0502020204030204" pitchFamily="34" charset="0"/>
                <a:cs typeface="Times New Roman" pitchFamily="18" charset="0"/>
              </a:rPr>
              <a:t>,</a:t>
            </a:r>
            <a:r>
              <a:rPr lang="nb-NO" sz="3200" dirty="0">
                <a:latin typeface="Calibri" panose="020F0502020204030204" pitchFamily="34" charset="0"/>
                <a:cs typeface="Times New Roman" pitchFamily="18" charset="0"/>
              </a:rPr>
              <a:t> ut fra alder.</a:t>
            </a:r>
            <a:r>
              <a:rPr lang="nb-NO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nb-NO" sz="3200" dirty="0">
                <a:latin typeface="Times New Roman" pitchFamily="18" charset="0"/>
                <a:cs typeface="Times New Roman" pitchFamily="18" charset="0"/>
              </a:rPr>
            </a:br>
            <a:r>
              <a:rPr lang="nb-NO" sz="3200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>
              <a:spcBef>
                <a:spcPct val="50000"/>
              </a:spcBef>
            </a:pPr>
            <a:r>
              <a:rPr lang="nb-NO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nb-NO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nb-NO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nb-NO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>
              <a:spcBef>
                <a:spcPct val="50000"/>
              </a:spcBef>
              <a:buFontTx/>
              <a:buChar char="-"/>
            </a:pPr>
            <a:r>
              <a:rPr lang="nb-NO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162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7BAAC-4F44-4DA6-AE0B-C524F3BB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8F7F68E-FCC3-41C7-B779-12B2BF5DC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915"/>
            <a:ext cx="8596668" cy="3880773"/>
          </a:xfrm>
        </p:spPr>
        <p:txBody>
          <a:bodyPr/>
          <a:lstStyle/>
          <a:p>
            <a:r>
              <a:rPr lang="nb-NO" sz="3200" b="1" i="1" dirty="0" err="1">
                <a:solidFill>
                  <a:schemeClr val="tx1"/>
                </a:solidFill>
                <a:latin typeface="Calibri" panose="020F0502020204030204" pitchFamily="34" charset="0"/>
              </a:rPr>
              <a:t>Frontotemporaldemens</a:t>
            </a:r>
            <a: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 (FTD): </a:t>
            </a:r>
          </a:p>
          <a:p>
            <a: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  <a:t>I aldersgruppen 45 -49 er FTD den vanligste typen.</a:t>
            </a:r>
            <a:br>
              <a:rPr lang="nb-NO" sz="3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nb-NO" sz="3200" b="1" i="1" dirty="0">
                <a:solidFill>
                  <a:schemeClr val="tx1"/>
                </a:solidFill>
                <a:latin typeface="Calibri" panose="020F0502020204030204" pitchFamily="34" charset="0"/>
              </a:rPr>
              <a:t>Betydelig endring i atferd, svikt i intellektuelle funksjoner, manglende selvinnsikt, ukritisk atferd; svikt i impulskontroll og språk, samt uro, utagering eller passivitet.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583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b="1" dirty="0"/>
              <a:t>Alkoholrelatert demens</a:t>
            </a:r>
            <a:br>
              <a:rPr lang="nb-NO" sz="4000" b="1" dirty="0"/>
            </a:br>
            <a:r>
              <a:rPr lang="nb-NO" sz="4000" b="1" dirty="0"/>
              <a:t> (10 – 15%).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b="1" dirty="0" err="1">
                <a:latin typeface="Calibri" panose="020F0502020204030204" pitchFamily="34" charset="0"/>
              </a:rPr>
              <a:t>Wernickes</a:t>
            </a:r>
            <a:r>
              <a:rPr lang="nb-NO" sz="2800" b="1" dirty="0">
                <a:latin typeface="Calibri" panose="020F0502020204030204" pitchFamily="34" charset="0"/>
              </a:rPr>
              <a:t> </a:t>
            </a:r>
            <a:r>
              <a:rPr lang="nb-NO" sz="2800" b="1" dirty="0" err="1">
                <a:latin typeface="Calibri" panose="020F0502020204030204" pitchFamily="34" charset="0"/>
              </a:rPr>
              <a:t>encephalopati</a:t>
            </a:r>
            <a:r>
              <a:rPr lang="nb-NO" sz="2800" b="1" dirty="0">
                <a:latin typeface="Calibri" panose="020F0502020204030204" pitchFamily="34" charset="0"/>
              </a:rPr>
              <a:t>/ Korsakoffs amnesi.</a:t>
            </a:r>
            <a:br>
              <a:rPr lang="nb-NO" sz="2800" b="1" dirty="0">
                <a:latin typeface="Calibri" panose="020F0502020204030204" pitchFamily="34" charset="0"/>
              </a:rPr>
            </a:br>
            <a:r>
              <a:rPr lang="nb-NO" sz="2800" b="1" dirty="0">
                <a:latin typeface="Calibri" panose="020F0502020204030204" pitchFamily="34" charset="0"/>
              </a:rPr>
              <a:t/>
            </a:r>
            <a:br>
              <a:rPr lang="nb-NO" sz="2800" b="1" dirty="0">
                <a:latin typeface="Calibri" panose="020F0502020204030204" pitchFamily="34" charset="0"/>
              </a:rPr>
            </a:br>
            <a:r>
              <a:rPr lang="nb-NO" sz="3200" dirty="0">
                <a:solidFill>
                  <a:schemeClr val="tx1"/>
                </a:solidFill>
                <a:latin typeface="Calibri" panose="020F0502020204030204" pitchFamily="34" charset="0"/>
              </a:rPr>
              <a:t>Som oftest forårsaket av mangel på vitamin B1 (tiamin). Medfører små blødninger i hjernen. Må behandles raskt med tiamin, ellers kan pasienten dø eller få varlig mental svikt, særlig redusert hukommelse og desorientering for tid. Språkevne og gjennomføringsevne er oftest ok. </a:t>
            </a:r>
            <a:endParaRPr lang="nb-NO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60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610167" y="382012"/>
            <a:ext cx="7632849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nb-NO" sz="3600" b="1" dirty="0">
                <a:solidFill>
                  <a:srgbClr val="990000"/>
                </a:solidFill>
                <a:ea typeface="Arial Unicode MS" pitchFamily="34" charset="-128"/>
                <a:cs typeface="Arial Unicode MS" pitchFamily="34" charset="-128"/>
              </a:rPr>
              <a:t>Barn av personer med demens</a:t>
            </a:r>
          </a:p>
          <a:p>
            <a:r>
              <a:rPr lang="nb-NO" sz="2400" b="1" dirty="0">
                <a:solidFill>
                  <a:srgbClr val="99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endParaRPr lang="nb-NO" sz="3600" dirty="0"/>
          </a:p>
          <a:p>
            <a:endParaRPr lang="nb-NO" sz="3200" dirty="0"/>
          </a:p>
          <a:p>
            <a:endParaRPr lang="nb-NO" sz="3200" b="1" dirty="0">
              <a:solidFill>
                <a:srgbClr val="99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nb-NO" sz="3200" dirty="0">
                <a:ea typeface="Arial Unicode MS" pitchFamily="34" charset="-128"/>
                <a:cs typeface="Arial Unicode MS" pitchFamily="34" charset="-128"/>
              </a:rPr>
              <a:t> </a:t>
            </a:r>
            <a:endParaRPr lang="nb-NO" dirty="0">
              <a:solidFill>
                <a:schemeClr val="bg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27171" y="1230363"/>
            <a:ext cx="645745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b="1" dirty="0">
                <a:latin typeface="Calibri" panose="020F0502020204030204" pitchFamily="34" charset="0"/>
              </a:rPr>
              <a:t>I løpet av de siste 30 årene har det vært en tredobling av fødte barn med en far over 50 år.</a:t>
            </a:r>
          </a:p>
          <a:p>
            <a:endParaRPr lang="nb-NO" dirty="0"/>
          </a:p>
          <a:p>
            <a:r>
              <a:rPr lang="nb-NO" dirty="0"/>
              <a:t>	</a:t>
            </a:r>
          </a:p>
        </p:txBody>
      </p:sp>
      <p:sp>
        <p:nvSpPr>
          <p:cNvPr id="3" name="Rektangel 2"/>
          <p:cNvSpPr/>
          <p:nvPr/>
        </p:nvSpPr>
        <p:spPr>
          <a:xfrm>
            <a:off x="385894" y="3020410"/>
            <a:ext cx="59360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3200" b="1" dirty="0">
                <a:latin typeface="Calibri" panose="020F0502020204030204" pitchFamily="34" charset="0"/>
              </a:rPr>
              <a:t>I løpet av de siste 20 årene har det vært en fordobling av fødte barn med mor over 40år.</a:t>
            </a:r>
          </a:p>
        </p:txBody>
      </p:sp>
      <p:sp>
        <p:nvSpPr>
          <p:cNvPr id="4" name="Rektangel 3"/>
          <p:cNvSpPr/>
          <p:nvPr/>
        </p:nvSpPr>
        <p:spPr>
          <a:xfrm>
            <a:off x="3685003" y="5961642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b="1" dirty="0">
                <a:latin typeface="Calibri" panose="020F0502020204030204" pitchFamily="34" charset="0"/>
              </a:rPr>
              <a:t>(Per Kristian Haugen).</a:t>
            </a:r>
          </a:p>
        </p:txBody>
      </p:sp>
    </p:spTree>
    <p:extLst>
      <p:ext uri="{BB962C8B-B14F-4D97-AF65-F5344CB8AC3E}">
        <p14:creationId xmlns:p14="http://schemas.microsoft.com/office/powerpoint/2010/main" val="204034563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79576" y="620688"/>
            <a:ext cx="7632848" cy="835536"/>
          </a:xfrm>
        </p:spPr>
        <p:txBody>
          <a:bodyPr/>
          <a:lstStyle/>
          <a:p>
            <a:r>
              <a:rPr lang="nb-NO" b="1" dirty="0" err="1">
                <a:solidFill>
                  <a:srgbClr val="FF0000"/>
                </a:solidFill>
                <a:latin typeface="Calibri" panose="020F0502020204030204" pitchFamily="34" charset="0"/>
              </a:rPr>
              <a:t>Tilværelsen</a:t>
            </a:r>
            <a:r>
              <a:rPr lang="nb-NO" b="1" dirty="0">
                <a:solidFill>
                  <a:srgbClr val="FF0000"/>
                </a:solidFill>
                <a:latin typeface="Calibri" panose="020F0502020204030204" pitchFamily="34" charset="0"/>
              </a:rPr>
              <a:t> snudd på hodet?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51584" y="1772815"/>
            <a:ext cx="7632848" cy="4820931"/>
          </a:xfrm>
        </p:spPr>
        <p:txBody>
          <a:bodyPr>
            <a:normAutofit fontScale="55000" lnSpcReduction="20000"/>
          </a:bodyPr>
          <a:lstStyle/>
          <a:p>
            <a:r>
              <a:rPr lang="nb-NO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Roller og familiemønstre…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Fra avhengig til selvstendig, og.. fra selvstendig til avhengig.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Praktisk arbeidsfordeling – og følelsesmessig.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Store beslutninger som må tas – av andre…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Ansvar for administrasjon/økonomi.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Ansvar for planlegging og praktiske ting.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Økonomisk situasjon.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Nettverk som trekker seg unna?</a:t>
            </a:r>
          </a:p>
          <a:p>
            <a:pPr>
              <a:buFontTx/>
              <a:buChar char="-"/>
            </a:pPr>
            <a:r>
              <a:rPr lang="nb-NO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Skyldfølelse  - dårlig samvittighet?</a:t>
            </a:r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4085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567608" y="1859341"/>
            <a:ext cx="58143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Endret samspill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Endret familieklima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Øket konfliktnivå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Regler og rutiner endres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Foreldre endrer atferd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Mindre forutsigbarhet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sz="3200" b="1" dirty="0">
                <a:latin typeface="Calibri" panose="020F0502020204030204" pitchFamily="34" charset="0"/>
              </a:rPr>
              <a:t>Endring av roller </a:t>
            </a:r>
            <a:br>
              <a:rPr lang="nb-NO" sz="3200" b="1" dirty="0">
                <a:latin typeface="Calibri" panose="020F0502020204030204" pitchFamily="34" charset="0"/>
              </a:rPr>
            </a:br>
            <a:endParaRPr lang="nb-NO" sz="3200" b="1" dirty="0">
              <a:latin typeface="Calibri" panose="020F0502020204030204" pitchFamily="34" charset="0"/>
            </a:endParaRPr>
          </a:p>
          <a:p>
            <a:r>
              <a:rPr lang="nb-NO" sz="3200" b="1" i="1" dirty="0">
                <a:latin typeface="Calibri" panose="020F0502020204030204" pitchFamily="34" charset="0"/>
              </a:rPr>
              <a:t>Familier gjør ulike erfaringer</a:t>
            </a:r>
            <a:r>
              <a:rPr lang="nb-NO" sz="3200" b="1" i="1" dirty="0"/>
              <a:t> !</a:t>
            </a:r>
            <a:endParaRPr lang="nb-NO" sz="3200" b="1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A839528-5C69-49AA-B327-4EB545EB3E76}"/>
              </a:ext>
            </a:extLst>
          </p:cNvPr>
          <p:cNvSpPr/>
          <p:nvPr/>
        </p:nvSpPr>
        <p:spPr>
          <a:xfrm>
            <a:off x="2567608" y="845083"/>
            <a:ext cx="4990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Familier i krise: </a:t>
            </a:r>
          </a:p>
        </p:txBody>
      </p:sp>
    </p:spTree>
    <p:extLst>
      <p:ext uri="{BB962C8B-B14F-4D97-AF65-F5344CB8AC3E}">
        <p14:creationId xmlns:p14="http://schemas.microsoft.com/office/powerpoint/2010/main" val="157768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rot="-60000">
            <a:off x="2515037" y="298019"/>
            <a:ext cx="4966202" cy="908872"/>
          </a:xfrm>
        </p:spPr>
        <p:txBody>
          <a:bodyPr>
            <a:noAutofit/>
          </a:bodyPr>
          <a:lstStyle/>
          <a:p>
            <a:r>
              <a:rPr lang="nb-NO" sz="32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Mange måter barn/ungdom kan reagere på: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62465" y="1870943"/>
            <a:ext cx="4513541" cy="4236241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nb-NO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Flere ting: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Løsrivelses- problematikk!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Forholdet til frisk forelder?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Forholdet til søsken?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Tørre å be venner hjem?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Forskjellig fra andre familier…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Følelser?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b-NO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Andre ting…?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 rot="-60000">
            <a:off x="1116245" y="1844055"/>
            <a:ext cx="3038589" cy="4891591"/>
          </a:xfrm>
        </p:spPr>
        <p:txBody>
          <a:bodyPr>
            <a:normAutofit fontScale="32500" lnSpcReduction="20000"/>
          </a:bodyPr>
          <a:lstStyle/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Ta mye ansvar?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Trekke seg ut, søke til andre?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Forbanna og frustrert?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Avvise en eller begge foreldre?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Svinge veldig - fra å avvise til å gå tungt inn?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Lojal og ikke være til bry?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Hjelpe frisk forelder?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Holde familien sammen?</a:t>
            </a:r>
          </a:p>
          <a:p>
            <a:r>
              <a:rPr lang="nb-NO" sz="60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Bekymra?</a:t>
            </a:r>
          </a:p>
          <a:p>
            <a:endParaRPr lang="nb-NO" sz="18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014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378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9" baseType="lpstr">
      <vt:lpstr>Arial</vt:lpstr>
      <vt:lpstr>Arial Unicode MS</vt:lpstr>
      <vt:lpstr>Calibri</vt:lpstr>
      <vt:lpstr>Courier New</vt:lpstr>
      <vt:lpstr>Times New Roman</vt:lpstr>
      <vt:lpstr>Trebuchet MS</vt:lpstr>
      <vt:lpstr>Wingdings</vt:lpstr>
      <vt:lpstr>Wingdings 3</vt:lpstr>
      <vt:lpstr>Fasett</vt:lpstr>
      <vt:lpstr>Yngre personer med demens</vt:lpstr>
      <vt:lpstr>PowerPoint-presentasjon</vt:lpstr>
      <vt:lpstr>PowerPoint-presentasjon</vt:lpstr>
      <vt:lpstr>PowerPoint-presentasjon</vt:lpstr>
      <vt:lpstr>Alkoholrelatert demens  (10 – 15%).</vt:lpstr>
      <vt:lpstr>PowerPoint-presentasjon</vt:lpstr>
      <vt:lpstr>Tilværelsen snudd på hodet?</vt:lpstr>
      <vt:lpstr>PowerPoint-presentasjon</vt:lpstr>
      <vt:lpstr>Mange måter barn/ungdom kan reagere på:</vt:lpstr>
      <vt:lpstr>«De forbudte følelsene»…. Skal vi sette ord på dem?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Yngre personer med demens</dc:title>
  <dc:creator>Rolf Bjerke Larssen</dc:creator>
  <cp:lastModifiedBy>Liv Anita Brekke</cp:lastModifiedBy>
  <cp:revision>6</cp:revision>
  <dcterms:created xsi:type="dcterms:W3CDTF">2018-11-17T08:41:06Z</dcterms:created>
  <dcterms:modified xsi:type="dcterms:W3CDTF">2018-11-21T09:27:00Z</dcterms:modified>
</cp:coreProperties>
</file>