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82" r:id="rId19"/>
    <p:sldId id="284" r:id="rId20"/>
    <p:sldId id="285" r:id="rId21"/>
    <p:sldId id="286" r:id="rId22"/>
    <p:sldId id="288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827" autoAdjust="0"/>
  </p:normalViewPr>
  <p:slideViewPr>
    <p:cSldViewPr snapToGrid="0">
      <p:cViewPr varScale="1">
        <p:scale>
          <a:sx n="62" d="100"/>
          <a:sy n="62" d="100"/>
        </p:scale>
        <p:origin x="105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8. nov 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867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132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3717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5075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796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4583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827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49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6368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1903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484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9281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196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73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1018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3983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2265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381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3373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400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1763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603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8. nov 2019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0312B7A-81C4-4D54-B329-087A58EB94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0000"/>
            <a:ext cx="4816643" cy="14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600400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11256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55330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601669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11FEC603-5563-416F-A5D9-6EF0FE508C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5"/>
            <a:ext cx="8155355" cy="137044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0"/>
          <a:stretch/>
        </p:blipFill>
        <p:spPr>
          <a:xfrm>
            <a:off x="8881859" y="2791838"/>
            <a:ext cx="3310142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8. nov 2019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404FBC3-6B15-4405-8FBC-A209FD067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0000"/>
            <a:ext cx="4816643" cy="14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5"/>
            <a:ext cx="8155355" cy="137044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5599"/>
            <a:ext cx="8358556" cy="135139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4"/>
            <a:ext cx="8304767" cy="138949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95EA75D-C669-4024-A4C7-7FF466D91B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17" y="873125"/>
            <a:ext cx="8425283" cy="432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A72B0F-0B6D-4940-84F9-C4327226F03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D3391E9-6083-474A-AF9E-44F02AE91C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5" y="436909"/>
            <a:ext cx="10472949" cy="616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fmov.no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C4ECA97A-E6CD-443F-B212-8A1120A993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6" y="4693844"/>
            <a:ext cx="3900854" cy="11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fmov.no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8F86FF03-7E94-4A5D-A789-8FA40021BB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6" y="4693844"/>
            <a:ext cx="3900854" cy="11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fmov.no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C86F485D-915F-4273-A8A1-FE16466200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6" y="4693844"/>
            <a:ext cx="3900854" cy="11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fmov.no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5FF12AE2-FCFF-4B45-92E0-8C1188DCBA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6" y="5443778"/>
            <a:ext cx="3900854" cy="11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8. nov 2019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A34269E-E164-42A8-BCBD-A2FF6A0E04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0000"/>
            <a:ext cx="4816643" cy="14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5FA3954-742F-4DD6-A8DB-A675A20FB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8B79961-EC85-4F5E-8A2B-5233E13A6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BC51FCA-1BA2-47B0-ADD7-5A54455D4249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527570CC-C1F5-4F3F-BF08-E44D828EC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5" name="Plassholder for tekst 37">
            <a:extLst>
              <a:ext uri="{FF2B5EF4-FFF2-40B4-BE49-F238E27FC236}">
                <a16:creationId xmlns:a16="http://schemas.microsoft.com/office/drawing/2014/main" id="{C221EF52-3926-4556-A22E-E292FA64D2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6F22973-D61B-4BBA-88C0-3B1B9A27C63E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6046B91-AEAB-45BF-BD3F-55FF7616AA0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BD20E72-0719-42FD-9E31-8D508A92AE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86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79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8. nov 2019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2B0D010-84EE-4BAB-86B8-8E2F390169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0000"/>
            <a:ext cx="4816643" cy="14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8. nov 2019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AFCECF22-4434-43B2-9CC1-26097DE012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0000"/>
            <a:ext cx="4816643" cy="14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8. nov 2019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5A44D97-1F9A-4245-97DB-B1718D3E8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0000"/>
            <a:ext cx="4816643" cy="14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8. nov 2019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31B145F-CB43-4E87-9B39-53B6091C8E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0000"/>
            <a:ext cx="4816643" cy="14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Oslo og Viken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730" r:id="rId7"/>
    <p:sldLayoutId id="2147483664" r:id="rId8"/>
    <p:sldLayoutId id="2147483713" r:id="rId9"/>
    <p:sldLayoutId id="2147483685" r:id="rId10"/>
    <p:sldLayoutId id="2147483714" r:id="rId11"/>
    <p:sldLayoutId id="2147483702" r:id="rId12"/>
    <p:sldLayoutId id="2147483736" r:id="rId13"/>
    <p:sldLayoutId id="2147483733" r:id="rId14"/>
    <p:sldLayoutId id="2147483716" r:id="rId15"/>
    <p:sldLayoutId id="2147483707" r:id="rId16"/>
    <p:sldLayoutId id="2147483675" r:id="rId17"/>
    <p:sldLayoutId id="2147483706" r:id="rId18"/>
    <p:sldLayoutId id="2147483709" r:id="rId19"/>
    <p:sldLayoutId id="2147483711" r:id="rId20"/>
    <p:sldLayoutId id="2147483710" r:id="rId21"/>
    <p:sldLayoutId id="2147483712" r:id="rId22"/>
    <p:sldLayoutId id="2147483655" r:id="rId23"/>
    <p:sldLayoutId id="2147483705" r:id="rId24"/>
    <p:sldLayoutId id="2147483690" r:id="rId25"/>
    <p:sldLayoutId id="2147483759" r:id="rId26"/>
    <p:sldLayoutId id="2147483758" r:id="rId27"/>
    <p:sldLayoutId id="2147483757" r:id="rId28"/>
    <p:sldLayoutId id="2147483746" r:id="rId29"/>
    <p:sldLayoutId id="2147483718" r:id="rId30"/>
    <p:sldLayoutId id="2147483719" r:id="rId31"/>
    <p:sldLayoutId id="2147483760" r:id="rId32"/>
    <p:sldLayoutId id="2147483761" r:id="rId3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ylkesmannen.no/oslo-og-viken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vergemal.n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D4D5F29-B924-49BF-AEDF-6DC831EF5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57450" y="6277325"/>
            <a:ext cx="2008523" cy="300456"/>
          </a:xfrm>
        </p:spPr>
        <p:txBody>
          <a:bodyPr/>
          <a:lstStyle/>
          <a:p>
            <a:r>
              <a:rPr lang="nb-NO" dirty="0"/>
              <a:t>6. November 2019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067FF6B-F81D-43A5-AE31-CE769D1C83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VERGEMÅL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28607F0-F757-457C-A359-9B968A516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seniorrådgiver, Marit Injar</a:t>
            </a:r>
          </a:p>
          <a:p>
            <a:r>
              <a:rPr lang="nb-NO" dirty="0"/>
              <a:t>Vergemålsavdelingen</a:t>
            </a:r>
          </a:p>
        </p:txBody>
      </p:sp>
    </p:spTree>
    <p:extLst>
      <p:ext uri="{BB962C8B-B14F-4D97-AF65-F5344CB8AC3E}">
        <p14:creationId xmlns:p14="http://schemas.microsoft.com/office/powerpoint/2010/main" val="309388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3572F01-2659-4749-8529-30F65248EC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2200" dirty="0">
                <a:cs typeface="Times New Roman" panose="02020603050405020304" pitchFamily="18" charset="0"/>
              </a:rPr>
              <a:t>Kan frata rettslig handleevne helt eller delvis, både for personlige - og/eller økonomiske forhold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>
                <a:cs typeface="Times New Roman" panose="02020603050405020304" pitchFamily="18" charset="0"/>
              </a:rPr>
              <a:t>Vilkår som for ordinært vergemål, samt for:</a:t>
            </a:r>
          </a:p>
          <a:p>
            <a:pPr lvl="1"/>
            <a:r>
              <a:rPr lang="nb-NO" sz="2200" dirty="0">
                <a:cs typeface="Times New Roman" panose="02020603050405020304" pitchFamily="18" charset="0"/>
              </a:rPr>
              <a:t>økonomiske forhold: fare for vesentlig forringelse av formue eller andre økonomiske interesser, eller utnyttet på en utilbørlig måte</a:t>
            </a:r>
          </a:p>
          <a:p>
            <a:pPr lvl="1"/>
            <a:r>
              <a:rPr lang="nb-NO" sz="2200" dirty="0">
                <a:cs typeface="Times New Roman" panose="02020603050405020304" pitchFamily="18" charset="0"/>
              </a:rPr>
              <a:t>personlige forhold: betydelig fare for handlinger som i vesentlig grad vil skade </a:t>
            </a:r>
            <a:r>
              <a:rPr lang="nb-NO" sz="2200" dirty="0" err="1">
                <a:cs typeface="Times New Roman" panose="02020603050405020304" pitchFamily="18" charset="0"/>
              </a:rPr>
              <a:t>vedkommendes</a:t>
            </a:r>
            <a:r>
              <a:rPr lang="nb-NO" sz="2200" dirty="0">
                <a:cs typeface="Times New Roman" panose="02020603050405020304" pitchFamily="18" charset="0"/>
              </a:rPr>
              <a:t> interesser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15C7422-ECB9-4D3B-9508-A479EBA0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Vergemål med fratakelse av rettslig handleevne</a:t>
            </a:r>
          </a:p>
        </p:txBody>
      </p:sp>
    </p:spTree>
    <p:extLst>
      <p:ext uri="{BB962C8B-B14F-4D97-AF65-F5344CB8AC3E}">
        <p14:creationId xmlns:p14="http://schemas.microsoft.com/office/powerpoint/2010/main" val="1830689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72E6FFB-E242-4CCE-9929-7727B51189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Personen selv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Personens ektefelle, samboer, foreldre, nærmeste livsarving eller søsken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Vergen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Behandlende lege eller tilsynslege ved helseinstitusjon der personen er innlagt eller bor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Fylkesmannen av eget tiltak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ACD2EB0-71CB-44C6-AB80-56AD232AA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 kan søke om vergemål?</a:t>
            </a:r>
          </a:p>
        </p:txBody>
      </p:sp>
    </p:spTree>
    <p:extLst>
      <p:ext uri="{BB962C8B-B14F-4D97-AF65-F5344CB8AC3E}">
        <p14:creationId xmlns:p14="http://schemas.microsoft.com/office/powerpoint/2010/main" val="116774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25E29A4-7310-4DED-950E-F1997C9BC3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>
                <a:cs typeface="Times New Roman" panose="02020603050405020304" pitchFamily="18" charset="0"/>
              </a:rPr>
              <a:t>Når skal det meldes?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Når det antas å være behov for vergemål</a:t>
            </a:r>
          </a:p>
          <a:p>
            <a:r>
              <a:rPr lang="nb-NO" dirty="0">
                <a:cs typeface="Times New Roman" panose="02020603050405020304" pitchFamily="18" charset="0"/>
              </a:rPr>
              <a:t>Hvem har meldeplikt?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Institusjon el boform med heldøgns omsorg og pleie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Den ansvarlige for kommunens helse- og sosialtjeneste utenfor institusjon</a:t>
            </a:r>
          </a:p>
          <a:p>
            <a:r>
              <a:rPr lang="nb-NO" dirty="0">
                <a:cs typeface="Times New Roman" panose="02020603050405020304" pitchFamily="18" charset="0"/>
              </a:rPr>
              <a:t>Meldingen skal begrunnes og inneholde: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en beskrivelse av personens tilstand og en vurdering av på hvilke områder det er behov for bistand fra verge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forslag til egnet verge (hvis mulig)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173005B-0984-4C01-8F2E-EE58E4BF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Meldeplikt for institusjoner og andre § 57</a:t>
            </a:r>
          </a:p>
        </p:txBody>
      </p:sp>
    </p:spTree>
    <p:extLst>
      <p:ext uri="{BB962C8B-B14F-4D97-AF65-F5344CB8AC3E}">
        <p14:creationId xmlns:p14="http://schemas.microsoft.com/office/powerpoint/2010/main" val="380721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88C2D398-3072-4A59-A2F5-D4D578BE6B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Vergen oppnevnes etter § 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Utgangspunkt: Alle som er «egnet»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Vanlig med nær familie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Andre med tilknytning til personen (alminnelige verger)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Faste profesjonelle verger, som er godkjent av Fylkesmannen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C157450-0062-47D1-9AAC-44AB4F7D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 kan bli verge?</a:t>
            </a:r>
          </a:p>
        </p:txBody>
      </p:sp>
    </p:spTree>
    <p:extLst>
      <p:ext uri="{BB962C8B-B14F-4D97-AF65-F5344CB8AC3E}">
        <p14:creationId xmlns:p14="http://schemas.microsoft.com/office/powerpoint/2010/main" val="419785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391F83E-7FA4-4F5A-ABE4-061FE13A7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>
                <a:cs typeface="Times New Roman" panose="02020603050405020304" pitchFamily="18" charset="0"/>
              </a:rPr>
              <a:t>Ivareta interessene til den som man er verge for innenfor omfanget av vergemålet, spesifisert av Fylkesmannen </a:t>
            </a:r>
          </a:p>
          <a:p>
            <a:pPr lvl="2"/>
            <a:r>
              <a:rPr lang="nb-NO" sz="2200" dirty="0">
                <a:cs typeface="Times New Roman" panose="02020603050405020304" pitchFamily="18" charset="0"/>
              </a:rPr>
              <a:t>Fullmakten angir omfanget av vergemålet og gir vergen et mandat</a:t>
            </a:r>
            <a:endParaRPr lang="nb-NO" dirty="0">
              <a:cs typeface="Times New Roman" panose="02020603050405020304" pitchFamily="18" charset="0"/>
            </a:endParaRPr>
          </a:p>
          <a:p>
            <a:pPr lvl="2"/>
            <a:r>
              <a:rPr lang="nb-NO" sz="2200" dirty="0">
                <a:cs typeface="Times New Roman" panose="02020603050405020304" pitchFamily="18" charset="0"/>
              </a:rPr>
              <a:t>Mandatet er skriftlig og er veiledningen for den enkelte verge med hensyn til hvilke oppgaver vergen har. </a:t>
            </a:r>
          </a:p>
          <a:p>
            <a:pPr lvl="2"/>
            <a:r>
              <a:rPr lang="nb-NO" sz="2200" dirty="0">
                <a:cs typeface="Times New Roman" panose="02020603050405020304" pitchFamily="18" charset="0"/>
              </a:rPr>
              <a:t>Minste middels prinsipp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0245182-BBAA-4267-B286-A62F4A26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Vergen skal:</a:t>
            </a:r>
          </a:p>
        </p:txBody>
      </p:sp>
    </p:spTree>
    <p:extLst>
      <p:ext uri="{BB962C8B-B14F-4D97-AF65-F5344CB8AC3E}">
        <p14:creationId xmlns:p14="http://schemas.microsoft.com/office/powerpoint/2010/main" val="2551370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00AAAD0-3820-441E-B297-5037040FEC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>
                <a:cs typeface="Times New Roman" panose="02020603050405020304" pitchFamily="18" charset="0"/>
              </a:rPr>
              <a:t>Ivareta personens </a:t>
            </a:r>
            <a:r>
              <a:rPr lang="nb-NO" sz="2200" b="1" dirty="0">
                <a:cs typeface="Times New Roman" panose="02020603050405020304" pitchFamily="18" charset="0"/>
              </a:rPr>
              <a:t>økonomiske interesser</a:t>
            </a:r>
          </a:p>
          <a:p>
            <a:pPr lvl="1"/>
            <a:r>
              <a:rPr lang="nb-NO" sz="2200" dirty="0">
                <a:cs typeface="Times New Roman" panose="02020603050405020304" pitchFamily="18" charset="0"/>
              </a:rPr>
              <a:t>Motta inntekt, betale regninger osv. Skatt og selvangivelse</a:t>
            </a:r>
          </a:p>
          <a:p>
            <a:pPr lvl="1"/>
            <a:endParaRPr lang="nb-NO" sz="15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>
                <a:cs typeface="Times New Roman" panose="02020603050405020304" pitchFamily="18" charset="0"/>
              </a:rPr>
              <a:t>Ivareta andre </a:t>
            </a:r>
            <a:r>
              <a:rPr lang="nb-NO" sz="2200" b="1" dirty="0">
                <a:cs typeface="Times New Roman" panose="02020603050405020304" pitchFamily="18" charset="0"/>
              </a:rPr>
              <a:t>juridiske/personlige interesser</a:t>
            </a:r>
          </a:p>
          <a:p>
            <a:pPr lvl="1"/>
            <a:r>
              <a:rPr lang="nb-NO" sz="2200" dirty="0">
                <a:cs typeface="Times New Roman" panose="02020603050405020304" pitchFamily="18" charset="0"/>
              </a:rPr>
              <a:t>Søke om offentlige velferdsgoder, f. eks omsorgsbolig, institusjon, hjemmetjenester, støttekontakt, andre tilbud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2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>
                <a:cs typeface="Times New Roman" panose="02020603050405020304" pitchFamily="18" charset="0"/>
              </a:rPr>
              <a:t>Helsespørsmål  - Kun når vergen er nærmeste pårørende</a:t>
            </a:r>
          </a:p>
          <a:p>
            <a:pPr lvl="1"/>
            <a:endParaRPr lang="nb-NO" sz="22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>
                <a:cs typeface="Times New Roman" panose="02020603050405020304" pitchFamily="18" charset="0"/>
              </a:rPr>
              <a:t>Avgrense mot andre former for hjelpe og støttetiltak.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7C88A57-332A-4773-84FA-EA15A62B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Vergens oppgaver</a:t>
            </a:r>
          </a:p>
        </p:txBody>
      </p:sp>
    </p:spTree>
    <p:extLst>
      <p:ext uri="{BB962C8B-B14F-4D97-AF65-F5344CB8AC3E}">
        <p14:creationId xmlns:p14="http://schemas.microsoft.com/office/powerpoint/2010/main" val="3510741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59B9B35-03B8-47BD-99D5-8D3A614E88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Skal sikre at vergehaver tar egne beslutninger, og fungere som beslutningsstøtte, så langt det er mulig. Vergen kan ikke handle mot vergehavers uttalte ønsker og vilje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Har kompetanse til å ta beslutninger, inngå avtaler og sende søknader innenfor sitt mandat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Målet som verge er å øke vergehavers selvstendighet der det er mulig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Vergens plikt til å høre den han er verge for § 33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680A9A6-7819-4FBA-8584-BC5FD7EC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Vergerollen</a:t>
            </a:r>
          </a:p>
        </p:txBody>
      </p:sp>
    </p:spTree>
    <p:extLst>
      <p:ext uri="{BB962C8B-B14F-4D97-AF65-F5344CB8AC3E}">
        <p14:creationId xmlns:p14="http://schemas.microsoft.com/office/powerpoint/2010/main" val="1689828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6B1E9FD-A512-4FDB-B57F-83C47B21C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nb-NO" sz="2200" dirty="0">
                <a:solidFill>
                  <a:prstClr val="black"/>
                </a:solidFill>
                <a:cs typeface="Times New Roman" panose="02020603050405020304" pitchFamily="18" charset="0"/>
              </a:rPr>
              <a:t>Vergen må søke om Fylkesmannens samtykke før større disposisjoner</a:t>
            </a:r>
          </a:p>
          <a:p>
            <a:pPr marL="800100" lvl="1" indent="-342900"/>
            <a:r>
              <a:rPr lang="nb-NO" sz="2200" dirty="0">
                <a:solidFill>
                  <a:prstClr val="black"/>
                </a:solidFill>
                <a:cs typeface="Times New Roman" panose="02020603050405020304" pitchFamily="18" charset="0"/>
              </a:rPr>
              <a:t>Disposisjoner over fast eiendom eller rettigheter til fast eiendom</a:t>
            </a:r>
          </a:p>
          <a:p>
            <a:pPr marL="800100" lvl="1" indent="-342900"/>
            <a:r>
              <a:rPr lang="nb-NO" sz="2200" dirty="0">
                <a:solidFill>
                  <a:prstClr val="black"/>
                </a:solidFill>
                <a:cs typeface="Times New Roman" panose="02020603050405020304" pitchFamily="18" charset="0"/>
              </a:rPr>
              <a:t>Gi store gaver eller arveforskudd</a:t>
            </a:r>
          </a:p>
          <a:p>
            <a:pPr marL="800100" lvl="1" indent="-342900"/>
            <a:r>
              <a:rPr lang="nb-NO" sz="2200" dirty="0">
                <a:solidFill>
                  <a:prstClr val="black"/>
                </a:solidFill>
                <a:cs typeface="Times New Roman" panose="02020603050405020304" pitchFamily="18" charset="0"/>
              </a:rPr>
              <a:t>Bruk av kapital som forvaltes av Fylkesmannen</a:t>
            </a:r>
          </a:p>
          <a:p>
            <a:pPr marL="800100" lvl="1" indent="-342900"/>
            <a:r>
              <a:rPr lang="nb-NO" sz="2200" dirty="0">
                <a:solidFill>
                  <a:prstClr val="black"/>
                </a:solidFill>
                <a:cs typeface="Times New Roman" panose="02020603050405020304" pitchFamily="18" charset="0"/>
              </a:rPr>
              <a:t>Andre avgjørelser av vesentlig betydning for personen som er under vergemål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3FF3C49-AD7D-4694-83B7-BEAC4C83B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Begrensninger i vergens fullmakt</a:t>
            </a:r>
          </a:p>
        </p:txBody>
      </p:sp>
    </p:spTree>
    <p:extLst>
      <p:ext uri="{BB962C8B-B14F-4D97-AF65-F5344CB8AC3E}">
        <p14:creationId xmlns:p14="http://schemas.microsoft.com/office/powerpoint/2010/main" val="3782827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31B3032-8866-4F63-BCB0-50057CE4F1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cs typeface="Times New Roman" panose="02020603050405020304" pitchFamily="18" charset="0"/>
              </a:rPr>
              <a:t>Foreldre, barn, ektefelle, samboer til vergehaver kan bare unntaksvis kreve godtgjøring.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cs typeface="Times New Roman" panose="02020603050405020304" pitchFamily="18" charset="0"/>
              </a:rPr>
              <a:t>Andre verger kan få godtgjøring etter </a:t>
            </a:r>
            <a:r>
              <a:rPr lang="nb-NO" sz="1400" b="1" dirty="0">
                <a:cs typeface="Times New Roman" panose="02020603050405020304" pitchFamily="18" charset="0"/>
              </a:rPr>
              <a:t>søknad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cs typeface="Times New Roman" panose="02020603050405020304" pitchFamily="18" charset="0"/>
              </a:rPr>
              <a:t>Hovedregelen fast årlig godtgjøring.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cs typeface="Times New Roman" panose="02020603050405020304" pitchFamily="18" charset="0"/>
              </a:rPr>
              <a:t>Ulike satser for alminnelige og faste verger ut fra omfanget</a:t>
            </a:r>
          </a:p>
          <a:p>
            <a:r>
              <a:rPr lang="nb-NO" sz="1400" dirty="0">
                <a:cs typeface="Times New Roman" panose="02020603050405020304" pitchFamily="18" charset="0"/>
              </a:rPr>
              <a:t>	- personlig 2 000,- 4 500,-</a:t>
            </a:r>
          </a:p>
          <a:p>
            <a:r>
              <a:rPr lang="nb-NO" sz="1400" dirty="0">
                <a:cs typeface="Times New Roman" panose="02020603050405020304" pitchFamily="18" charset="0"/>
              </a:rPr>
              <a:t>	- økonomisk 3 500,- 7 500,-</a:t>
            </a:r>
          </a:p>
          <a:p>
            <a:r>
              <a:rPr lang="nb-NO" sz="1400" dirty="0">
                <a:cs typeface="Times New Roman" panose="02020603050405020304" pitchFamily="18" charset="0"/>
              </a:rPr>
              <a:t>	- personlig og økonomisk 4 000,- 10 000,-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cs typeface="Times New Roman" panose="02020603050405020304" pitchFamily="18" charset="0"/>
              </a:rPr>
              <a:t>Utgiftsdekning.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cs typeface="Times New Roman" panose="02020603050405020304" pitchFamily="18" charset="0"/>
              </a:rPr>
              <a:t>Etter søknad. Kr 1 000,- i fast årlig utgiftsdekning gjelder alle. Kan få dekket faktiske utgifter hvis de overstiger beløpet vesentlig (kr 2000,-) dokumenteres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cs typeface="Times New Roman" panose="02020603050405020304" pitchFamily="18" charset="0"/>
              </a:rPr>
              <a:t>Timesgodtgjøring er unntaket, krav om timelister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prstClr val="black"/>
                </a:solidFill>
                <a:cs typeface="Times New Roman" panose="02020603050405020304" pitchFamily="18" charset="0"/>
              </a:rPr>
              <a:t>Person med verge betaler selv, subsidiært staten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374A72D-34C9-4D1E-9429-FD16DD54A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Vergegodtgjørelse</a:t>
            </a:r>
          </a:p>
        </p:txBody>
      </p:sp>
    </p:spTree>
    <p:extLst>
      <p:ext uri="{BB962C8B-B14F-4D97-AF65-F5344CB8AC3E}">
        <p14:creationId xmlns:p14="http://schemas.microsoft.com/office/powerpoint/2010/main" val="2350298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F46AC0C-BC86-4120-BC7D-C175CBA0FD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2228783"/>
            <a:ext cx="10078772" cy="41442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>
                <a:cs typeface="Times New Roman" panose="02020603050405020304" pitchFamily="18" charset="0"/>
              </a:rPr>
              <a:t>Vergen har regnskapsplikt</a:t>
            </a:r>
          </a:p>
          <a:p>
            <a:pPr lvl="1"/>
            <a:r>
              <a:rPr lang="nb-NO" sz="2200" dirty="0">
                <a:cs typeface="Times New Roman" panose="02020603050405020304" pitchFamily="18" charset="0"/>
              </a:rPr>
              <a:t>Gjelder ikke ved ektefelle som verge</a:t>
            </a:r>
          </a:p>
          <a:p>
            <a:pPr lvl="1"/>
            <a:endParaRPr lang="nb-NO" sz="22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>
                <a:cs typeface="Times New Roman" panose="02020603050405020304" pitchFamily="18" charset="0"/>
              </a:rPr>
              <a:t>Tilsynssak</a:t>
            </a:r>
          </a:p>
          <a:p>
            <a:pPr lvl="1"/>
            <a:r>
              <a:rPr lang="nb-NO" sz="2200" dirty="0">
                <a:cs typeface="Times New Roman" panose="02020603050405020304" pitchFamily="18" charset="0"/>
              </a:rPr>
              <a:t>Bekymringsmelding</a:t>
            </a:r>
          </a:p>
          <a:p>
            <a:pPr lvl="1"/>
            <a:r>
              <a:rPr lang="nb-NO" sz="2200" dirty="0">
                <a:cs typeface="Times New Roman" panose="02020603050405020304" pitchFamily="18" charset="0"/>
              </a:rPr>
              <a:t>Klage på vergens gjennomføring av oppdraget</a:t>
            </a:r>
          </a:p>
          <a:p>
            <a:pPr lvl="2"/>
            <a:r>
              <a:rPr lang="nb-NO" sz="2200" dirty="0">
                <a:cs typeface="Times New Roman" panose="02020603050405020304" pitchFamily="18" charset="0"/>
              </a:rPr>
              <a:t>Uttalelse fra vergen</a:t>
            </a:r>
          </a:p>
          <a:p>
            <a:pPr lvl="2"/>
            <a:r>
              <a:rPr lang="nb-NO" sz="2200" dirty="0">
                <a:cs typeface="Times New Roman" panose="02020603050405020304" pitchFamily="18" charset="0"/>
              </a:rPr>
              <a:t>Vurdering av hva som er best for person med verge</a:t>
            </a:r>
          </a:p>
          <a:p>
            <a:pPr lvl="2"/>
            <a:r>
              <a:rPr lang="nb-NO" sz="2200" dirty="0">
                <a:cs typeface="Times New Roman" panose="02020603050405020304" pitchFamily="18" charset="0"/>
              </a:rPr>
              <a:t>Vergen byttes ut – fratakelse av vervet</a:t>
            </a:r>
          </a:p>
          <a:p>
            <a:pPr marL="914400" lvl="2" indent="0">
              <a:buNone/>
            </a:pPr>
            <a:endParaRPr lang="nb-NO" sz="2200" dirty="0">
              <a:cs typeface="Times New Roman" panose="02020603050405020304" pitchFamily="18" charset="0"/>
            </a:endParaRPr>
          </a:p>
          <a:p>
            <a:pPr lvl="2"/>
            <a:endParaRPr lang="nb-NO" sz="2200" dirty="0">
              <a:cs typeface="Times New Roman" panose="02020603050405020304" pitchFamily="18" charset="0"/>
            </a:endParaRPr>
          </a:p>
          <a:p>
            <a:pPr lvl="2"/>
            <a:endParaRPr lang="nb-NO" sz="2200" dirty="0"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8000939-4F02-4437-9AFF-ECFF446D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Fylkesmannens tilsyn med vergene</a:t>
            </a:r>
          </a:p>
        </p:txBody>
      </p:sp>
    </p:spTree>
    <p:extLst>
      <p:ext uri="{BB962C8B-B14F-4D97-AF65-F5344CB8AC3E}">
        <p14:creationId xmlns:p14="http://schemas.microsoft.com/office/powerpoint/2010/main" val="12549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5CF00C3-08EB-4FEB-A8A6-10352ADB76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Kort om regelverket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Opprettelse av vergemål</a:t>
            </a:r>
          </a:p>
          <a:p>
            <a:pPr marL="1028700" lvl="1" indent="-342900"/>
            <a:r>
              <a:rPr lang="nb-NO" dirty="0"/>
              <a:t>Alternativer til vergemål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Hvem kan bli verge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Vergerollen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EC407E6-F61B-4211-8C91-9179B79C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skal jeg snakke om?</a:t>
            </a:r>
          </a:p>
        </p:txBody>
      </p:sp>
    </p:spTree>
    <p:extLst>
      <p:ext uri="{BB962C8B-B14F-4D97-AF65-F5344CB8AC3E}">
        <p14:creationId xmlns:p14="http://schemas.microsoft.com/office/powerpoint/2010/main" val="3036339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F29B300-72A8-4AB1-A5B6-B519CF910F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Fylkesmannen kan frata vergen oppdraget og oppnevne ny verge dersom det er til det beste for den som er under vergemål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Fylkesmannen skal frata vergen oppdraget hvis dette er nødvendig av hensyn til den som er under vergemål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Ved ønske fra vergehaver, lav terskel for å skifte verge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Ved klage fra andre, vurdering av hva som er i vergehavers interesse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Vergen har klagerett dersom de blir fratatt oppdrag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B311B24-4A4A-45BC-AB44-513E548C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Fratakelse av vergeoppdrag § 29</a:t>
            </a:r>
          </a:p>
        </p:txBody>
      </p:sp>
    </p:spTree>
    <p:extLst>
      <p:ext uri="{BB962C8B-B14F-4D97-AF65-F5344CB8AC3E}">
        <p14:creationId xmlns:p14="http://schemas.microsoft.com/office/powerpoint/2010/main" val="1493676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3D174C7-1E9F-483A-90E5-7EFEF4422C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endParaRPr lang="nb-NO" sz="2800" b="1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Vergen kan be om å bli fritatt fra vervet som verge § 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Forslag til ny verge?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Fylkesmannen har plikt til å finne en annen egnet verge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6544C3A-5B4E-406C-859D-9704E549E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Fritak fra oppdraget</a:t>
            </a:r>
          </a:p>
        </p:txBody>
      </p:sp>
    </p:spTree>
    <p:extLst>
      <p:ext uri="{BB962C8B-B14F-4D97-AF65-F5344CB8AC3E}">
        <p14:creationId xmlns:p14="http://schemas.microsoft.com/office/powerpoint/2010/main" val="2537139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E3F65B9-CA56-4DFC-B1EB-EDE9DF007B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Fylkesmannen i Oslo og Viken</a:t>
            </a:r>
          </a:p>
          <a:p>
            <a:pPr algn="ctr"/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Vergemålsavdelingen</a:t>
            </a:r>
          </a:p>
          <a:p>
            <a:pPr algn="ctr"/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Postboks 325, 1502 Moss</a:t>
            </a:r>
          </a:p>
          <a:p>
            <a:pPr algn="ctr"/>
            <a:endParaRPr lang="nb-N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Besøk: Statens hus, Tordenskiolds gate 12, inngang Sjøsiden</a:t>
            </a:r>
          </a:p>
          <a:p>
            <a:pPr algn="ctr"/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Telefon: 22 00 37 00 (Vergemålsavdelingen)</a:t>
            </a:r>
          </a:p>
          <a:p>
            <a:pPr algn="ctr"/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E-post: fmovpost@fylkesmannen.no </a:t>
            </a:r>
          </a:p>
          <a:p>
            <a:pPr algn="ctr"/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https://www.fylkesmannen.no/oslo-og-viken/</a:t>
            </a:r>
            <a:endParaRPr lang="nb-N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www.vergemal.no</a:t>
            </a:r>
            <a:r>
              <a:rPr lang="nb-N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826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6E78EA9-2D12-4C24-935C-ADCB8D0D48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nb-NO" sz="2800" i="1" dirty="0">
                <a:cs typeface="Times New Roman" panose="02020603050405020304" pitchFamily="18" charset="0"/>
              </a:rPr>
              <a:t>«Vergemålslovgivningens formål </a:t>
            </a:r>
          </a:p>
          <a:p>
            <a:pPr algn="ctr"/>
            <a:r>
              <a:rPr lang="nb-NO" sz="2800" i="1" dirty="0">
                <a:cs typeface="Times New Roman" panose="02020603050405020304" pitchFamily="18" charset="0"/>
              </a:rPr>
              <a:t>er å oppstille regler til vern for person som</a:t>
            </a:r>
          </a:p>
          <a:p>
            <a:pPr algn="ctr"/>
            <a:r>
              <a:rPr lang="nb-NO" sz="2800" i="1" dirty="0">
                <a:cs typeface="Times New Roman" panose="02020603050405020304" pitchFamily="18" charset="0"/>
              </a:rPr>
              <a:t>på ulike måter- og i ulik grad- ikke er i stand til alene å sørge for sine </a:t>
            </a:r>
          </a:p>
          <a:p>
            <a:pPr algn="ctr"/>
            <a:r>
              <a:rPr lang="nb-NO" sz="2800" i="1" dirty="0">
                <a:cs typeface="Times New Roman" panose="02020603050405020304" pitchFamily="18" charset="0"/>
              </a:rPr>
              <a:t>interesser på det økonomiske og/eller personlige området»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577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3671399-85CA-461A-8759-174EB3E044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Vergemålsloven av 26. mars 2010 nr. 9 (erstatter umyndiggjøringsloven (1898) og vergemålsloven (1927)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Overformynderiene i kommunene ble nedlagt og Fylkesmannen overtok – ny organisering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Times New Roman" panose="02020603050405020304" pitchFamily="18" charset="0"/>
              </a:rPr>
              <a:t>Fylkesmannen i Oslo og Viken fra 1. januar 2019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F52A1ED-5E45-4B1A-BD65-59A8D30B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Lovverket og organisering</a:t>
            </a:r>
          </a:p>
        </p:txBody>
      </p:sp>
    </p:spTree>
    <p:extLst>
      <p:ext uri="{BB962C8B-B14F-4D97-AF65-F5344CB8AC3E}">
        <p14:creationId xmlns:p14="http://schemas.microsoft.com/office/powerpoint/2010/main" val="258050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0348A4A-8337-4053-A036-65BDB3C462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Minste middels prinsipp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Konvensjonen for mennesker med nedsatt funksjonsevne, CRPD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0B863A0-6582-4954-8AF3-83260F2E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Opprettelse av vergemål</a:t>
            </a:r>
          </a:p>
        </p:txBody>
      </p:sp>
    </p:spTree>
    <p:extLst>
      <p:ext uri="{BB962C8B-B14F-4D97-AF65-F5344CB8AC3E}">
        <p14:creationId xmlns:p14="http://schemas.microsoft.com/office/powerpoint/2010/main" val="86490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6572FF5-2679-49B9-829A-6B4C8E49A1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800100" lvl="1" indent="-342900"/>
            <a:r>
              <a:rPr lang="nb-NO" sz="2200" dirty="0">
                <a:cs typeface="Times New Roman" panose="02020603050405020304" pitchFamily="18" charset="0"/>
              </a:rPr>
              <a:t>Krav til diagnose. </a:t>
            </a:r>
            <a:r>
              <a:rPr lang="nb-NO" sz="2200" i="1" dirty="0">
                <a:cs typeface="Times New Roman" panose="02020603050405020304" pitchFamily="18" charset="0"/>
              </a:rPr>
              <a:t>Sinnslidelse, herunder demens, psykisk utviklingshemming, rusmiddelmisbruk, alvorlig spillavhengighet eller alvorlig svekket helbred </a:t>
            </a:r>
          </a:p>
          <a:p>
            <a:pPr marL="800100" lvl="1" indent="-342900"/>
            <a:r>
              <a:rPr lang="nb-NO" sz="2200" dirty="0">
                <a:cs typeface="Times New Roman" panose="02020603050405020304" pitchFamily="18" charset="0"/>
              </a:rPr>
              <a:t>Årsakssammenheng mellom personens tilstand og den manglende evnen til å ivareta sine interesser</a:t>
            </a:r>
          </a:p>
          <a:p>
            <a:pPr marL="800100" lvl="1" indent="-342900"/>
            <a:r>
              <a:rPr lang="nb-NO" sz="2200" dirty="0">
                <a:cs typeface="Times New Roman" panose="02020603050405020304" pitchFamily="18" charset="0"/>
              </a:rPr>
              <a:t>Behov </a:t>
            </a:r>
          </a:p>
          <a:p>
            <a:pPr marL="457200" lvl="1" indent="0">
              <a:buNone/>
            </a:pPr>
            <a:r>
              <a:rPr lang="nb-NO" sz="2200" dirty="0">
                <a:cs typeface="Times New Roman" panose="02020603050405020304" pitchFamily="18" charset="0"/>
              </a:rPr>
              <a:t>	Alternativer: </a:t>
            </a:r>
          </a:p>
          <a:p>
            <a:pPr marL="1257300" lvl="2" indent="-342900"/>
            <a:r>
              <a:rPr lang="nb-NO" sz="2200" dirty="0">
                <a:cs typeface="Times New Roman" panose="02020603050405020304" pitchFamily="18" charset="0"/>
              </a:rPr>
              <a:t>fullmakt, legalfullmakt, fremtidsfullmakt</a:t>
            </a:r>
          </a:p>
          <a:p>
            <a:pPr marL="1257300" lvl="2" indent="-342900"/>
            <a:r>
              <a:rPr lang="nb-NO" sz="2200" dirty="0">
                <a:cs typeface="Times New Roman" panose="02020603050405020304" pitchFamily="18" charset="0"/>
              </a:rPr>
              <a:t>frivillig, tvungen forvaltning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A96A667-4F62-4336-B70B-7873F8C7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Vilkår for å opprette vergemål for voksne</a:t>
            </a:r>
          </a:p>
        </p:txBody>
      </p:sp>
    </p:spTree>
    <p:extLst>
      <p:ext uri="{BB962C8B-B14F-4D97-AF65-F5344CB8AC3E}">
        <p14:creationId xmlns:p14="http://schemas.microsoft.com/office/powerpoint/2010/main" val="251426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15D365A-99B0-42EA-BC88-7A12DDA0F8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800100" lvl="1" indent="-342900"/>
            <a:r>
              <a:rPr lang="nb-NO" sz="2200" dirty="0">
                <a:cs typeface="Times New Roman" panose="02020603050405020304" pitchFamily="18" charset="0"/>
              </a:rPr>
              <a:t>Krav om at personen samtykker skriftlig til opprettelsen av vergemål, vergemålets omfang og hvem som skal være verge</a:t>
            </a:r>
          </a:p>
          <a:p>
            <a:pPr marL="800100" lvl="1" indent="-342900"/>
            <a:r>
              <a:rPr lang="nb-NO" sz="2200" dirty="0">
                <a:cs typeface="Times New Roman" panose="02020603050405020304" pitchFamily="18" charset="0"/>
              </a:rPr>
              <a:t>Samtale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3251FD0-6F76-43DA-9669-BB3273819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Samtykke</a:t>
            </a:r>
          </a:p>
        </p:txBody>
      </p:sp>
    </p:spTree>
    <p:extLst>
      <p:ext uri="{BB962C8B-B14F-4D97-AF65-F5344CB8AC3E}">
        <p14:creationId xmlns:p14="http://schemas.microsoft.com/office/powerpoint/2010/main" val="197985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BEF0C9E-C163-4095-A9AD-FE6EE0BEB6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nb-NO" sz="2200" dirty="0">
                <a:cs typeface="Times New Roman" panose="02020603050405020304" pitchFamily="18" charset="0"/>
              </a:rPr>
              <a:t>Unntak fra krav om samtykke for ikke samtykkekompetente personer</a:t>
            </a:r>
          </a:p>
          <a:p>
            <a:pPr marL="1257300" lvl="2" indent="-342900"/>
            <a:r>
              <a:rPr lang="nb-NO" sz="2000" dirty="0">
                <a:cs typeface="Times New Roman" panose="02020603050405020304" pitchFamily="18" charset="0"/>
              </a:rPr>
              <a:t>Når er personen ikke i stand til å forstå hva et samtykke innebærer?</a:t>
            </a:r>
          </a:p>
          <a:p>
            <a:pPr marL="1714500" lvl="3" indent="-342900"/>
            <a:r>
              <a:rPr lang="nb-NO" sz="2000" dirty="0">
                <a:cs typeface="Times New Roman" panose="02020603050405020304" pitchFamily="18" charset="0"/>
              </a:rPr>
              <a:t>Har personen den nødvendige mentale kapasitet til å forstå hva et samtykke innebærer?</a:t>
            </a:r>
          </a:p>
          <a:p>
            <a:pPr marL="1714500" lvl="3" indent="-342900"/>
            <a:r>
              <a:rPr lang="nb-NO" sz="2000" dirty="0">
                <a:cs typeface="Times New Roman" panose="02020603050405020304" pitchFamily="18" charset="0"/>
              </a:rPr>
              <a:t>Samtykkekompetansen/evne til å forstå må vurderes konkret for hver enkelt beslutning som skal tas</a:t>
            </a:r>
          </a:p>
          <a:p>
            <a:pPr marL="1714500" lvl="3" indent="-342900"/>
            <a:r>
              <a:rPr lang="nb-NO" sz="2000" dirty="0">
                <a:cs typeface="Times New Roman" panose="02020603050405020304" pitchFamily="18" charset="0"/>
              </a:rPr>
              <a:t>Samtykkekompetanse kan endres over tid og ut fra situasjon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2447663-7A3F-4BA1-A66F-F2A5CA50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Samtykkekompetanse</a:t>
            </a:r>
          </a:p>
        </p:txBody>
      </p:sp>
    </p:spTree>
    <p:extLst>
      <p:ext uri="{BB962C8B-B14F-4D97-AF65-F5344CB8AC3E}">
        <p14:creationId xmlns:p14="http://schemas.microsoft.com/office/powerpoint/2010/main" val="14594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DCDA8B9-772E-4026-AC94-6380B0328E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800100" lvl="2" indent="-342900"/>
            <a:r>
              <a:rPr lang="nb-NO" sz="2200" dirty="0">
                <a:cs typeface="Times New Roman" panose="02020603050405020304" pitchFamily="18" charset="0"/>
              </a:rPr>
              <a:t>Hva om personen motsetter seg vergemålet?</a:t>
            </a:r>
          </a:p>
          <a:p>
            <a:pPr marL="1257300" lvl="2" indent="-342900"/>
            <a:r>
              <a:rPr lang="nb-NO" sz="2200" dirty="0">
                <a:cs typeface="Times New Roman" panose="02020603050405020304" pitchFamily="18" charset="0"/>
              </a:rPr>
              <a:t>Reell vilje, følelse av tvang</a:t>
            </a:r>
          </a:p>
          <a:p>
            <a:pPr marL="800100" lvl="1" indent="-342900"/>
            <a:r>
              <a:rPr lang="nb-NO" sz="2200" dirty="0">
                <a:cs typeface="Times New Roman" panose="02020603050405020304" pitchFamily="18" charset="0"/>
              </a:rPr>
              <a:t>Betyr også at dersom samtykket trekkes tilbake skal vergemålet oppheves</a:t>
            </a:r>
          </a:p>
          <a:p>
            <a:pPr marL="800100" lvl="1" indent="-342900"/>
            <a:r>
              <a:rPr lang="nb-NO" sz="2200" dirty="0">
                <a:cs typeface="Times New Roman" panose="02020603050405020304" pitchFamily="18" charset="0"/>
              </a:rPr>
              <a:t>Har rettslig handleevne på lik linje med alle andre, vergemål ingen begrensning</a:t>
            </a:r>
          </a:p>
          <a:p>
            <a:pPr marL="800100" lvl="1" indent="-342900"/>
            <a:r>
              <a:rPr lang="nb-NO" sz="2200" dirty="0">
                <a:cs typeface="Times New Roman" panose="02020603050405020304" pitchFamily="18" charset="0"/>
              </a:rPr>
              <a:t>Vergen kan ikke foreta disposisjoner dersom den som er satt under vergemål motsetter seg det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58A182C-6245-47EF-9D31-DC7683B0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Samtykkekompetanse/reell vilje/tvang</a:t>
            </a:r>
          </a:p>
        </p:txBody>
      </p:sp>
    </p:spTree>
    <p:extLst>
      <p:ext uri="{BB962C8B-B14F-4D97-AF65-F5344CB8AC3E}">
        <p14:creationId xmlns:p14="http://schemas.microsoft.com/office/powerpoint/2010/main" val="230815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edrag_180619_Vergemål" id="{8B9D0996-F505-4F90-A5B3-85B096009CD8}" vid="{24A0831B-4CAB-4EAB-8854-96BEA5B330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Foredrag_180619_Vergemål</Template>
  <TotalTime>353</TotalTime>
  <Words>1008</Words>
  <Application>Microsoft Office PowerPoint</Application>
  <PresentationFormat>Widescreen</PresentationFormat>
  <Paragraphs>162</Paragraphs>
  <Slides>22</Slides>
  <Notes>22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9" baseType="lpstr">
      <vt:lpstr>Arial</vt:lpstr>
      <vt:lpstr>Calibri</vt:lpstr>
      <vt:lpstr>Open Sans</vt:lpstr>
      <vt:lpstr>Open Sans Light</vt:lpstr>
      <vt:lpstr>Open Sans SemiBold</vt:lpstr>
      <vt:lpstr>Times New Roman</vt:lpstr>
      <vt:lpstr>Office-tema</vt:lpstr>
      <vt:lpstr>PowerPoint-presentasjon</vt:lpstr>
      <vt:lpstr>Hva skal jeg snakke om?</vt:lpstr>
      <vt:lpstr>PowerPoint-presentasjon</vt:lpstr>
      <vt:lpstr>Lovverket og organisering</vt:lpstr>
      <vt:lpstr>Opprettelse av vergemål</vt:lpstr>
      <vt:lpstr>Vilkår for å opprette vergemål for voksne</vt:lpstr>
      <vt:lpstr>Samtykke</vt:lpstr>
      <vt:lpstr>Samtykkekompetanse</vt:lpstr>
      <vt:lpstr>Samtykkekompetanse/reell vilje/tvang</vt:lpstr>
      <vt:lpstr>Vergemål med fratakelse av rettslig handleevne</vt:lpstr>
      <vt:lpstr>Hvem kan søke om vergemål?</vt:lpstr>
      <vt:lpstr>Meldeplikt for institusjoner og andre § 57</vt:lpstr>
      <vt:lpstr>Hvem kan bli verge?</vt:lpstr>
      <vt:lpstr>Vergen skal:</vt:lpstr>
      <vt:lpstr>Vergens oppgaver</vt:lpstr>
      <vt:lpstr>Vergerollen</vt:lpstr>
      <vt:lpstr>Begrensninger i vergens fullmakt</vt:lpstr>
      <vt:lpstr>Vergegodtgjørelse</vt:lpstr>
      <vt:lpstr>Fylkesmannens tilsyn med vergene</vt:lpstr>
      <vt:lpstr>Fratakelse av vergeoppdrag § 29</vt:lpstr>
      <vt:lpstr>Fritak fra oppdraget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Injar, Marit</dc:creator>
  <cp:lastModifiedBy>Injar, Marit</cp:lastModifiedBy>
  <cp:revision>12</cp:revision>
  <dcterms:created xsi:type="dcterms:W3CDTF">2019-11-04T22:20:51Z</dcterms:created>
  <dcterms:modified xsi:type="dcterms:W3CDTF">2019-11-08T22:42:07Z</dcterms:modified>
</cp:coreProperties>
</file>