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9" name="Shape 99"/>
          <p:cNvSpPr/>
          <p:nvPr>
            <p:ph type="sldImg"/>
          </p:nvPr>
        </p:nvSpPr>
        <p:spPr>
          <a:prstGeom prst="rect">
            <a:avLst/>
          </a:prstGeom>
        </p:spPr>
        <p:txBody>
          <a:bodyPr/>
          <a:lstStyle/>
          <a:p>
            <a:pPr/>
          </a:p>
        </p:txBody>
      </p:sp>
      <p:sp>
        <p:nvSpPr>
          <p:cNvPr id="100" name="Shape 100"/>
          <p:cNvSpPr/>
          <p:nvPr>
            <p:ph type="body" sz="quarter" idx="1"/>
          </p:nvPr>
        </p:nvSpPr>
        <p:spPr>
          <a:prstGeom prst="rect">
            <a:avLst/>
          </a:prstGeom>
        </p:spPr>
        <p:txBody>
          <a:bodyPr/>
          <a:lstStyle/>
          <a:p>
            <a:pPr/>
            <a:r>
              <a:t>Naomi Feil amerikansk sosialarbeider, utviklet valideringsteknikken gjennom sitt arb. med pers.m. demens på 60-80-tallet. Val. Er ikke utviklet gjennom teori, men gjennom erfaringer i møtet med eldre desorienterte personer. Er opptatt av å ta vare på den eldres </a:t>
            </a:r>
            <a:r>
              <a:rPr b="1"/>
              <a:t>følelsesmessige visdom</a:t>
            </a:r>
            <a:r>
              <a:t>, som uttrykkes i deres ord og handlinger. Hun understreker at det er mening i den «såkalte galskapen» </a:t>
            </a:r>
          </a:p>
          <a:p>
            <a:pPr/>
            <a:r>
              <a:t>Jobbet først etter tradisjonelle teorier med realitetsorientering og mental stimulering, der man forsøkte å korrigere adferden, men hun så at dette kunne føre til konflikter. Blir kritisert fordi hennes teori ikke er tuftet på vitenskapelige undersøkelser. Gjennom observasjon og analyser gjennom flere år, har hun utviklet og beskrevet validering som en kommunikasjonsform hvor omsorgspersoner kan skape livsglede hos den eldre og slik øke deres livskvalitet.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Shape 104"/>
          <p:cNvSpPr/>
          <p:nvPr>
            <p:ph type="sldImg"/>
          </p:nvPr>
        </p:nvSpPr>
        <p:spPr>
          <a:prstGeom prst="rect">
            <a:avLst/>
          </a:prstGeom>
        </p:spPr>
        <p:txBody>
          <a:bodyPr/>
          <a:lstStyle/>
          <a:p>
            <a:pPr/>
          </a:p>
        </p:txBody>
      </p:sp>
      <p:sp>
        <p:nvSpPr>
          <p:cNvPr id="105" name="Shape 105"/>
          <p:cNvSpPr/>
          <p:nvPr>
            <p:ph type="body" sz="quarter" idx="1"/>
          </p:nvPr>
        </p:nvSpPr>
        <p:spPr>
          <a:prstGeom prst="rect">
            <a:avLst/>
          </a:prstGeom>
        </p:spPr>
        <p:txBody>
          <a:bodyPr/>
          <a:lstStyle/>
          <a:p>
            <a:pPr/>
            <a:r>
              <a:t>Hennes terapi- og kommunikasjonsform bygger på empatisk innlevelse i den eldres situasjon. Hun beskriver hvordan vi best kan støtte den desorienterte eldre i dennes opplevelse av virkeligheten her og nå. I Holland benyttes validering av leger, psykologer, sykepleiere, ergo osv og de sier «Det er mulig at Teorien bak validering er svak, men det får være – valideringsterapien virker i praksis».</a:t>
            </a:r>
          </a:p>
          <a:p>
            <a:pPr/>
            <a:r>
              <a:t>Vår omsorg handler om å bevare intellektet, den hukommelsen som er tilbake, og å bevare fysisk fungeringsevne, vi forsøker å hjelpe dem til å forholde seg til virkeligheten. Feils arbeide er rettet mot personens opplevelse av hva som er viktig og betydningsfullt for denne, er og nå, og aksepterer at den eldere har mistet en del funksjoner. Hun mener videre at dersom vi har fokus på hva som er betydningsfullt for den syke, vil man få sekunddærgevinster der den eldres bevissthet om virkeligheten øker. </a:t>
            </a:r>
          </a:p>
          <a:p>
            <a:pPr/>
          </a:p>
          <a:p>
            <a:pPr/>
            <a:r>
              <a:t>Med validering som terapeutisk redskap kan vi nærme oss den eldres indre verden, det kaleidoskopiske panorama av minner rundt personer, begivenheter, viktige øyeblikk og følelser, som blandes sammen i et gåtefullt mønster som det er vanskelig å finne frem i. Validering gir oss en opplevelse av et møte der vi får en dyp og følelsesmessig kontakt med den andre, dersom vi aksepterer at det er deres opplevelse av virkeligheten det dreier seg om. Gjennom ROR opplevde Feil at den eldre ble fientlig hver gang hun forsøkte å orientere dem om en «utålelig nåtids- virkelighet».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109"/>
          <p:cNvSpPr/>
          <p:nvPr>
            <p:ph type="sldImg"/>
          </p:nvPr>
        </p:nvSpPr>
        <p:spPr>
          <a:prstGeom prst="rect">
            <a:avLst/>
          </a:prstGeom>
        </p:spPr>
        <p:txBody>
          <a:bodyPr/>
          <a:lstStyle/>
          <a:p>
            <a:pPr/>
          </a:p>
        </p:txBody>
      </p:sp>
      <p:sp>
        <p:nvSpPr>
          <p:cNvPr id="110" name="Shape 110"/>
          <p:cNvSpPr/>
          <p:nvPr>
            <p:ph type="body" sz="quarter" idx="1"/>
          </p:nvPr>
        </p:nvSpPr>
        <p:spPr>
          <a:prstGeom prst="rect">
            <a:avLst/>
          </a:prstGeom>
        </p:spPr>
        <p:txBody>
          <a:bodyPr/>
          <a:lstStyle/>
          <a:p>
            <a:pPr/>
            <a:r>
              <a:t>En dame ved sykehjemmet reiste seg fra frokosten og sa « nå skal jeg hjem til mine barn og gi dem mat». ROR som svar. Damen føler seg unyttig på sykehjemmet. For å føle seg verdifull, trenger hun sin rolle som mor, hun har behov for hjemmet sitt og barna sine. Hun trenger et strå å klamre seg til for å føle seg nyttig og verdifull. Vi finner ofte verdi gjennom de rollene vi spiller, gjennom yrke, mors-farsrollen, hva vi kan og mestrer. Når pleier svarer at hun skal være på sykehjemmet, kan dette virke nedlatende. Kunne den eldre damens tanker da være:» Hva vet vel pleieren om noe som helst? Hvem tror hun at hun er?»</a:t>
            </a:r>
          </a:p>
          <a:p>
            <a:pPr/>
            <a:r>
              <a:t>Gir vi de eldre et strå å klamre seg til?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Shape 114"/>
          <p:cNvSpPr/>
          <p:nvPr>
            <p:ph type="sldImg"/>
          </p:nvPr>
        </p:nvSpPr>
        <p:spPr>
          <a:prstGeom prst="rect">
            <a:avLst/>
          </a:prstGeom>
        </p:spPr>
        <p:txBody>
          <a:bodyPr/>
          <a:lstStyle/>
          <a:p>
            <a:pPr/>
          </a:p>
        </p:txBody>
      </p:sp>
      <p:sp>
        <p:nvSpPr>
          <p:cNvPr id="115" name="Shape 115"/>
          <p:cNvSpPr/>
          <p:nvPr>
            <p:ph type="body" sz="quarter" idx="1"/>
          </p:nvPr>
        </p:nvSpPr>
        <p:spPr>
          <a:prstGeom prst="rect">
            <a:avLst/>
          </a:prstGeom>
        </p:spPr>
        <p:txBody>
          <a:bodyPr/>
          <a:lstStyle/>
          <a:p>
            <a:pPr/>
            <a:r>
              <a:t>Personer med demens forlegger mange ting og husker ikke hvor de har lagt det. Beskylder andre for å stjele, mistenksomme.</a:t>
            </a:r>
          </a:p>
          <a:p>
            <a:pPr/>
            <a:r>
              <a:t>Når du finner ringen, fortsetter beskyldningene og mistenksomheten. Hun har mistet kontroll og mestringsevne og avlaster egen frustrasjon gjennom å beskylde andre. Når ingen lytter vil frustrasjonen øke og hun blir mer høylydt, kanskje sint.</a:t>
            </a:r>
          </a:p>
          <a:p>
            <a:pPr/>
          </a:p>
          <a:p>
            <a:pPr/>
            <a:r>
              <a:t>1.Realitetsorientering gjennom å forklare at hun selv har forlagt den, du har din egen ring = avvisning.</a:t>
            </a:r>
          </a:p>
          <a:p>
            <a:pPr/>
            <a:r>
              <a:t>2. Lyve og si at hun har rett = nedlatenhet hvor du ønsker at hun skal tie stille = ignorering.</a:t>
            </a:r>
          </a:p>
          <a:p>
            <a:pPr/>
            <a:r>
              <a:t>3. Validering.</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tellysbilde">
    <p:spTree>
      <p:nvGrpSpPr>
        <p:cNvPr id="1" name=""/>
        <p:cNvGrpSpPr/>
        <p:nvPr/>
      </p:nvGrpSpPr>
      <p:grpSpPr>
        <a:xfrm>
          <a:off x="0" y="0"/>
          <a:ext cx="0" cy="0"/>
          <a:chOff x="0" y="0"/>
          <a:chExt cx="0" cy="0"/>
        </a:xfrm>
      </p:grpSpPr>
      <p:sp>
        <p:nvSpPr>
          <p:cNvPr id="11" name="Titteltekst"/>
          <p:cNvSpPr txBox="1"/>
          <p:nvPr>
            <p:ph type="title"/>
          </p:nvPr>
        </p:nvSpPr>
        <p:spPr>
          <a:xfrm>
            <a:off x="685800" y="2130425"/>
            <a:ext cx="7772400" cy="1470025"/>
          </a:xfrm>
          <a:prstGeom prst="rect">
            <a:avLst/>
          </a:prstGeom>
        </p:spPr>
        <p:txBody>
          <a:bodyPr/>
          <a:lstStyle/>
          <a:p>
            <a:pPr/>
            <a:r>
              <a:t>Titteltekst</a:t>
            </a:r>
          </a:p>
        </p:txBody>
      </p:sp>
      <p:sp>
        <p:nvSpPr>
          <p:cNvPr id="12" name="Brødtekst nivå én…"/>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Brødtekst nivå én</a:t>
            </a:r>
          </a:p>
          <a:p>
            <a:pPr lvl="1"/>
            <a:r>
              <a:t>Brødtekst nivå to</a:t>
            </a:r>
          </a:p>
          <a:p>
            <a:pPr lvl="2"/>
            <a:r>
              <a:t>Brødtekst nivå tre</a:t>
            </a:r>
          </a:p>
          <a:p>
            <a:pPr lvl="3"/>
            <a:r>
              <a:t>Brødtekst nivå fire</a:t>
            </a:r>
          </a:p>
          <a:p>
            <a:pPr lvl="4"/>
            <a:r>
              <a:t>Brødtekst nivå fem</a:t>
            </a:r>
          </a:p>
        </p:txBody>
      </p:sp>
      <p:sp>
        <p:nvSpPr>
          <p:cNvPr id="13"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tel og innhold">
    <p:spTree>
      <p:nvGrpSpPr>
        <p:cNvPr id="1" name=""/>
        <p:cNvGrpSpPr/>
        <p:nvPr/>
      </p:nvGrpSpPr>
      <p:grpSpPr>
        <a:xfrm>
          <a:off x="0" y="0"/>
          <a:ext cx="0" cy="0"/>
          <a:chOff x="0" y="0"/>
          <a:chExt cx="0" cy="0"/>
        </a:xfrm>
      </p:grpSpPr>
      <p:sp>
        <p:nvSpPr>
          <p:cNvPr id="20" name="Titteltekst"/>
          <p:cNvSpPr txBox="1"/>
          <p:nvPr>
            <p:ph type="title"/>
          </p:nvPr>
        </p:nvSpPr>
        <p:spPr>
          <a:prstGeom prst="rect">
            <a:avLst/>
          </a:prstGeom>
        </p:spPr>
        <p:txBody>
          <a:bodyPr/>
          <a:lstStyle/>
          <a:p>
            <a:pPr/>
            <a:r>
              <a:t>Titteltekst</a:t>
            </a:r>
          </a:p>
        </p:txBody>
      </p:sp>
      <p:sp>
        <p:nvSpPr>
          <p:cNvPr id="21" name="Brødtekst nivå én…"/>
          <p:cNvSpPr txBox="1"/>
          <p:nvPr>
            <p:ph type="body" idx="1"/>
          </p:nvPr>
        </p:nvSpPr>
        <p:spPr>
          <a:prstGeom prst="rect">
            <a:avLst/>
          </a:prstGeom>
        </p:spPr>
        <p:txBody>
          <a:bodyPr/>
          <a:lstStyle/>
          <a:p>
            <a:pPr/>
            <a:r>
              <a:t>Brødtekst nivå én</a:t>
            </a:r>
          </a:p>
          <a:p>
            <a:pPr lvl="1"/>
            <a:r>
              <a:t>Brødtekst nivå to</a:t>
            </a:r>
          </a:p>
          <a:p>
            <a:pPr lvl="2"/>
            <a:r>
              <a:t>Brødtekst nivå tre</a:t>
            </a:r>
          </a:p>
          <a:p>
            <a:pPr lvl="3"/>
            <a:r>
              <a:t>Brødtekst nivå fire</a:t>
            </a:r>
          </a:p>
          <a:p>
            <a:pPr lvl="4"/>
            <a:r>
              <a:t>Brødtekst nivå fem</a:t>
            </a:r>
          </a:p>
        </p:txBody>
      </p:sp>
      <p:sp>
        <p:nvSpPr>
          <p:cNvPr id="22"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loverskrift">
    <p:spTree>
      <p:nvGrpSpPr>
        <p:cNvPr id="1" name=""/>
        <p:cNvGrpSpPr/>
        <p:nvPr/>
      </p:nvGrpSpPr>
      <p:grpSpPr>
        <a:xfrm>
          <a:off x="0" y="0"/>
          <a:ext cx="0" cy="0"/>
          <a:chOff x="0" y="0"/>
          <a:chExt cx="0" cy="0"/>
        </a:xfrm>
      </p:grpSpPr>
      <p:sp>
        <p:nvSpPr>
          <p:cNvPr id="29" name="Titteltekst"/>
          <p:cNvSpPr txBox="1"/>
          <p:nvPr>
            <p:ph type="title"/>
          </p:nvPr>
        </p:nvSpPr>
        <p:spPr>
          <a:xfrm>
            <a:off x="722312" y="4406900"/>
            <a:ext cx="7772401" cy="1362075"/>
          </a:xfrm>
          <a:prstGeom prst="rect">
            <a:avLst/>
          </a:prstGeom>
        </p:spPr>
        <p:txBody>
          <a:bodyPr anchor="t"/>
          <a:lstStyle>
            <a:lvl1pPr algn="l">
              <a:defRPr cap="all" sz="4000"/>
            </a:lvl1pPr>
          </a:lstStyle>
          <a:p>
            <a:pPr/>
            <a:r>
              <a:t>Titteltekst</a:t>
            </a:r>
          </a:p>
        </p:txBody>
      </p:sp>
      <p:sp>
        <p:nvSpPr>
          <p:cNvPr id="30" name="Brødtekst nivå én…"/>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Brødtekst nivå én</a:t>
            </a:r>
          </a:p>
          <a:p>
            <a:pPr lvl="1"/>
            <a:r>
              <a:t>Brødtekst nivå to</a:t>
            </a:r>
          </a:p>
          <a:p>
            <a:pPr lvl="2"/>
            <a:r>
              <a:t>Brødtekst nivå tre</a:t>
            </a:r>
          </a:p>
          <a:p>
            <a:pPr lvl="3"/>
            <a:r>
              <a:t>Brødtekst nivå fire</a:t>
            </a:r>
          </a:p>
          <a:p>
            <a:pPr lvl="4"/>
            <a:r>
              <a:t>Brødtekst nivå fem</a:t>
            </a:r>
          </a:p>
        </p:txBody>
      </p:sp>
      <p:sp>
        <p:nvSpPr>
          <p:cNvPr id="31"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o innholdsdeler">
    <p:spTree>
      <p:nvGrpSpPr>
        <p:cNvPr id="1" name=""/>
        <p:cNvGrpSpPr/>
        <p:nvPr/>
      </p:nvGrpSpPr>
      <p:grpSpPr>
        <a:xfrm>
          <a:off x="0" y="0"/>
          <a:ext cx="0" cy="0"/>
          <a:chOff x="0" y="0"/>
          <a:chExt cx="0" cy="0"/>
        </a:xfrm>
      </p:grpSpPr>
      <p:sp>
        <p:nvSpPr>
          <p:cNvPr id="38" name="Titteltekst"/>
          <p:cNvSpPr txBox="1"/>
          <p:nvPr>
            <p:ph type="title"/>
          </p:nvPr>
        </p:nvSpPr>
        <p:spPr>
          <a:prstGeom prst="rect">
            <a:avLst/>
          </a:prstGeom>
        </p:spPr>
        <p:txBody>
          <a:bodyPr/>
          <a:lstStyle/>
          <a:p>
            <a:pPr/>
            <a:r>
              <a:t>Titteltekst</a:t>
            </a:r>
          </a:p>
        </p:txBody>
      </p:sp>
      <p:sp>
        <p:nvSpPr>
          <p:cNvPr id="39" name="Brødtekst nivå én…"/>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Brødtekst nivå én</a:t>
            </a:r>
          </a:p>
          <a:p>
            <a:pPr lvl="1"/>
            <a:r>
              <a:t>Brødtekst nivå to</a:t>
            </a:r>
          </a:p>
          <a:p>
            <a:pPr lvl="2"/>
            <a:r>
              <a:t>Brødtekst nivå tre</a:t>
            </a:r>
          </a:p>
          <a:p>
            <a:pPr lvl="3"/>
            <a:r>
              <a:t>Brødtekst nivå fire</a:t>
            </a:r>
          </a:p>
          <a:p>
            <a:pPr lvl="4"/>
            <a:r>
              <a:t>Brødtekst nivå fem</a:t>
            </a:r>
          </a:p>
        </p:txBody>
      </p:sp>
      <p:sp>
        <p:nvSpPr>
          <p:cNvPr id="40"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ammenligning">
    <p:spTree>
      <p:nvGrpSpPr>
        <p:cNvPr id="1" name=""/>
        <p:cNvGrpSpPr/>
        <p:nvPr/>
      </p:nvGrpSpPr>
      <p:grpSpPr>
        <a:xfrm>
          <a:off x="0" y="0"/>
          <a:ext cx="0" cy="0"/>
          <a:chOff x="0" y="0"/>
          <a:chExt cx="0" cy="0"/>
        </a:xfrm>
      </p:grpSpPr>
      <p:sp>
        <p:nvSpPr>
          <p:cNvPr id="47" name="Titteltekst"/>
          <p:cNvSpPr txBox="1"/>
          <p:nvPr>
            <p:ph type="title"/>
          </p:nvPr>
        </p:nvSpPr>
        <p:spPr>
          <a:prstGeom prst="rect">
            <a:avLst/>
          </a:prstGeom>
        </p:spPr>
        <p:txBody>
          <a:bodyPr/>
          <a:lstStyle/>
          <a:p>
            <a:pPr/>
            <a:r>
              <a:t>Titteltekst</a:t>
            </a:r>
          </a:p>
        </p:txBody>
      </p:sp>
      <p:sp>
        <p:nvSpPr>
          <p:cNvPr id="48" name="Brødtekst nivå én…"/>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Brødtekst nivå én</a:t>
            </a:r>
          </a:p>
          <a:p>
            <a:pPr lvl="1"/>
            <a:r>
              <a:t>Brødtekst nivå to</a:t>
            </a:r>
          </a:p>
          <a:p>
            <a:pPr lvl="2"/>
            <a:r>
              <a:t>Brødtekst nivå tre</a:t>
            </a:r>
          </a:p>
          <a:p>
            <a:pPr lvl="3"/>
            <a:r>
              <a:t>Brødtekst nivå fire</a:t>
            </a:r>
          </a:p>
          <a:p>
            <a:pPr lvl="4"/>
            <a:r>
              <a:t>Brødtekst nivå fem</a:t>
            </a:r>
          </a:p>
        </p:txBody>
      </p:sp>
      <p:sp>
        <p:nvSpPr>
          <p:cNvPr id="49" name="Plassholder for tekst 4"/>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are tittel">
    <p:spTree>
      <p:nvGrpSpPr>
        <p:cNvPr id="1" name=""/>
        <p:cNvGrpSpPr/>
        <p:nvPr/>
      </p:nvGrpSpPr>
      <p:grpSpPr>
        <a:xfrm>
          <a:off x="0" y="0"/>
          <a:ext cx="0" cy="0"/>
          <a:chOff x="0" y="0"/>
          <a:chExt cx="0" cy="0"/>
        </a:xfrm>
      </p:grpSpPr>
      <p:sp>
        <p:nvSpPr>
          <p:cNvPr id="57" name="Titteltekst"/>
          <p:cNvSpPr txBox="1"/>
          <p:nvPr>
            <p:ph type="title"/>
          </p:nvPr>
        </p:nvSpPr>
        <p:spPr>
          <a:prstGeom prst="rect">
            <a:avLst/>
          </a:prstGeom>
        </p:spPr>
        <p:txBody>
          <a:bodyPr/>
          <a:lstStyle/>
          <a:p>
            <a:pPr/>
            <a:r>
              <a:t>Titteltekst</a:t>
            </a:r>
          </a:p>
        </p:txBody>
      </p:sp>
      <p:sp>
        <p:nvSpPr>
          <p:cNvPr id="58"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omt">
    <p:spTree>
      <p:nvGrpSpPr>
        <p:cNvPr id="1" name=""/>
        <p:cNvGrpSpPr/>
        <p:nvPr/>
      </p:nvGrpSpPr>
      <p:grpSpPr>
        <a:xfrm>
          <a:off x="0" y="0"/>
          <a:ext cx="0" cy="0"/>
          <a:chOff x="0" y="0"/>
          <a:chExt cx="0" cy="0"/>
        </a:xfrm>
      </p:grpSpPr>
      <p:sp>
        <p:nvSpPr>
          <p:cNvPr id="65"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nnhold med tekst">
    <p:spTree>
      <p:nvGrpSpPr>
        <p:cNvPr id="1" name=""/>
        <p:cNvGrpSpPr/>
        <p:nvPr/>
      </p:nvGrpSpPr>
      <p:grpSpPr>
        <a:xfrm>
          <a:off x="0" y="0"/>
          <a:ext cx="0" cy="0"/>
          <a:chOff x="0" y="0"/>
          <a:chExt cx="0" cy="0"/>
        </a:xfrm>
      </p:grpSpPr>
      <p:sp>
        <p:nvSpPr>
          <p:cNvPr id="72" name="Titteltekst"/>
          <p:cNvSpPr txBox="1"/>
          <p:nvPr>
            <p:ph type="title"/>
          </p:nvPr>
        </p:nvSpPr>
        <p:spPr>
          <a:xfrm>
            <a:off x="457200" y="273050"/>
            <a:ext cx="3008314" cy="1162050"/>
          </a:xfrm>
          <a:prstGeom prst="rect">
            <a:avLst/>
          </a:prstGeom>
        </p:spPr>
        <p:txBody>
          <a:bodyPr anchor="b"/>
          <a:lstStyle>
            <a:lvl1pPr algn="l">
              <a:defRPr sz="2000"/>
            </a:lvl1pPr>
          </a:lstStyle>
          <a:p>
            <a:pPr/>
            <a:r>
              <a:t>Titteltekst</a:t>
            </a:r>
          </a:p>
        </p:txBody>
      </p:sp>
      <p:sp>
        <p:nvSpPr>
          <p:cNvPr id="73" name="Brødtekst nivå én…"/>
          <p:cNvSpPr txBox="1"/>
          <p:nvPr>
            <p:ph type="body" idx="1"/>
          </p:nvPr>
        </p:nvSpPr>
        <p:spPr>
          <a:xfrm>
            <a:off x="3575050" y="273050"/>
            <a:ext cx="5111750" cy="5853113"/>
          </a:xfrm>
          <a:prstGeom prst="rect">
            <a:avLst/>
          </a:prstGeom>
        </p:spPr>
        <p:txBody>
          <a:bodyPr/>
          <a:lstStyle/>
          <a:p>
            <a:pPr/>
            <a:r>
              <a:t>Brødtekst nivå én</a:t>
            </a:r>
          </a:p>
          <a:p>
            <a:pPr lvl="1"/>
            <a:r>
              <a:t>Brødtekst nivå to</a:t>
            </a:r>
          </a:p>
          <a:p>
            <a:pPr lvl="2"/>
            <a:r>
              <a:t>Brødtekst nivå tre</a:t>
            </a:r>
          </a:p>
          <a:p>
            <a:pPr lvl="3"/>
            <a:r>
              <a:t>Brødtekst nivå fire</a:t>
            </a:r>
          </a:p>
          <a:p>
            <a:pPr lvl="4"/>
            <a:r>
              <a:t>Brødtekst nivå fem</a:t>
            </a:r>
          </a:p>
        </p:txBody>
      </p:sp>
      <p:sp>
        <p:nvSpPr>
          <p:cNvPr id="74" name="Plassholder for tekst 3"/>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lde med tekst">
    <p:spTree>
      <p:nvGrpSpPr>
        <p:cNvPr id="1" name=""/>
        <p:cNvGrpSpPr/>
        <p:nvPr/>
      </p:nvGrpSpPr>
      <p:grpSpPr>
        <a:xfrm>
          <a:off x="0" y="0"/>
          <a:ext cx="0" cy="0"/>
          <a:chOff x="0" y="0"/>
          <a:chExt cx="0" cy="0"/>
        </a:xfrm>
      </p:grpSpPr>
      <p:sp>
        <p:nvSpPr>
          <p:cNvPr id="82" name="Titteltekst"/>
          <p:cNvSpPr txBox="1"/>
          <p:nvPr>
            <p:ph type="title"/>
          </p:nvPr>
        </p:nvSpPr>
        <p:spPr>
          <a:xfrm>
            <a:off x="1792288" y="4800600"/>
            <a:ext cx="5486401" cy="566738"/>
          </a:xfrm>
          <a:prstGeom prst="rect">
            <a:avLst/>
          </a:prstGeom>
        </p:spPr>
        <p:txBody>
          <a:bodyPr anchor="b"/>
          <a:lstStyle>
            <a:lvl1pPr algn="l">
              <a:defRPr sz="2000"/>
            </a:lvl1pPr>
          </a:lstStyle>
          <a:p>
            <a:pPr/>
            <a:r>
              <a:t>Titteltekst</a:t>
            </a:r>
          </a:p>
        </p:txBody>
      </p:sp>
      <p:sp>
        <p:nvSpPr>
          <p:cNvPr id="83" name="Plassholder for bilde 2"/>
          <p:cNvSpPr/>
          <p:nvPr>
            <p:ph type="pic" sz="half" idx="13"/>
          </p:nvPr>
        </p:nvSpPr>
        <p:spPr>
          <a:xfrm>
            <a:off x="1792288" y="612775"/>
            <a:ext cx="5486401" cy="4114800"/>
          </a:xfrm>
          <a:prstGeom prst="rect">
            <a:avLst/>
          </a:prstGeom>
        </p:spPr>
        <p:txBody>
          <a:bodyPr lIns="91439" rIns="91439">
            <a:noAutofit/>
          </a:bodyPr>
          <a:lstStyle/>
          <a:p>
            <a:pPr/>
          </a:p>
        </p:txBody>
      </p:sp>
      <p:sp>
        <p:nvSpPr>
          <p:cNvPr id="84" name="Brødtekst nivå én…"/>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Brødtekst nivå én</a:t>
            </a:r>
          </a:p>
          <a:p>
            <a:pPr lvl="1"/>
            <a:r>
              <a:t>Brødtekst nivå to</a:t>
            </a:r>
          </a:p>
          <a:p>
            <a:pPr lvl="2"/>
            <a:r>
              <a:t>Brødtekst nivå tre</a:t>
            </a:r>
          </a:p>
          <a:p>
            <a:pPr lvl="3"/>
            <a:r>
              <a:t>Brødtekst nivå fire</a:t>
            </a:r>
          </a:p>
          <a:p>
            <a:pPr lvl="4"/>
            <a:r>
              <a:t>Brødtekst nivå fem</a:t>
            </a:r>
          </a:p>
        </p:txBody>
      </p:sp>
      <p:sp>
        <p:nvSpPr>
          <p:cNvPr id="85" name="Lysbilde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telteks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Titteltekst</a:t>
            </a:r>
          </a:p>
        </p:txBody>
      </p:sp>
      <p:sp>
        <p:nvSpPr>
          <p:cNvPr id="3" name="Brødtekst nivå én…"/>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Brødtekst nivå én</a:t>
            </a:r>
          </a:p>
          <a:p>
            <a:pPr lvl="1"/>
            <a:r>
              <a:t>Brødtekst nivå to</a:t>
            </a:r>
          </a:p>
          <a:p>
            <a:pPr lvl="2"/>
            <a:r>
              <a:t>Brødtekst nivå tre</a:t>
            </a:r>
          </a:p>
          <a:p>
            <a:pPr lvl="3"/>
            <a:r>
              <a:t>Brødtekst nivå fire</a:t>
            </a:r>
          </a:p>
          <a:p>
            <a:pPr lvl="4"/>
            <a:r>
              <a:t>Brødtekst nivå fem</a:t>
            </a:r>
          </a:p>
        </p:txBody>
      </p:sp>
      <p:sp>
        <p:nvSpPr>
          <p:cNvPr id="4" name="Lysbildenummer"/>
          <p:cNvSpPr txBox="1"/>
          <p:nvPr>
            <p:ph type="sldNum" sz="quarter" idx="2"/>
          </p:nvPr>
        </p:nvSpPr>
        <p:spPr>
          <a:xfrm>
            <a:off x="8502739" y="6404292"/>
            <a:ext cx="184061"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1" baseline="0" cap="none" i="0" spc="0" strike="noStrike" sz="3900" u="none">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youtube.com/watch?v=CrZXz10FcVM"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hueOff val="263624"/>
                <a:satOff val="55948"/>
                <a:lumOff val="27907"/>
              </a:schemeClr>
            </a:gs>
            <a:gs pos="35000">
              <a:srgbClr val="E4FDBF"/>
            </a:gs>
            <a:gs pos="100000">
              <a:schemeClr val="accent3">
                <a:hueOff val="321486"/>
                <a:satOff val="58119"/>
                <a:lumOff val="40966"/>
              </a:schemeClr>
            </a:gs>
          </a:gsLst>
          <a:lin ang="16200000" scaled="0"/>
        </a:gradFill>
      </p:bgPr>
    </p:bg>
    <p:spTree>
      <p:nvGrpSpPr>
        <p:cNvPr id="1" name=""/>
        <p:cNvGrpSpPr/>
        <p:nvPr/>
      </p:nvGrpSpPr>
      <p:grpSpPr>
        <a:xfrm>
          <a:off x="0" y="0"/>
          <a:ext cx="0" cy="0"/>
          <a:chOff x="0" y="0"/>
          <a:chExt cx="0" cy="0"/>
        </a:xfrm>
      </p:grpSpPr>
      <p:sp>
        <p:nvSpPr>
          <p:cNvPr id="94" name="Tittel 1"/>
          <p:cNvSpPr txBox="1"/>
          <p:nvPr>
            <p:ph type="ctrTitle"/>
          </p:nvPr>
        </p:nvSpPr>
        <p:spPr>
          <a:xfrm>
            <a:off x="685800" y="1787525"/>
            <a:ext cx="7772400" cy="2204790"/>
          </a:xfrm>
          <a:prstGeom prst="rect">
            <a:avLst/>
          </a:prstGeom>
          <a:solidFill>
            <a:schemeClr val="accent3"/>
          </a:solidFill>
          <a:ln w="38100">
            <a:solidFill>
              <a:srgbClr val="FFFFFF"/>
            </a:solidFill>
            <a:round/>
          </a:ln>
          <a:effectLst>
            <a:outerShdw sx="100000" sy="100000" kx="0" ky="0" algn="b" rotWithShape="0" blurRad="38100" dist="20000" dir="5400000">
              <a:srgbClr val="000000">
                <a:alpha val="38000"/>
              </a:srgbClr>
            </a:outerShdw>
          </a:effectLst>
        </p:spPr>
        <p:txBody>
          <a:bodyPr/>
          <a:lstStyle/>
          <a:p>
            <a:pPr defTabSz="365760">
              <a:defRPr sz="1040">
                <a:solidFill>
                  <a:srgbClr val="FFFFFF"/>
                </a:solidFill>
              </a:defRPr>
            </a:pPr>
            <a:r>
              <a:t>   </a:t>
            </a:r>
            <a:r>
              <a:rPr sz="5520">
                <a:solidFill>
                  <a:srgbClr val="000000">
                    <a:alpha val="99727"/>
                  </a:srgbClr>
                </a:solidFill>
              </a:rPr>
              <a:t>Validering-</a:t>
            </a:r>
            <a:endParaRPr sz="2240">
              <a:solidFill>
                <a:srgbClr val="000000">
                  <a:alpha val="99727"/>
                </a:srgbClr>
              </a:solidFill>
            </a:endParaRPr>
          </a:p>
          <a:p>
            <a:pPr defTabSz="365760">
              <a:defRPr sz="1040">
                <a:solidFill>
                  <a:srgbClr val="FFFFFF"/>
                </a:solidFill>
              </a:defRPr>
            </a:pPr>
            <a:endParaRPr sz="2240">
              <a:solidFill>
                <a:srgbClr val="000000">
                  <a:alpha val="99727"/>
                </a:srgbClr>
              </a:solidFill>
            </a:endParaRPr>
          </a:p>
          <a:p>
            <a:pPr defTabSz="365760">
              <a:defRPr sz="2640">
                <a:solidFill>
                  <a:srgbClr val="FFFFFF"/>
                </a:solidFill>
              </a:defRPr>
            </a:pPr>
            <a:r>
              <a:rPr>
                <a:solidFill>
                  <a:srgbClr val="000000">
                    <a:alpha val="99727"/>
                  </a:srgbClr>
                </a:solidFill>
              </a:rPr>
              <a:t>å lytte til følelsene</a:t>
            </a:r>
            <a:endParaRPr sz="2240">
              <a:solidFill>
                <a:srgbClr val="000000">
                  <a:alpha val="99727"/>
                </a:srgbClr>
              </a:solidFill>
            </a:endParaRPr>
          </a:p>
          <a:p>
            <a:pPr algn="l" defTabSz="365760">
              <a:defRPr sz="1040">
                <a:solidFill>
                  <a:srgbClr val="FFFFFF"/>
                </a:solidFill>
              </a:defRPr>
            </a:pPr>
            <a:endParaRPr sz="2240">
              <a:solidFill>
                <a:srgbClr val="000000">
                  <a:alpha val="99727"/>
                </a:srgbClr>
              </a:solidFill>
            </a:endParaRPr>
          </a:p>
          <a:p>
            <a:pPr algn="l" defTabSz="365760">
              <a:defRPr sz="1040">
                <a:solidFill>
                  <a:srgbClr val="FFFFFF"/>
                </a:solidFill>
              </a:defRPr>
            </a:pPr>
            <a:br/>
          </a:p>
        </p:txBody>
      </p:sp>
      <p:sp>
        <p:nvSpPr>
          <p:cNvPr id="95" name="Undertittel 2"/>
          <p:cNvSpPr txBox="1"/>
          <p:nvPr>
            <p:ph type="subTitle" sz="quarter" idx="1"/>
          </p:nvPr>
        </p:nvSpPr>
        <p:spPr>
          <a:xfrm>
            <a:off x="1371600" y="4509120"/>
            <a:ext cx="6400800" cy="1752601"/>
          </a:xfrm>
          <a:prstGeom prst="rect">
            <a:avLst/>
          </a:prstGeom>
        </p:spPr>
        <p:txBody>
          <a:bodyPr/>
          <a:lstStyle/>
          <a:p>
            <a:pPr defTabSz="658368">
              <a:spcBef>
                <a:spcPts val="400"/>
              </a:spcBef>
              <a:defRPr sz="2016"/>
            </a:pPr>
          </a:p>
          <a:p>
            <a:pPr defTabSz="658368">
              <a:spcBef>
                <a:spcPts val="400"/>
              </a:spcBef>
              <a:defRPr sz="2016"/>
            </a:pPr>
            <a:r>
              <a:t>Alzheimerdagen 2019</a:t>
            </a:r>
          </a:p>
          <a:p>
            <a:pPr defTabSz="658368">
              <a:spcBef>
                <a:spcPts val="400"/>
              </a:spcBef>
              <a:defRPr sz="2016"/>
            </a:pPr>
          </a:p>
          <a:p>
            <a:pPr defTabSz="658368">
              <a:spcBef>
                <a:spcPts val="400"/>
              </a:spcBef>
              <a:defRPr sz="1656"/>
            </a:pPr>
            <a:r>
              <a:t>v/Ellen Elisabeth Hervold</a:t>
            </a:r>
            <a:endParaRPr sz="2016"/>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hueOff val="263624"/>
                <a:satOff val="55948"/>
                <a:lumOff val="27907"/>
              </a:schemeClr>
            </a:gs>
            <a:gs pos="35000">
              <a:srgbClr val="E4FDBF"/>
            </a:gs>
            <a:gs pos="100000">
              <a:schemeClr val="accent3">
                <a:hueOff val="321486"/>
                <a:satOff val="58119"/>
                <a:lumOff val="40966"/>
              </a:schemeClr>
            </a:gs>
          </a:gsLst>
          <a:lin ang="16200000" scaled="0"/>
        </a:gradFill>
      </p:bgPr>
    </p:bg>
    <p:spTree>
      <p:nvGrpSpPr>
        <p:cNvPr id="1" name=""/>
        <p:cNvGrpSpPr/>
        <p:nvPr/>
      </p:nvGrpSpPr>
      <p:grpSpPr>
        <a:xfrm>
          <a:off x="0" y="0"/>
          <a:ext cx="0" cy="0"/>
          <a:chOff x="0" y="0"/>
          <a:chExt cx="0" cy="0"/>
        </a:xfrm>
      </p:grpSpPr>
      <p:pic>
        <p:nvPicPr>
          <p:cNvPr id="97" name="Picture 2" descr="Picture 2"/>
          <p:cNvPicPr>
            <a:picLocks noChangeAspect="1"/>
          </p:cNvPicPr>
          <p:nvPr/>
        </p:nvPicPr>
        <p:blipFill>
          <a:blip r:embed="rId3">
            <a:extLst/>
          </a:blip>
          <a:stretch>
            <a:fillRect/>
          </a:stretch>
        </p:blipFill>
        <p:spPr>
          <a:xfrm>
            <a:off x="412428" y="921420"/>
            <a:ext cx="8568953" cy="5234036"/>
          </a:xfrm>
          <a:prstGeom prst="rect">
            <a:avLst/>
          </a:prstGeom>
          <a:ln w="38100">
            <a:solidFill>
              <a:srgbClr val="77933C"/>
            </a:solidFill>
          </a:ln>
        </p:spPr>
      </p:pic>
      <p:sp>
        <p:nvSpPr>
          <p:cNvPr id="98" name="Naomi Feil"/>
          <p:cNvSpPr txBox="1"/>
          <p:nvPr/>
        </p:nvSpPr>
        <p:spPr>
          <a:xfrm>
            <a:off x="485498" y="176529"/>
            <a:ext cx="2283654" cy="6248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3600"/>
            </a:lvl1pPr>
          </a:lstStyle>
          <a:p>
            <a:pPr>
              <a:defRPr b="1"/>
            </a:pPr>
            <a:r>
              <a:rPr b="0"/>
              <a:t>Naomi Feil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hueOff val="263624"/>
                <a:satOff val="55948"/>
                <a:lumOff val="27907"/>
              </a:schemeClr>
            </a:gs>
            <a:gs pos="43165">
              <a:srgbClr val="DFFEB2"/>
            </a:gs>
            <a:gs pos="43165">
              <a:srgbClr val="E4FDBF"/>
            </a:gs>
            <a:gs pos="81955">
              <a:srgbClr val="ECFED3"/>
            </a:gs>
            <a:gs pos="100000">
              <a:schemeClr val="accent3">
                <a:hueOff val="321486"/>
                <a:satOff val="58119"/>
                <a:lumOff val="40966"/>
              </a:schemeClr>
            </a:gs>
          </a:gsLst>
          <a:lin ang="16200000" scaled="0"/>
        </a:gradFill>
      </p:bgPr>
    </p:bg>
    <p:spTree>
      <p:nvGrpSpPr>
        <p:cNvPr id="1" name=""/>
        <p:cNvGrpSpPr/>
        <p:nvPr/>
      </p:nvGrpSpPr>
      <p:grpSpPr>
        <a:xfrm>
          <a:off x="0" y="0"/>
          <a:ext cx="0" cy="0"/>
          <a:chOff x="0" y="0"/>
          <a:chExt cx="0" cy="0"/>
        </a:xfrm>
      </p:grpSpPr>
      <p:sp>
        <p:nvSpPr>
          <p:cNvPr id="102" name="Tittel 1"/>
          <p:cNvSpPr txBox="1"/>
          <p:nvPr>
            <p:ph type="title"/>
          </p:nvPr>
        </p:nvSpPr>
        <p:spPr>
          <a:xfrm>
            <a:off x="1203002" y="338138"/>
            <a:ext cx="6737996" cy="1634729"/>
          </a:xfrm>
          <a:prstGeom prst="rect">
            <a:avLst/>
          </a:prstGeom>
        </p:spPr>
        <p:txBody>
          <a:bodyPr/>
          <a:lstStyle>
            <a:lvl1pPr defTabSz="539495">
              <a:defRPr sz="3421"/>
            </a:lvl1pPr>
          </a:lstStyle>
          <a:p>
            <a:pPr/>
            <a:r>
              <a:t>Valideringsmetoden er basert på følgende prinsipper:</a:t>
            </a:r>
          </a:p>
        </p:txBody>
      </p:sp>
      <p:sp>
        <p:nvSpPr>
          <p:cNvPr id="103" name="Plassholder for innhold 2"/>
          <p:cNvSpPr txBox="1"/>
          <p:nvPr>
            <p:ph type="body" idx="1"/>
          </p:nvPr>
        </p:nvSpPr>
        <p:spPr>
          <a:xfrm>
            <a:off x="1016000" y="2171700"/>
            <a:ext cx="7662615" cy="4525963"/>
          </a:xfrm>
          <a:prstGeom prst="rect">
            <a:avLst/>
          </a:prstGeom>
        </p:spPr>
        <p:txBody>
          <a:bodyPr/>
          <a:lstStyle/>
          <a:p>
            <a:pPr>
              <a:defRPr sz="3000"/>
            </a:pPr>
            <a:r>
              <a:t>Å akseptere personens opplevelse av verden her og nå</a:t>
            </a:r>
          </a:p>
          <a:p>
            <a:pPr>
              <a:defRPr sz="3000"/>
            </a:pPr>
          </a:p>
          <a:p>
            <a:pPr>
              <a:defRPr sz="3000"/>
            </a:pPr>
            <a:r>
              <a:t>Å utforske årsaken til følelsene som uttrykker seg</a:t>
            </a:r>
          </a:p>
          <a:p>
            <a:pPr>
              <a:defRPr sz="3000"/>
            </a:pPr>
          </a:p>
          <a:p>
            <a:pPr>
              <a:defRPr sz="3000"/>
            </a:pPr>
            <a:r>
              <a:t>Å hjelpe vedkommende til opprettholdelse av sin verdighet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hueOff val="263624"/>
                <a:satOff val="55948"/>
                <a:lumOff val="27907"/>
              </a:schemeClr>
            </a:gs>
            <a:gs pos="100000">
              <a:schemeClr val="accent3">
                <a:hueOff val="321486"/>
                <a:satOff val="58119"/>
                <a:lumOff val="40966"/>
              </a:schemeClr>
            </a:gs>
          </a:gsLst>
          <a:lin ang="16200000" scaled="0"/>
        </a:gradFill>
      </p:bgPr>
    </p:bg>
    <p:spTree>
      <p:nvGrpSpPr>
        <p:cNvPr id="1" name=""/>
        <p:cNvGrpSpPr/>
        <p:nvPr/>
      </p:nvGrpSpPr>
      <p:grpSpPr>
        <a:xfrm>
          <a:off x="0" y="0"/>
          <a:ext cx="0" cy="0"/>
          <a:chOff x="0" y="0"/>
          <a:chExt cx="0" cy="0"/>
        </a:xfrm>
      </p:grpSpPr>
      <p:sp>
        <p:nvSpPr>
          <p:cNvPr id="107" name="Tittel 1"/>
          <p:cNvSpPr txBox="1"/>
          <p:nvPr>
            <p:ph type="title"/>
          </p:nvPr>
        </p:nvSpPr>
        <p:spPr>
          <a:xfrm>
            <a:off x="1917700" y="795337"/>
            <a:ext cx="8229600" cy="1143001"/>
          </a:xfrm>
          <a:prstGeom prst="rect">
            <a:avLst/>
          </a:prstGeom>
        </p:spPr>
        <p:txBody>
          <a:bodyPr/>
          <a:lstStyle/>
          <a:p>
            <a:pPr algn="l" defTabSz="365760">
              <a:defRPr sz="3280"/>
            </a:pPr>
            <a:r>
              <a:t>Validering vektlegger:</a:t>
            </a:r>
          </a:p>
          <a:p>
            <a:pPr defTabSz="365760">
              <a:defRPr sz="2320"/>
            </a:pPr>
          </a:p>
        </p:txBody>
      </p:sp>
      <p:sp>
        <p:nvSpPr>
          <p:cNvPr id="108" name="Empatisk holdning…"/>
          <p:cNvSpPr txBox="1"/>
          <p:nvPr>
            <p:ph type="body" sz="half" idx="1"/>
          </p:nvPr>
        </p:nvSpPr>
        <p:spPr>
          <a:xfrm>
            <a:off x="2184400" y="2209800"/>
            <a:ext cx="4034781" cy="4525963"/>
          </a:xfrm>
          <a:prstGeom prst="rect">
            <a:avLst/>
          </a:prstGeom>
        </p:spPr>
        <p:txBody>
          <a:bodyPr/>
          <a:lstStyle/>
          <a:p>
            <a:pPr>
              <a:defRPr sz="3100"/>
            </a:pPr>
            <a:r>
              <a:t>Empatisk holdning</a:t>
            </a:r>
          </a:p>
          <a:p>
            <a:pPr>
              <a:defRPr sz="3100"/>
            </a:pPr>
          </a:p>
          <a:p>
            <a:pPr>
              <a:defRPr sz="3100"/>
            </a:pPr>
            <a:r>
              <a:t>Å lytte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hueOff val="263624"/>
                <a:satOff val="55948"/>
                <a:lumOff val="27907"/>
              </a:schemeClr>
            </a:gs>
            <a:gs pos="100000">
              <a:schemeClr val="accent3">
                <a:hueOff val="321486"/>
                <a:satOff val="58119"/>
                <a:lumOff val="40966"/>
              </a:schemeClr>
            </a:gs>
          </a:gsLst>
          <a:lin ang="16200000" scaled="0"/>
        </a:gradFill>
      </p:bgPr>
    </p:bg>
    <p:spTree>
      <p:nvGrpSpPr>
        <p:cNvPr id="1" name=""/>
        <p:cNvGrpSpPr/>
        <p:nvPr/>
      </p:nvGrpSpPr>
      <p:grpSpPr>
        <a:xfrm>
          <a:off x="0" y="0"/>
          <a:ext cx="0" cy="0"/>
          <a:chOff x="0" y="0"/>
          <a:chExt cx="0" cy="0"/>
        </a:xfrm>
      </p:grpSpPr>
      <p:sp>
        <p:nvSpPr>
          <p:cNvPr id="112" name="Tittel 1"/>
          <p:cNvSpPr txBox="1"/>
          <p:nvPr>
            <p:ph type="title"/>
          </p:nvPr>
        </p:nvSpPr>
        <p:spPr>
          <a:xfrm>
            <a:off x="457200" y="-80962"/>
            <a:ext cx="8229600" cy="1143001"/>
          </a:xfrm>
          <a:prstGeom prst="rect">
            <a:avLst/>
          </a:prstGeom>
        </p:spPr>
        <p:txBody>
          <a:bodyPr/>
          <a:lstStyle/>
          <a:p>
            <a:pPr/>
            <a:r>
              <a:t>Validering i praksis</a:t>
            </a:r>
          </a:p>
        </p:txBody>
      </p:sp>
      <p:sp>
        <p:nvSpPr>
          <p:cNvPr id="113" name="Plassholder for innhold 2"/>
          <p:cNvSpPr txBox="1"/>
          <p:nvPr>
            <p:ph type="body" idx="1"/>
          </p:nvPr>
        </p:nvSpPr>
        <p:spPr>
          <a:xfrm>
            <a:off x="238571" y="1358032"/>
            <a:ext cx="8867330" cy="5426224"/>
          </a:xfrm>
          <a:prstGeom prst="rect">
            <a:avLst/>
          </a:prstGeom>
        </p:spPr>
        <p:txBody>
          <a:bodyPr/>
          <a:lstStyle/>
          <a:p>
            <a:pPr marL="301752" indent="-301752" defTabSz="804672">
              <a:lnSpc>
                <a:spcPct val="80000"/>
              </a:lnSpc>
              <a:spcBef>
                <a:spcPts val="500"/>
              </a:spcBef>
              <a:defRPr sz="2376"/>
            </a:pPr>
            <a:r>
              <a:t>En 92 år gammel mor gjemmer ringen sin.</a:t>
            </a:r>
          </a:p>
          <a:p>
            <a:pPr marL="301752" indent="-301752" defTabSz="804672">
              <a:lnSpc>
                <a:spcPct val="80000"/>
              </a:lnSpc>
              <a:spcBef>
                <a:spcPts val="500"/>
              </a:spcBef>
              <a:defRPr sz="2376"/>
            </a:pPr>
            <a:r>
              <a:t>Beskylder datter for å ha tatt den.</a:t>
            </a:r>
          </a:p>
          <a:p>
            <a:pPr marL="301752" indent="-301752" defTabSz="804672">
              <a:lnSpc>
                <a:spcPct val="80000"/>
              </a:lnSpc>
              <a:spcBef>
                <a:spcPts val="500"/>
              </a:spcBef>
              <a:defRPr sz="2376"/>
            </a:pPr>
          </a:p>
          <a:p>
            <a:pPr marL="301752" indent="-301752" defTabSz="804672">
              <a:lnSpc>
                <a:spcPct val="80000"/>
              </a:lnSpc>
              <a:spcBef>
                <a:spcPts val="500"/>
              </a:spcBef>
              <a:defRPr b="1" sz="2376"/>
            </a:pPr>
            <a:r>
              <a:t>Uttrykk hennes følelser. </a:t>
            </a:r>
            <a:r>
              <a:rPr b="0"/>
              <a:t>« Så fortvilende for deg at du har mistet ringen».</a:t>
            </a:r>
            <a:endParaRPr b="0"/>
          </a:p>
          <a:p>
            <a:pPr marL="301752" indent="-301752" defTabSz="804672">
              <a:lnSpc>
                <a:spcPct val="80000"/>
              </a:lnSpc>
              <a:spcBef>
                <a:spcPts val="500"/>
              </a:spcBef>
              <a:defRPr b="1" sz="2376"/>
            </a:pPr>
          </a:p>
          <a:p>
            <a:pPr marL="301752" indent="-301752" defTabSz="804672">
              <a:lnSpc>
                <a:spcPct val="80000"/>
              </a:lnSpc>
              <a:spcBef>
                <a:spcPts val="500"/>
              </a:spcBef>
              <a:defRPr b="1" sz="2376"/>
            </a:pPr>
            <a:r>
              <a:t>Sentrer hennes følelser. </a:t>
            </a:r>
            <a:r>
              <a:rPr b="0"/>
              <a:t>« Det var den ringen som du er så glad i, du må jo være veldig lei deg.»</a:t>
            </a:r>
            <a:endParaRPr b="0"/>
          </a:p>
          <a:p>
            <a:pPr marL="301752" indent="-301752" defTabSz="804672">
              <a:lnSpc>
                <a:spcPct val="80000"/>
              </a:lnSpc>
              <a:spcBef>
                <a:spcPts val="500"/>
              </a:spcBef>
              <a:defRPr b="1" sz="2376"/>
            </a:pPr>
          </a:p>
          <a:p>
            <a:pPr marL="301752" indent="-301752" defTabSz="804672">
              <a:lnSpc>
                <a:spcPct val="80000"/>
              </a:lnSpc>
              <a:spcBef>
                <a:spcPts val="500"/>
              </a:spcBef>
              <a:defRPr b="1" sz="2376"/>
            </a:pPr>
            <a:r>
              <a:t>Gjenta.» </a:t>
            </a:r>
            <a:r>
              <a:rPr b="0"/>
              <a:t>Nå finner du den ikke og tror at noen har stjålet den?»</a:t>
            </a:r>
            <a:endParaRPr b="0"/>
          </a:p>
          <a:p>
            <a:pPr marL="301752" indent="-301752" defTabSz="804672">
              <a:lnSpc>
                <a:spcPct val="80000"/>
              </a:lnSpc>
              <a:spcBef>
                <a:spcPts val="500"/>
              </a:spcBef>
              <a:defRPr b="1" sz="2376"/>
            </a:pPr>
            <a:endParaRPr b="0"/>
          </a:p>
          <a:p>
            <a:pPr marL="301752" indent="-301752" defTabSz="804672">
              <a:lnSpc>
                <a:spcPct val="80000"/>
              </a:lnSpc>
              <a:spcBef>
                <a:spcPts val="500"/>
              </a:spcBef>
              <a:defRPr b="1" sz="2376"/>
            </a:pPr>
            <a:r>
              <a:t>Reminisens. </a:t>
            </a:r>
            <a:r>
              <a:rPr b="0"/>
              <a:t>«Var det den nydelige i hvitt gull med blå sten som du fikk av far?»</a:t>
            </a:r>
          </a:p>
          <a:p>
            <a:pPr marL="0" indent="0" defTabSz="804672">
              <a:lnSpc>
                <a:spcPct val="80000"/>
              </a:lnSpc>
              <a:spcBef>
                <a:spcPts val="500"/>
              </a:spcBef>
              <a:buSzTx/>
              <a:buNone/>
              <a:defRPr sz="2376"/>
            </a:pPr>
            <a:r>
              <a:t>   Mens dere leter:» Hvor gammel var du da du traff far</a:t>
            </a:r>
            <a:r>
              <a:t>?   </a:t>
            </a:r>
          </a:p>
          <a:p>
            <a:pPr marL="0" indent="0" defTabSz="804672">
              <a:lnSpc>
                <a:spcPct val="80000"/>
              </a:lnSpc>
              <a:spcBef>
                <a:spcPts val="500"/>
              </a:spcBef>
              <a:buSzTx/>
              <a:buNone/>
              <a:defRPr sz="2376"/>
            </a:pPr>
            <a:r>
              <a:t>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chemeClr val="accent3">
                <a:hueOff val="263624"/>
                <a:satOff val="55948"/>
                <a:lumOff val="27907"/>
              </a:schemeClr>
            </a:gs>
            <a:gs pos="35000">
              <a:srgbClr val="E4FDBF"/>
            </a:gs>
            <a:gs pos="100000">
              <a:schemeClr val="accent3">
                <a:hueOff val="321486"/>
                <a:satOff val="58119"/>
                <a:lumOff val="40966"/>
              </a:schemeClr>
            </a:gs>
          </a:gsLst>
          <a:lin ang="16200000" scaled="0"/>
        </a:gradFill>
      </p:bgPr>
    </p:bg>
    <p:spTree>
      <p:nvGrpSpPr>
        <p:cNvPr id="1" name=""/>
        <p:cNvGrpSpPr/>
        <p:nvPr/>
      </p:nvGrpSpPr>
      <p:grpSpPr>
        <a:xfrm>
          <a:off x="0" y="0"/>
          <a:ext cx="0" cy="0"/>
          <a:chOff x="0" y="0"/>
          <a:chExt cx="0" cy="0"/>
        </a:xfrm>
      </p:grpSpPr>
      <p:sp>
        <p:nvSpPr>
          <p:cNvPr id="117" name="Gladys Wilson…"/>
          <p:cNvSpPr txBox="1"/>
          <p:nvPr/>
        </p:nvSpPr>
        <p:spPr>
          <a:xfrm>
            <a:off x="1672419" y="1700529"/>
            <a:ext cx="5518174" cy="1386841"/>
          </a:xfrm>
          <a:prstGeom prst="rect">
            <a:avLst/>
          </a:prstGeom>
          <a:solidFill>
            <a:schemeClr val="accent3"/>
          </a:solidFill>
          <a:ln w="38100">
            <a:solidFill>
              <a:srgbClr val="FFFFFF"/>
            </a:solidFill>
          </a:ln>
          <a:effectLst>
            <a:outerShdw sx="100000" sy="100000" kx="0" ky="0" algn="b" rotWithShape="0" blurRad="38100" dist="20000" dir="5400000">
              <a:srgbClr val="000000">
                <a:alpha val="38000"/>
              </a:srgbClr>
            </a:outerShdw>
          </a:effectLst>
          <a:extLst>
            <a:ext uri="{C572A759-6A51-4108-AA02-DFA0A04FC94B}">
              <ma14:wrappingTextBoxFlag xmlns:ma14="http://schemas.microsoft.com/office/mac/drawingml/2011/main" val="1"/>
            </a:ext>
          </a:extLst>
        </p:spPr>
        <p:txBody>
          <a:bodyPr lIns="45719" rIns="45719">
            <a:spAutoFit/>
          </a:bodyPr>
          <a:lstStyle/>
          <a:p>
            <a:pPr algn="ctr">
              <a:defRPr b="1" sz="2900"/>
            </a:pPr>
            <a:r>
              <a:t>Gladys Wilson </a:t>
            </a:r>
          </a:p>
          <a:p>
            <a:pPr algn="ctr">
              <a:defRPr b="1" sz="2900"/>
            </a:pPr>
            <a:r>
              <a:t>and </a:t>
            </a:r>
          </a:p>
          <a:p>
            <a:pPr algn="ctr">
              <a:defRPr b="1" sz="2900"/>
            </a:pPr>
            <a:r>
              <a:t>Naomi Feil</a:t>
            </a:r>
          </a:p>
        </p:txBody>
      </p:sp>
      <p:sp>
        <p:nvSpPr>
          <p:cNvPr id="118" name="youtube.com/watch?v=CrZXz10FcVM"/>
          <p:cNvSpPr txBox="1"/>
          <p:nvPr/>
        </p:nvSpPr>
        <p:spPr>
          <a:xfrm>
            <a:off x="2217180" y="4799329"/>
            <a:ext cx="509064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u="sng">
                <a:solidFill>
                  <a:srgbClr val="0000FF"/>
                </a:solidFill>
                <a:uFill>
                  <a:solidFill>
                    <a:srgbClr val="0000FF"/>
                  </a:solidFill>
                </a:uFill>
                <a:hlinkClick r:id="rId2" invalidUrl="" action="" tgtFrame="" tooltip="" history="1" highlightClick="0" endSnd="0"/>
              </a:defRPr>
            </a:lvl1pPr>
          </a:lstStyle>
          <a:p>
            <a:pPr>
              <a:defRPr u="none">
                <a:solidFill>
                  <a:srgbClr val="000000"/>
                </a:solidFill>
                <a:uFillTx/>
              </a:defRPr>
            </a:pPr>
            <a:r>
              <a:rPr u="sng">
                <a:solidFill>
                  <a:srgbClr val="0000FF"/>
                </a:solidFill>
                <a:uFill>
                  <a:solidFill>
                    <a:srgbClr val="0000FF"/>
                  </a:solidFill>
                </a:uFill>
                <a:hlinkClick r:id="rId2" invalidUrl="" action="" tgtFrame="" tooltip="" history="1" highlightClick="0" endSnd="0"/>
              </a:rPr>
              <a:t>youtube.com/watch?v=CrZXz10FcVM</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tema">
  <a:themeElements>
    <a:clrScheme name="Office-tem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tema">
      <a:majorFont>
        <a:latin typeface="Helvetica"/>
        <a:ea typeface="Helvetica"/>
        <a:cs typeface="Helvetica"/>
      </a:majorFont>
      <a:minorFont>
        <a:latin typeface="Calibri"/>
        <a:ea typeface="Calibri"/>
        <a:cs typeface="Calibri"/>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tema">
  <a:themeElements>
    <a:clrScheme name="Office-tema">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tema">
      <a:majorFont>
        <a:latin typeface="Helvetica"/>
        <a:ea typeface="Helvetica"/>
        <a:cs typeface="Helvetica"/>
      </a:majorFont>
      <a:minorFont>
        <a:latin typeface="Calibri"/>
        <a:ea typeface="Calibri"/>
        <a:cs typeface="Calibri"/>
      </a:minorFont>
    </a:fontScheme>
    <a:fmtScheme name="Office-t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