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5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DADB88-DC75-4E6F-AA6B-90E7F6D1462E}" type="datetimeFigureOut">
              <a:rPr lang="nb-NO" smtClean="0"/>
              <a:t>11.05.2021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F52A3-EF9C-4C02-AC84-5FEAEA19AE3F}" type="slidenum">
              <a:rPr lang="nb-NO" smtClean="0"/>
              <a:t>‹#›</a:t>
            </a:fld>
            <a:endParaRPr lang="nb-NO"/>
          </a:p>
        </p:txBody>
      </p:sp>
    </p:spTree>
    <p:extLst>
      <p:ext uri="{BB962C8B-B14F-4D97-AF65-F5344CB8AC3E}">
        <p14:creationId xmlns:p14="http://schemas.microsoft.com/office/powerpoint/2010/main" val="985018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28282733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ssholder for lysbilde 1">
            <a:extLst>
              <a:ext uri="{FF2B5EF4-FFF2-40B4-BE49-F238E27FC236}">
                <a16:creationId xmlns:a16="http://schemas.microsoft.com/office/drawing/2014/main" id="{072C5AE1-BEE8-4A4F-84BD-22616048DE51}"/>
              </a:ext>
            </a:extLst>
          </p:cNvPr>
          <p:cNvSpPr>
            <a:spLocks noGrp="1" noRot="1" noChangeAspect="1" noChangeArrowheads="1" noTextEdit="1"/>
          </p:cNvSpPr>
          <p:nvPr>
            <p:ph type="sldImg"/>
          </p:nvPr>
        </p:nvSpPr>
        <p:spPr>
          <a:xfrm>
            <a:off x="685800" y="1143000"/>
            <a:ext cx="5486400" cy="3086100"/>
          </a:xfrm>
        </p:spPr>
      </p:sp>
      <p:sp>
        <p:nvSpPr>
          <p:cNvPr id="3" name="Plassholder for notater 2">
            <a:extLst>
              <a:ext uri="{FF2B5EF4-FFF2-40B4-BE49-F238E27FC236}">
                <a16:creationId xmlns:a16="http://schemas.microsoft.com/office/drawing/2014/main" id="{E5E461D1-AD59-4B41-82D3-2C2293C88E44}"/>
              </a:ext>
            </a:extLst>
          </p:cNvPr>
          <p:cNvSpPr>
            <a:spLocks noGrp="1"/>
          </p:cNvSpPr>
          <p:nvPr>
            <p:ph type="body" idx="1"/>
          </p:nvPr>
        </p:nvSpPr>
        <p:spPr/>
        <p:txBody>
          <a:bodyPr/>
          <a:lstStyle/>
          <a:p>
            <a:pPr>
              <a:defRPr/>
            </a:pPr>
            <a:r>
              <a:rPr lang="nb-NO" b="1" dirty="0">
                <a:latin typeface="Georgia" panose="02040502050405020303" pitchFamily="18" charset="0"/>
              </a:rPr>
              <a:t>Norge er på verdenstoppen når det kommer til frivillig aktivitet</a:t>
            </a:r>
            <a:r>
              <a:rPr lang="nb-NO" dirty="0">
                <a:latin typeface="Georgia" panose="02040502050405020303" pitchFamily="18" charset="0"/>
              </a:rPr>
              <a:t>, og regjeringen setter stort fokus på frivillighet som et viktig samfunnsoppdrag. De frivillige er uunnværlige når det gjelder både tilbud om fritidsaktivitet i kommunen og i helsesektoren for aktivisering, her i blant personer med demens. Det er mange stortingsmeldinger « Frivillighet for alle» og NOUer som tar opp viktigheten av frivilligarbeid i samfunnet. </a:t>
            </a:r>
          </a:p>
          <a:p>
            <a:pPr>
              <a:defRPr/>
            </a:pPr>
            <a:endParaRPr lang="nb-NO" dirty="0">
              <a:latin typeface="Georgia" panose="02040502050405020303" pitchFamily="18" charset="0"/>
            </a:endParaRPr>
          </a:p>
          <a:p>
            <a:pPr>
              <a:defRPr/>
            </a:pPr>
            <a:r>
              <a:rPr lang="nb-NO" dirty="0">
                <a:latin typeface="Georgia" panose="02040502050405020303" pitchFamily="18" charset="0"/>
              </a:rPr>
              <a:t>Frivillig arbeid har stor betydning for enkeltpersoner, og for samfunnet. </a:t>
            </a:r>
          </a:p>
          <a:p>
            <a:pPr>
              <a:defRPr/>
            </a:pPr>
            <a:endParaRPr lang="nb-NO" dirty="0">
              <a:latin typeface="Georgia" panose="02040502050405020303" pitchFamily="18" charset="0"/>
            </a:endParaRPr>
          </a:p>
          <a:p>
            <a:pPr marL="171450" indent="-171450">
              <a:buFontTx/>
              <a:buChar char="-"/>
              <a:defRPr/>
            </a:pPr>
            <a:r>
              <a:rPr lang="nb-NO" dirty="0">
                <a:latin typeface="Georgia" panose="02040502050405020303" pitchFamily="18" charset="0"/>
              </a:rPr>
              <a:t>Ca. 60 % av Norges befolkning gjør en frivillig innsats</a:t>
            </a:r>
          </a:p>
          <a:p>
            <a:pPr marL="171450" indent="-171450">
              <a:buFontTx/>
              <a:buChar char="-"/>
              <a:defRPr/>
            </a:pPr>
            <a:r>
              <a:rPr lang="nb-NO" dirty="0">
                <a:latin typeface="Georgia" panose="02040502050405020303" pitchFamily="18" charset="0"/>
              </a:rPr>
              <a:t>Mange ønsker å gjøre en forskjell for andre og opplever frivillig aktivitet som helsefremmende og meningsfullt </a:t>
            </a:r>
          </a:p>
          <a:p>
            <a:pPr marL="171450" indent="-171450">
              <a:buFontTx/>
              <a:buChar char="-"/>
              <a:defRPr/>
            </a:pPr>
            <a:r>
              <a:rPr lang="nb-NO" dirty="0">
                <a:latin typeface="Georgia" panose="02040502050405020303" pitchFamily="18" charset="0"/>
              </a:rPr>
              <a:t>De aller fleste velger å være frivillige gjennom idretten, men også innen helse- og omsorg og andre områder er det et stort antall frivillige. Nasjonalforeningen for folkehelsen har for eksempel et arbeid som kalles Aktivitetsvenn, der frivillige stiller opp og gjør aktiviteter sammen med en som har demens. Det skal være en aktivitet som de begge har glede av.</a:t>
            </a:r>
          </a:p>
          <a:p>
            <a:pPr marL="171450" indent="-171450">
              <a:buFontTx/>
              <a:buChar char="-"/>
              <a:defRPr/>
            </a:pPr>
            <a:endParaRPr lang="nb-NO" dirty="0">
              <a:latin typeface="Georgia" panose="02040502050405020303" pitchFamily="18" charset="0"/>
            </a:endParaRPr>
          </a:p>
          <a:p>
            <a:pPr>
              <a:buFontTx/>
              <a:buNone/>
              <a:defRPr/>
            </a:pPr>
            <a:r>
              <a:rPr lang="nb-NO" dirty="0">
                <a:latin typeface="Georgia" panose="02040502050405020303" pitchFamily="18" charset="0"/>
              </a:rPr>
              <a:t>Dette arbeidet er noe kommunene er veldig glade for. </a:t>
            </a:r>
          </a:p>
          <a:p>
            <a:pPr>
              <a:defRPr/>
            </a:pPr>
            <a:r>
              <a:rPr lang="nb-NO" dirty="0"/>
              <a:t>(Tallene er hentet fra frivillig.no)</a:t>
            </a:r>
          </a:p>
        </p:txBody>
      </p:sp>
      <p:sp>
        <p:nvSpPr>
          <p:cNvPr id="7172" name="Plassholder for lysbildenummer 3">
            <a:extLst>
              <a:ext uri="{FF2B5EF4-FFF2-40B4-BE49-F238E27FC236}">
                <a16:creationId xmlns:a16="http://schemas.microsoft.com/office/drawing/2014/main" id="{B2C40EB3-C5F2-41F1-8C6D-6F3DDA0C6C0E}"/>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73163A92-08B7-4B98-8814-79B24DA1644C}" type="slidenum">
              <a:rPr lang="nb-NO" altLang="nb-NO" sz="1800">
                <a:solidFill>
                  <a:schemeClr val="tx1"/>
                </a:solidFill>
                <a:latin typeface="Calibri" panose="020F0502020204030204" pitchFamily="34" charset="0"/>
              </a:rPr>
              <a:pPr eaLnBrk="1" hangingPunct="1">
                <a:spcBef>
                  <a:spcPct val="0"/>
                </a:spcBef>
                <a:buClrTx/>
                <a:buSzTx/>
                <a:buFontTx/>
                <a:buNone/>
              </a:pPr>
              <a:t>2</a:t>
            </a:fld>
            <a:endParaRPr lang="nb-NO" altLang="nb-NO" sz="1800">
              <a:solidFill>
                <a:schemeClr val="tx1"/>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ssholder for lysbilde 1">
            <a:extLst>
              <a:ext uri="{FF2B5EF4-FFF2-40B4-BE49-F238E27FC236}">
                <a16:creationId xmlns:a16="http://schemas.microsoft.com/office/drawing/2014/main" id="{81C6970F-F7B1-4ED2-94C3-94CB15058B8E}"/>
              </a:ext>
            </a:extLst>
          </p:cNvPr>
          <p:cNvSpPr>
            <a:spLocks noGrp="1" noRot="1" noChangeAspect="1" noChangeArrowheads="1" noTextEdit="1"/>
          </p:cNvSpPr>
          <p:nvPr>
            <p:ph type="sldImg"/>
          </p:nvPr>
        </p:nvSpPr>
        <p:spPr/>
      </p:sp>
      <p:sp>
        <p:nvSpPr>
          <p:cNvPr id="26627" name="Plassholder for notater 2">
            <a:extLst>
              <a:ext uri="{FF2B5EF4-FFF2-40B4-BE49-F238E27FC236}">
                <a16:creationId xmlns:a16="http://schemas.microsoft.com/office/drawing/2014/main" id="{CD1F7BE2-EE03-40FD-8174-B46D72A46A10}"/>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nb-NO" altLang="nb-NO"/>
              <a:t>Thea Skyvulstad er giver og støtter Nasjonalforeningen for folkehelsens forskning på demens.  Hun støtter gjerne på Vipps eller med SMS.  Det er også en måte å være frivillig på.   Ved å gi penger sørger Thea for at Nasjonalforeningen for folkehelsens forskere kan forske videre for å finne en kur og behandling som virker.  Mange givere støtter forskningen fast hver måned. </a:t>
            </a:r>
          </a:p>
          <a:p>
            <a:endParaRPr lang="nb-NO" altLang="nb-NO"/>
          </a:p>
          <a:p>
            <a:r>
              <a:rPr lang="nb-NO" altLang="nb-NO"/>
              <a:t>Nasjonalforeningen for folkehelsen har mer enn 110 000 giver som støtter Nasjonalforeningen for folkehelsen regelmessig, en del av dem fast hver måned.  Givergleden i Norge er stor og mange mennesker støtter flere organisasjoner samtidig.  Noen organisasjoner, som Nasjonalforeningen for folkehelsen, er helt avhengig av at privatpersoner støtter dem økonomisk for å kunne gjøre jobben sin.   Nasjonalforeningen for folkehelsen får bare 3% statlig støtte. </a:t>
            </a:r>
          </a:p>
          <a:p>
            <a:endParaRPr lang="nb-NO" altLang="nb-NO"/>
          </a:p>
          <a:p>
            <a:r>
              <a:rPr lang="nb-NO" altLang="nb-NO"/>
              <a:t>Kjenner dere noen som er givere?  Kjenner dere noen som er fadder?</a:t>
            </a:r>
          </a:p>
          <a:p>
            <a:endParaRPr lang="nb-NO" altLang="nb-NO"/>
          </a:p>
          <a:p>
            <a:endParaRPr lang="nb-NO" altLang="nb-NO"/>
          </a:p>
        </p:txBody>
      </p:sp>
      <p:sp>
        <p:nvSpPr>
          <p:cNvPr id="26628" name="Plassholder for lysbildenummer 3">
            <a:extLst>
              <a:ext uri="{FF2B5EF4-FFF2-40B4-BE49-F238E27FC236}">
                <a16:creationId xmlns:a16="http://schemas.microsoft.com/office/drawing/2014/main" id="{E798CD6F-3B4F-401D-9F46-99D34616181D}"/>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5D7F604C-55BD-4684-8096-91FFDE031EAB}" type="slidenum">
              <a:rPr lang="nb-NO" altLang="nb-NO" sz="1800">
                <a:solidFill>
                  <a:schemeClr val="tx1"/>
                </a:solidFill>
                <a:latin typeface="Calibri" panose="020F0502020204030204" pitchFamily="34" charset="0"/>
              </a:rPr>
              <a:pPr eaLnBrk="1" hangingPunct="1">
                <a:spcBef>
                  <a:spcPct val="0"/>
                </a:spcBef>
                <a:buClrTx/>
                <a:buSzTx/>
                <a:buFontTx/>
                <a:buNone/>
              </a:pPr>
              <a:t>12</a:t>
            </a:fld>
            <a:endParaRPr lang="nb-NO" altLang="nb-NO" sz="1800">
              <a:solidFill>
                <a:schemeClr val="tx1"/>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ssholder for lysbilde 1">
            <a:extLst>
              <a:ext uri="{FF2B5EF4-FFF2-40B4-BE49-F238E27FC236}">
                <a16:creationId xmlns:a16="http://schemas.microsoft.com/office/drawing/2014/main" id="{3228E9E1-262B-449E-A259-1B3EC0E1AE76}"/>
              </a:ext>
            </a:extLst>
          </p:cNvPr>
          <p:cNvSpPr>
            <a:spLocks noGrp="1" noRot="1" noChangeAspect="1" noChangeArrowheads="1" noTextEdit="1"/>
          </p:cNvSpPr>
          <p:nvPr>
            <p:ph type="sldImg"/>
          </p:nvPr>
        </p:nvSpPr>
        <p:spPr/>
      </p:sp>
      <p:sp>
        <p:nvSpPr>
          <p:cNvPr id="28675" name="Plassholder for notater 2">
            <a:extLst>
              <a:ext uri="{FF2B5EF4-FFF2-40B4-BE49-F238E27FC236}">
                <a16:creationId xmlns:a16="http://schemas.microsoft.com/office/drawing/2014/main" id="{6F61A286-959D-4787-8D2C-5C09547AC0DA}"/>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nb-NO" altLang="nb-NO"/>
              <a:t>Nasjonalforeningen for folkehelsen har 27 0000 medlemmer i nesten 500 lokallag over hele landet.  </a:t>
            </a:r>
          </a:p>
          <a:p>
            <a:endParaRPr lang="nb-NO" altLang="nb-NO"/>
          </a:p>
          <a:p>
            <a:r>
              <a:rPr lang="nb-NO" altLang="nb-NO"/>
              <a:t>Lokallagene er med på Demensaksjonen og samler inn penger og de arrangerer ulike tiltak og møteplasser for mennesker som lever med demens, som hyggetreff, demenskafe, aktivitetsgrupper, samtalegrupper for personer med demens eller pårørende, utflukter og informasjonstiltak</a:t>
            </a:r>
          </a:p>
          <a:p>
            <a:r>
              <a:rPr lang="nb-NO" altLang="nb-NO"/>
              <a:t>De arbeider også lokalpolitisk for bedre situasjonen for de som er berørt</a:t>
            </a:r>
          </a:p>
          <a:p>
            <a:endParaRPr lang="nb-NO" altLang="nb-NO"/>
          </a:p>
          <a:p>
            <a:endParaRPr lang="nb-NO" altLang="nb-NO"/>
          </a:p>
        </p:txBody>
      </p:sp>
      <p:sp>
        <p:nvSpPr>
          <p:cNvPr id="28676" name="Plassholder for lysbildenummer 3">
            <a:extLst>
              <a:ext uri="{FF2B5EF4-FFF2-40B4-BE49-F238E27FC236}">
                <a16:creationId xmlns:a16="http://schemas.microsoft.com/office/drawing/2014/main" id="{DF9DC63F-4045-4BB4-AFA1-D1EBA4464FC6}"/>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9248690A-EC4E-4A35-9B87-9B5405B752F3}" type="slidenum">
              <a:rPr lang="nb-NO" altLang="nb-NO" sz="1800">
                <a:solidFill>
                  <a:schemeClr val="tx1"/>
                </a:solidFill>
                <a:latin typeface="Calibri" panose="020F0502020204030204" pitchFamily="34" charset="0"/>
              </a:rPr>
              <a:pPr eaLnBrk="1" hangingPunct="1">
                <a:spcBef>
                  <a:spcPct val="0"/>
                </a:spcBef>
                <a:buClrTx/>
                <a:buSzTx/>
                <a:buFontTx/>
                <a:buNone/>
              </a:pPr>
              <a:t>13</a:t>
            </a:fld>
            <a:endParaRPr lang="nb-NO" altLang="nb-NO" sz="1800">
              <a:solidFill>
                <a:schemeClr val="tx1"/>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a:extLst>
              <a:ext uri="{FF2B5EF4-FFF2-40B4-BE49-F238E27FC236}">
                <a16:creationId xmlns:a16="http://schemas.microsoft.com/office/drawing/2014/main" id="{6252C5BD-BCF7-4482-9440-E893AAA9D374}"/>
              </a:ext>
            </a:extLst>
          </p:cNvPr>
          <p:cNvSpPr>
            <a:spLocks noGrp="1" noRot="1" noChangeAspect="1" noChangeArrowheads="1" noTextEdit="1"/>
          </p:cNvSpPr>
          <p:nvPr>
            <p:ph type="sldImg"/>
          </p:nvPr>
        </p:nvSpPr>
        <p:spPr/>
      </p:sp>
      <p:sp>
        <p:nvSpPr>
          <p:cNvPr id="30723" name="Plassholder for notater 2">
            <a:extLst>
              <a:ext uri="{FF2B5EF4-FFF2-40B4-BE49-F238E27FC236}">
                <a16:creationId xmlns:a16="http://schemas.microsoft.com/office/drawing/2014/main" id="{7140E93B-942C-4624-90D8-44187F38F4D4}"/>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nb-NO" altLang="nb-NO"/>
          </a:p>
        </p:txBody>
      </p:sp>
      <p:sp>
        <p:nvSpPr>
          <p:cNvPr id="30724" name="Plassholder for lysbildenummer 3">
            <a:extLst>
              <a:ext uri="{FF2B5EF4-FFF2-40B4-BE49-F238E27FC236}">
                <a16:creationId xmlns:a16="http://schemas.microsoft.com/office/drawing/2014/main" id="{28C3DF16-816E-4EB9-BFB5-FF54522647C4}"/>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78459389-E20D-4F12-9491-EE9E12F7E3B3}" type="slidenum">
              <a:rPr lang="nb-NO" altLang="nb-NO" sz="1800">
                <a:solidFill>
                  <a:schemeClr val="tx1"/>
                </a:solidFill>
                <a:latin typeface="Calibri" panose="020F0502020204030204" pitchFamily="34" charset="0"/>
              </a:rPr>
              <a:pPr eaLnBrk="1" hangingPunct="1">
                <a:spcBef>
                  <a:spcPct val="0"/>
                </a:spcBef>
                <a:buClrTx/>
                <a:buSzTx/>
                <a:buFontTx/>
                <a:buNone/>
              </a:pPr>
              <a:t>14</a:t>
            </a:fld>
            <a:endParaRPr lang="nb-NO" altLang="nb-NO" sz="1800">
              <a:solidFill>
                <a:schemeClr val="tx1"/>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a:extLst>
              <a:ext uri="{FF2B5EF4-FFF2-40B4-BE49-F238E27FC236}">
                <a16:creationId xmlns:a16="http://schemas.microsoft.com/office/drawing/2014/main" id="{43F833C9-0911-4866-B4F8-349AA70F0BC9}"/>
              </a:ext>
            </a:extLst>
          </p:cNvPr>
          <p:cNvSpPr>
            <a:spLocks noGrp="1" noRot="1" noChangeAspect="1" noTextEdit="1"/>
          </p:cNvSpPr>
          <p:nvPr>
            <p:ph type="sldImg"/>
          </p:nvPr>
        </p:nvSpPr>
        <p:spPr>
          <a:ln>
            <a:solidFill>
              <a:srgbClr val="000000"/>
            </a:solidFill>
            <a:miter lim="800000"/>
            <a:headEnd/>
            <a:tailEnd/>
          </a:ln>
        </p:spPr>
      </p:sp>
      <p:sp>
        <p:nvSpPr>
          <p:cNvPr id="32771" name="Plassholder for notater 2">
            <a:extLst>
              <a:ext uri="{FF2B5EF4-FFF2-40B4-BE49-F238E27FC236}">
                <a16:creationId xmlns:a16="http://schemas.microsoft.com/office/drawing/2014/main" id="{0B44059A-9BE2-4173-AF68-0BDDB1B173EF}"/>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b-NO" altLang="nb-NO"/>
          </a:p>
        </p:txBody>
      </p:sp>
      <p:sp>
        <p:nvSpPr>
          <p:cNvPr id="32772" name="Plassholder for lysbildenummer 3">
            <a:extLst>
              <a:ext uri="{FF2B5EF4-FFF2-40B4-BE49-F238E27FC236}">
                <a16:creationId xmlns:a16="http://schemas.microsoft.com/office/drawing/2014/main" id="{0679ABB3-0865-4C0E-A50B-F8351D0EB529}"/>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0C8AC3D9-01D6-4A44-A484-401DE1FFDA0E}" type="slidenum">
              <a:rPr lang="nb-NO" altLang="nb-NO" sz="2400">
                <a:solidFill>
                  <a:schemeClr val="tx1"/>
                </a:solidFill>
                <a:latin typeface="Verdana" panose="020B0604030504040204" pitchFamily="34" charset="0"/>
                <a:ea typeface="ヒラギノ角ゴ Pro W3" charset="0"/>
                <a:cs typeface="Arial" panose="020B0604020202020204" pitchFamily="34" charset="0"/>
              </a:rPr>
              <a:pPr eaLnBrk="1" hangingPunct="1">
                <a:spcBef>
                  <a:spcPct val="0"/>
                </a:spcBef>
                <a:buClrTx/>
                <a:buSzTx/>
                <a:buFontTx/>
                <a:buNone/>
              </a:pPr>
              <a:t>15</a:t>
            </a:fld>
            <a:endParaRPr lang="nb-NO" altLang="nb-NO" sz="2400">
              <a:solidFill>
                <a:schemeClr val="tx1"/>
              </a:solidFill>
              <a:latin typeface="Verdana" panose="020B0604030504040204" pitchFamily="34" charset="0"/>
              <a:ea typeface="ヒラギノ角ゴ Pro W3"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lysbilde 1">
            <a:extLst>
              <a:ext uri="{FF2B5EF4-FFF2-40B4-BE49-F238E27FC236}">
                <a16:creationId xmlns:a16="http://schemas.microsoft.com/office/drawing/2014/main" id="{B54C575C-BFB1-487B-B0F6-E5B572F74C19}"/>
              </a:ext>
            </a:extLst>
          </p:cNvPr>
          <p:cNvSpPr>
            <a:spLocks noGrp="1" noRot="1" noChangeAspect="1" noChangeArrowheads="1" noTextEdit="1"/>
          </p:cNvSpPr>
          <p:nvPr>
            <p:ph type="sldImg"/>
          </p:nvPr>
        </p:nvSpPr>
        <p:spPr/>
      </p:sp>
      <p:sp>
        <p:nvSpPr>
          <p:cNvPr id="10243" name="Plassholder for notater 2">
            <a:extLst>
              <a:ext uri="{FF2B5EF4-FFF2-40B4-BE49-F238E27FC236}">
                <a16:creationId xmlns:a16="http://schemas.microsoft.com/office/drawing/2014/main" id="{B1536026-840B-40F2-B7E5-FAC6B8DDC054}"/>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nb-NO" altLang="nb-NO"/>
              <a:t>Gammel frivillig organisasjon, tatt folkehelseutfordringer i samfunnet til en hver tid.</a:t>
            </a:r>
          </a:p>
          <a:p>
            <a:r>
              <a:rPr lang="nb-NO" altLang="nb-NO"/>
              <a:t>Det startet med tuberkulosen, målet da organisasjonen startet opp i 1910 var å bekjempe tuberkulosen. Vi er 119 år gammel organisasjon, litt annen type organisasjon enn andre pasientorganisasjoner. ‘</a:t>
            </a:r>
          </a:p>
          <a:p>
            <a:r>
              <a:rPr lang="nb-NO" altLang="nb-NO"/>
              <a:t>Vært opptatt av folks helse i alle år. Jobber nå med hjerte-/kar og demens. Gir ca 20 mill til hjerte-/kar forskning hvert år, Fra 1960 har vi gitt rett under1 millard til hjerteforskning</a:t>
            </a:r>
          </a:p>
          <a:p>
            <a:r>
              <a:rPr lang="nb-NO" altLang="nb-NO"/>
              <a:t>Som dere kanskje husker hadde vi TV-aksjonen i 2013,  og siden </a:t>
            </a:r>
            <a:r>
              <a:rPr lang="nb-NO" altLang="nb-NO" b="1"/>
              <a:t>2001 det har vi gitt  over 80 mill til demensforskning. </a:t>
            </a:r>
          </a:p>
          <a:p>
            <a:endParaRPr lang="nb-NO" altLang="nb-NO"/>
          </a:p>
          <a:p>
            <a:r>
              <a:rPr lang="nb-NO" altLang="nb-NO"/>
              <a:t>Vi har sett og tatt folkehelseutfordringer, igangsatt tiltak, og vært en pådriver for bedre folkehelse i alle år.</a:t>
            </a:r>
          </a:p>
          <a:p>
            <a:r>
              <a:rPr lang="nb-NO" altLang="nb-NO"/>
              <a:t>Vi får minimalt med statsstøtte, får ingen driftstilskudd til organisasjonen, bortsett fra til noe lokal aktivitet og Demenslinjen</a:t>
            </a:r>
          </a:p>
        </p:txBody>
      </p:sp>
      <p:sp>
        <p:nvSpPr>
          <p:cNvPr id="10244" name="Plassholder for lysbildenummer 3">
            <a:extLst>
              <a:ext uri="{FF2B5EF4-FFF2-40B4-BE49-F238E27FC236}">
                <a16:creationId xmlns:a16="http://schemas.microsoft.com/office/drawing/2014/main" id="{D158097B-F6A9-47BC-813A-9AFC68823E90}"/>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E3AD67F6-7D4A-44EC-9835-24E518F407E0}" type="slidenum">
              <a:rPr lang="nb-NO" altLang="nb-NO" sz="1800">
                <a:solidFill>
                  <a:schemeClr val="tx1"/>
                </a:solidFill>
                <a:latin typeface="Calibri" panose="020F0502020204030204" pitchFamily="34" charset="0"/>
              </a:rPr>
              <a:pPr eaLnBrk="1" hangingPunct="1">
                <a:spcBef>
                  <a:spcPct val="0"/>
                </a:spcBef>
                <a:buClrTx/>
                <a:buSzTx/>
                <a:buFontTx/>
                <a:buNone/>
              </a:pPr>
              <a:t>4</a:t>
            </a:fld>
            <a:endParaRPr lang="nb-NO" altLang="nb-NO" sz="1800">
              <a:solidFill>
                <a:schemeClr val="tx1"/>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ssholder for lysbilde 1">
            <a:extLst>
              <a:ext uri="{FF2B5EF4-FFF2-40B4-BE49-F238E27FC236}">
                <a16:creationId xmlns:a16="http://schemas.microsoft.com/office/drawing/2014/main" id="{CCC44ED8-BC5E-4E90-A35A-A77A921B4052}"/>
              </a:ext>
            </a:extLst>
          </p:cNvPr>
          <p:cNvSpPr>
            <a:spLocks noGrp="1" noRot="1" noChangeAspect="1" noTextEdit="1"/>
          </p:cNvSpPr>
          <p:nvPr>
            <p:ph type="sldImg"/>
          </p:nvPr>
        </p:nvSpPr>
        <p:spPr>
          <a:ln>
            <a:solidFill>
              <a:srgbClr val="000000"/>
            </a:solidFill>
            <a:miter lim="800000"/>
            <a:headEnd/>
            <a:tailEnd/>
          </a:ln>
        </p:spPr>
      </p:sp>
      <p:sp>
        <p:nvSpPr>
          <p:cNvPr id="12291" name="Plassholder for notater 2">
            <a:extLst>
              <a:ext uri="{FF2B5EF4-FFF2-40B4-BE49-F238E27FC236}">
                <a16:creationId xmlns:a16="http://schemas.microsoft.com/office/drawing/2014/main" id="{2D3762D1-D62A-40B8-8F5C-587E7CD5F4B9}"/>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nb-NO" altLang="nb-NO"/>
              <a:t>Som interesseorganisasjon jobber vi for de som er berørt demens, de som har sykdommen og deres pårørende. </a:t>
            </a:r>
          </a:p>
          <a:p>
            <a:pPr eaLnBrk="1" hangingPunct="1">
              <a:spcBef>
                <a:spcPct val="0"/>
              </a:spcBef>
            </a:pPr>
            <a:r>
              <a:rPr lang="nb-NO" altLang="nb-NO"/>
              <a:t>Vi jobber både mot politikere og myndigheter. I tillegg har vi egne tiltak, og jobber både lokalt og sentralt med disse.</a:t>
            </a:r>
          </a:p>
          <a:p>
            <a:pPr eaLnBrk="1" hangingPunct="1">
              <a:spcBef>
                <a:spcPct val="0"/>
              </a:spcBef>
            </a:pPr>
            <a:endParaRPr lang="nb-NO" altLang="nb-NO"/>
          </a:p>
          <a:p>
            <a:pPr eaLnBrk="1" hangingPunct="1">
              <a:spcBef>
                <a:spcPct val="0"/>
              </a:spcBef>
              <a:buClrTx/>
              <a:buSzTx/>
              <a:buFontTx/>
              <a:buNone/>
            </a:pPr>
            <a:r>
              <a:rPr lang="nb-NO" altLang="nb-NO">
                <a:latin typeface="Georgia" panose="02040502050405020303" pitchFamily="18" charset="0"/>
              </a:rPr>
              <a:t>Nasjonalforeningen for folkehelsens budskap er at demens er en sykdom det er mulig å leve godt med, dersom man får god støtte både fra pleie- og omsorgstjenestene, fra familie og venner og fra samfunnet for øvrig. </a:t>
            </a:r>
          </a:p>
          <a:p>
            <a:pPr eaLnBrk="1" hangingPunct="1">
              <a:spcBef>
                <a:spcPct val="0"/>
              </a:spcBef>
              <a:buClrTx/>
              <a:buSzTx/>
              <a:buFontTx/>
              <a:buNone/>
            </a:pPr>
            <a:r>
              <a:rPr lang="nb-NO" altLang="nb-NO">
                <a:latin typeface="Georgia" panose="02040502050405020303" pitchFamily="18" charset="0"/>
              </a:rPr>
              <a:t>Som interesseorganisasjon er det en av Nasjonalforeningen for folkehelsens hovedoppgaver å bygge ned fordommer og stereotypiske oppfatninger og arbeide for økt kunnskap om demens og et mer demensvennlig samfunn.</a:t>
            </a:r>
          </a:p>
          <a:p>
            <a:pPr eaLnBrk="1" hangingPunct="1">
              <a:spcBef>
                <a:spcPct val="0"/>
              </a:spcBef>
              <a:buClrTx/>
              <a:buSzTx/>
              <a:buFontTx/>
              <a:buNone/>
            </a:pPr>
            <a:r>
              <a:rPr lang="nb-NO" altLang="nb-NO">
                <a:latin typeface="Georgia" panose="02040502050405020303" pitchFamily="18" charset="0"/>
              </a:rPr>
              <a:t>Vi er bidragsyter innen forskning også her og det skal vi fortsette med selv om Tv-aksjon pengene er oppbrukt.</a:t>
            </a:r>
          </a:p>
          <a:p>
            <a:pPr eaLnBrk="1" hangingPunct="1">
              <a:spcBef>
                <a:spcPct val="0"/>
              </a:spcBef>
              <a:buClrTx/>
              <a:buSzTx/>
              <a:buFontTx/>
              <a:buNone/>
            </a:pPr>
            <a:endParaRPr lang="nb-NO" altLang="nb-NO">
              <a:latin typeface="Georgia" panose="02040502050405020303" pitchFamily="18" charset="0"/>
            </a:endParaRPr>
          </a:p>
          <a:p>
            <a:pPr eaLnBrk="1" hangingPunct="1">
              <a:spcBef>
                <a:spcPct val="0"/>
              </a:spcBef>
            </a:pPr>
            <a:endParaRPr lang="nb-NO" altLang="nb-NO"/>
          </a:p>
          <a:p>
            <a:pPr eaLnBrk="1" hangingPunct="1">
              <a:spcBef>
                <a:spcPct val="0"/>
              </a:spcBef>
            </a:pPr>
            <a:endParaRPr lang="nb-NO" altLang="nb-NO"/>
          </a:p>
        </p:txBody>
      </p:sp>
      <p:sp>
        <p:nvSpPr>
          <p:cNvPr id="12292" name="Plassholder for lysbildenummer 3">
            <a:extLst>
              <a:ext uri="{FF2B5EF4-FFF2-40B4-BE49-F238E27FC236}">
                <a16:creationId xmlns:a16="http://schemas.microsoft.com/office/drawing/2014/main" id="{54F9B3F3-7480-42C0-8B92-8490BE3D27A8}"/>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D76485BE-43AC-444D-BCC0-71AB3CD8434D}" type="slidenum">
              <a:rPr lang="nb-NO" altLang="nb-NO" sz="2400">
                <a:solidFill>
                  <a:schemeClr val="tx1"/>
                </a:solidFill>
                <a:latin typeface="Verdana" panose="020B0604030504040204" pitchFamily="34" charset="0"/>
                <a:ea typeface="ヒラギノ角ゴ Pro W3" charset="0"/>
                <a:cs typeface="Arial" panose="020B0604020202020204" pitchFamily="34" charset="0"/>
              </a:rPr>
              <a:pPr eaLnBrk="1" hangingPunct="1">
                <a:spcBef>
                  <a:spcPct val="0"/>
                </a:spcBef>
                <a:buClrTx/>
                <a:buSzTx/>
                <a:buFontTx/>
                <a:buNone/>
              </a:pPr>
              <a:t>5</a:t>
            </a:fld>
            <a:endParaRPr lang="nb-NO" altLang="nb-NO" sz="2400">
              <a:solidFill>
                <a:schemeClr val="tx1"/>
              </a:solidFill>
              <a:latin typeface="Verdana" panose="020B0604030504040204" pitchFamily="34" charset="0"/>
              <a:ea typeface="ヒラギノ角ゴ Pro W3"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ssholder for lysbilde 1">
            <a:extLst>
              <a:ext uri="{FF2B5EF4-FFF2-40B4-BE49-F238E27FC236}">
                <a16:creationId xmlns:a16="http://schemas.microsoft.com/office/drawing/2014/main" id="{8A7EA43E-01C3-42F7-BE3C-2BC3C4174009}"/>
              </a:ext>
            </a:extLst>
          </p:cNvPr>
          <p:cNvSpPr>
            <a:spLocks noGrp="1" noRot="1" noChangeAspect="1" noChangeArrowheads="1" noTextEdit="1"/>
          </p:cNvSpPr>
          <p:nvPr>
            <p:ph type="sldImg"/>
          </p:nvPr>
        </p:nvSpPr>
        <p:spPr/>
      </p:sp>
      <p:sp>
        <p:nvSpPr>
          <p:cNvPr id="14339" name="Plassholder for notater 2">
            <a:extLst>
              <a:ext uri="{FF2B5EF4-FFF2-40B4-BE49-F238E27FC236}">
                <a16:creationId xmlns:a16="http://schemas.microsoft.com/office/drawing/2014/main" id="{6E816A83-D4D6-4E6F-8884-6B5E34B3E60E}"/>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nb-NO" altLang="nb-NO"/>
          </a:p>
        </p:txBody>
      </p:sp>
      <p:sp>
        <p:nvSpPr>
          <p:cNvPr id="14340" name="Plassholder for lysbildenummer 3">
            <a:extLst>
              <a:ext uri="{FF2B5EF4-FFF2-40B4-BE49-F238E27FC236}">
                <a16:creationId xmlns:a16="http://schemas.microsoft.com/office/drawing/2014/main" id="{E50D227C-5D9B-4F53-8752-9B773EF0B0DB}"/>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FD6F345A-4244-44B8-B2E7-3D98B48BCE8D}" type="slidenum">
              <a:rPr lang="nb-NO" altLang="nb-NO" sz="1800">
                <a:solidFill>
                  <a:schemeClr val="tx1"/>
                </a:solidFill>
                <a:latin typeface="Calibri" panose="020F0502020204030204" pitchFamily="34" charset="0"/>
              </a:rPr>
              <a:pPr eaLnBrk="1" hangingPunct="1">
                <a:spcBef>
                  <a:spcPct val="0"/>
                </a:spcBef>
                <a:buClrTx/>
                <a:buSzTx/>
                <a:buFontTx/>
                <a:buNone/>
              </a:pPr>
              <a:t>6</a:t>
            </a:fld>
            <a:endParaRPr lang="nb-NO" altLang="nb-NO" sz="1800">
              <a:solidFill>
                <a:schemeClr val="tx1"/>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ssholder for lysbilde 1">
            <a:extLst>
              <a:ext uri="{FF2B5EF4-FFF2-40B4-BE49-F238E27FC236}">
                <a16:creationId xmlns:a16="http://schemas.microsoft.com/office/drawing/2014/main" id="{8E62D006-8263-483A-A65E-9B0E96BF1E66}"/>
              </a:ext>
            </a:extLst>
          </p:cNvPr>
          <p:cNvSpPr>
            <a:spLocks noGrp="1" noRot="1" noChangeAspect="1" noChangeArrowheads="1" noTextEdit="1"/>
          </p:cNvSpPr>
          <p:nvPr>
            <p:ph type="sldImg"/>
          </p:nvPr>
        </p:nvSpPr>
        <p:spPr>
          <a:xfrm>
            <a:off x="685800" y="1143000"/>
            <a:ext cx="5486400" cy="3086100"/>
          </a:xfrm>
        </p:spPr>
      </p:sp>
      <p:sp>
        <p:nvSpPr>
          <p:cNvPr id="3" name="Plassholder for notater 2">
            <a:extLst>
              <a:ext uri="{FF2B5EF4-FFF2-40B4-BE49-F238E27FC236}">
                <a16:creationId xmlns:a16="http://schemas.microsoft.com/office/drawing/2014/main" id="{DCDEE9CD-E490-45CD-8E18-1F3C359B65EC}"/>
              </a:ext>
            </a:extLst>
          </p:cNvPr>
          <p:cNvSpPr>
            <a:spLocks noGrp="1"/>
          </p:cNvSpPr>
          <p:nvPr>
            <p:ph type="body" idx="1"/>
          </p:nvPr>
        </p:nvSpPr>
        <p:spPr/>
        <p:txBody>
          <a:bodyPr/>
          <a:lstStyle/>
          <a:p>
            <a:pPr>
              <a:defRPr/>
            </a:pPr>
            <a:r>
              <a:rPr lang="nb-NO" altLang="nb-NO" dirty="0">
                <a:latin typeface="Georgia" pitchFamily="18" charset="0"/>
              </a:rPr>
              <a:t>Demens er en folkesykdom, og over 78 000 nordmenn har demens. Ettersom det blir stadig flere eldre i befolkningen, blir det flere som får demens. I tillegg ser man også en utvikling hvor stadig yngre personer ( under 65 år) får påvist en demensdiagnose. </a:t>
            </a:r>
          </a:p>
          <a:p>
            <a:pPr>
              <a:defRPr/>
            </a:pPr>
            <a:endParaRPr lang="nb-NO" altLang="nb-NO" dirty="0">
              <a:latin typeface="Georgia" pitchFamily="18" charset="0"/>
            </a:endParaRPr>
          </a:p>
          <a:p>
            <a:pPr>
              <a:defRPr/>
            </a:pPr>
            <a:r>
              <a:rPr lang="nb-NO" altLang="nb-NO" dirty="0">
                <a:latin typeface="Georgia" pitchFamily="18" charset="0"/>
              </a:rPr>
              <a:t>60% prosent av alle som har demens er hjemmeboende. </a:t>
            </a:r>
          </a:p>
          <a:p>
            <a:pPr>
              <a:defRPr/>
            </a:pPr>
            <a:r>
              <a:rPr lang="nb-NO" altLang="nb-NO" dirty="0">
                <a:latin typeface="Georgia" pitchFamily="18" charset="0"/>
              </a:rPr>
              <a:t>80% av alle sykehjemsbeboere har demens. </a:t>
            </a:r>
          </a:p>
          <a:p>
            <a:pPr>
              <a:defRPr/>
            </a:pPr>
            <a:endParaRPr lang="nb-NO" altLang="nb-NO" dirty="0">
              <a:latin typeface="Georgia" pitchFamily="18" charset="0"/>
            </a:endParaRPr>
          </a:p>
          <a:p>
            <a:pPr>
              <a:defRPr/>
            </a:pPr>
            <a:r>
              <a:rPr lang="nb-NO" dirty="0">
                <a:solidFill>
                  <a:schemeClr val="tx1"/>
                </a:solidFill>
                <a:latin typeface="+mn-lt"/>
              </a:rPr>
              <a:t>I dag har over 78 000 mennesker i Norge demens, og trolig vil antallet fordobles fram mot 2040. Noen tror demens kun rammer eldre, men også yngre personer kan få sykdommen. Av alle som lever med demens i dag, antar vi at rundt 4 000 er under 65 år. </a:t>
            </a:r>
          </a:p>
          <a:p>
            <a:pPr>
              <a:defRPr/>
            </a:pPr>
            <a:endParaRPr lang="nb-NO" dirty="0">
              <a:solidFill>
                <a:schemeClr val="tx1"/>
              </a:solidFill>
              <a:latin typeface="+mn-lt"/>
            </a:endParaRPr>
          </a:p>
          <a:p>
            <a:pPr>
              <a:defRPr/>
            </a:pPr>
            <a:r>
              <a:rPr lang="nb-NO" dirty="0">
                <a:solidFill>
                  <a:schemeClr val="tx1"/>
                </a:solidFill>
                <a:latin typeface="+mn-lt"/>
              </a:rPr>
              <a:t>Over 350 000 er nær pårørende til en med demenssykdom. </a:t>
            </a:r>
            <a:endParaRPr lang="nb-NO" altLang="nb-NO" dirty="0">
              <a:latin typeface="Georgia" pitchFamily="18" charset="0"/>
            </a:endParaRPr>
          </a:p>
          <a:p>
            <a:pPr>
              <a:defRPr/>
            </a:pPr>
            <a:endParaRPr lang="nb-NO" dirty="0"/>
          </a:p>
        </p:txBody>
      </p:sp>
      <p:sp>
        <p:nvSpPr>
          <p:cNvPr id="16388" name="Plassholder for lysbildenummer 3">
            <a:extLst>
              <a:ext uri="{FF2B5EF4-FFF2-40B4-BE49-F238E27FC236}">
                <a16:creationId xmlns:a16="http://schemas.microsoft.com/office/drawing/2014/main" id="{DC096B33-0389-4580-8021-5A2EB144BD1A}"/>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1CF237C4-6C52-4253-895D-BF2FC46EDD70}" type="slidenum">
              <a:rPr lang="nb-NO" altLang="nb-NO" sz="1800">
                <a:solidFill>
                  <a:schemeClr val="tx1"/>
                </a:solidFill>
                <a:latin typeface="Calibri" panose="020F0502020204030204" pitchFamily="34" charset="0"/>
              </a:rPr>
              <a:pPr eaLnBrk="1" hangingPunct="1">
                <a:spcBef>
                  <a:spcPct val="0"/>
                </a:spcBef>
                <a:buClrTx/>
                <a:buSzTx/>
                <a:buFontTx/>
                <a:buNone/>
              </a:pPr>
              <a:t>7</a:t>
            </a:fld>
            <a:endParaRPr lang="nb-NO" altLang="nb-NO" sz="1800">
              <a:solidFill>
                <a:schemeClr val="tx1"/>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ssholder for lysbilde 1">
            <a:extLst>
              <a:ext uri="{FF2B5EF4-FFF2-40B4-BE49-F238E27FC236}">
                <a16:creationId xmlns:a16="http://schemas.microsoft.com/office/drawing/2014/main" id="{7765A341-87B2-43DE-8A5B-6CBA482935DB}"/>
              </a:ext>
            </a:extLst>
          </p:cNvPr>
          <p:cNvSpPr>
            <a:spLocks noGrp="1" noRot="1" noChangeAspect="1" noTextEdit="1"/>
          </p:cNvSpPr>
          <p:nvPr>
            <p:ph type="sldImg"/>
          </p:nvPr>
        </p:nvSpPr>
        <p:spPr>
          <a:xfrm>
            <a:off x="147638" y="1341438"/>
            <a:ext cx="6437312" cy="3622675"/>
          </a:xfrm>
          <a:ln>
            <a:solidFill>
              <a:srgbClr val="000000"/>
            </a:solidFill>
            <a:miter lim="800000"/>
            <a:headEnd/>
            <a:tailEnd/>
          </a:ln>
        </p:spPr>
      </p:sp>
      <p:sp>
        <p:nvSpPr>
          <p:cNvPr id="18435" name="Plassholder for notater 2">
            <a:extLst>
              <a:ext uri="{FF2B5EF4-FFF2-40B4-BE49-F238E27FC236}">
                <a16:creationId xmlns:a16="http://schemas.microsoft.com/office/drawing/2014/main" id="{BA8B5D63-C4A9-4D87-96F3-18092D5327F1}"/>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nb-NO" altLang="nb-NO"/>
              <a:t>Dette er Victoria Frelsøy. Hun gikk på ungdomsskolen da faren hennes fikk Alzheimer.   Nå er hun likeperson i Nasjonalforeningen for folkehelsen.  Andre ungdommer som har en far eller mor med en demenssykdom kan ringe henne for å ha en å snakke med. </a:t>
            </a:r>
          </a:p>
          <a:p>
            <a:pPr eaLnBrk="1" hangingPunct="1">
              <a:spcBef>
                <a:spcPct val="0"/>
              </a:spcBef>
            </a:pPr>
            <a:endParaRPr lang="nb-NO" altLang="nb-NO"/>
          </a:p>
          <a:p>
            <a:pPr eaLnBrk="1" hangingPunct="1">
              <a:spcBef>
                <a:spcPct val="0"/>
              </a:spcBef>
            </a:pPr>
            <a:r>
              <a:rPr lang="nb-NO" altLang="nb-NO"/>
              <a:t>Det er viktig at pårørende har ulike muligheter for støtte. I Nasjonalforeningen har vi kurset pårørende til å være en støtte for andre pårørende. Dette er ressurssterke mennesker med overskudd og engasjement og et ønske om å hjelpe andre pårørende. Og de har erfaring fra selv å ha vært pårørende i ulike situasjoner.</a:t>
            </a:r>
          </a:p>
          <a:p>
            <a:pPr eaLnBrk="1" hangingPunct="1">
              <a:spcBef>
                <a:spcPct val="0"/>
              </a:spcBef>
            </a:pPr>
            <a:r>
              <a:rPr lang="nb-NO" altLang="nb-NO"/>
              <a:t>En likeperson er altså ikke en fagperson, men en pårørende som har «gått veien før en», en som virkelig forstår hvordan det er å leve med demens. De kan gi andre pårørende råd og støtte, og gjøre det enklere å mestre hverdagen med Likepersonene fra Nasjonalforeningen har fått opplæring og oppfølging slik at de føler seg trygge nok til å være gode samtalepartnere for andre pårørende. </a:t>
            </a:r>
          </a:p>
          <a:p>
            <a:pPr eaLnBrk="1" hangingPunct="1">
              <a:spcBef>
                <a:spcPct val="0"/>
              </a:spcBef>
              <a:buClrTx/>
              <a:buSzTx/>
              <a:buFontTx/>
              <a:buNone/>
            </a:pPr>
            <a:r>
              <a:rPr lang="nb-NO" altLang="nb-NO"/>
              <a:t>Pårørende har en unik kompetanse og kunnskap om livet med demens fra innsiden av familien,  som andre kan dra nytte av. </a:t>
            </a:r>
          </a:p>
          <a:p>
            <a:pPr eaLnBrk="1" hangingPunct="1">
              <a:spcBef>
                <a:spcPct val="0"/>
              </a:spcBef>
              <a:buClrTx/>
              <a:buSzTx/>
              <a:buFontTx/>
              <a:buNone/>
            </a:pPr>
            <a:r>
              <a:rPr lang="nb-NO" altLang="nb-NO"/>
              <a:t>Vi har også kurset unge likepersoner, slik at pårørende i ulike aldre kan finne noen de ønsker å snakke med. Likepersonene finner du på Nasjonalforeningens hjemmeside.</a:t>
            </a:r>
          </a:p>
          <a:p>
            <a:endParaRPr lang="nb-NO" altLang="nb-NO"/>
          </a:p>
        </p:txBody>
      </p:sp>
      <p:sp>
        <p:nvSpPr>
          <p:cNvPr id="18436" name="Plassholder for lysbildenummer 3">
            <a:extLst>
              <a:ext uri="{FF2B5EF4-FFF2-40B4-BE49-F238E27FC236}">
                <a16:creationId xmlns:a16="http://schemas.microsoft.com/office/drawing/2014/main" id="{29FFCC80-B255-4CDC-B099-2729B627D869}"/>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F55C95B8-9D91-4A64-ABB7-C7373CB3EA46}" type="slidenum">
              <a:rPr lang="nb-NO" altLang="nb-NO">
                <a:solidFill>
                  <a:schemeClr val="tx1"/>
                </a:solidFill>
                <a:latin typeface="Arial" panose="020B0604020202020204" pitchFamily="34" charset="0"/>
              </a:rPr>
              <a:pPr eaLnBrk="1" hangingPunct="1">
                <a:spcBef>
                  <a:spcPct val="0"/>
                </a:spcBef>
                <a:buClrTx/>
                <a:buSzTx/>
                <a:buFontTx/>
                <a:buNone/>
              </a:pPr>
              <a:t>8</a:t>
            </a:fld>
            <a:endParaRPr lang="nb-NO" altLang="nb-NO">
              <a:solidFill>
                <a:schemeClr val="tx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a:extLst>
              <a:ext uri="{FF2B5EF4-FFF2-40B4-BE49-F238E27FC236}">
                <a16:creationId xmlns:a16="http://schemas.microsoft.com/office/drawing/2014/main" id="{FC574130-C057-4DE2-AFB0-9779463CB9A5}"/>
              </a:ext>
            </a:extLst>
          </p:cNvPr>
          <p:cNvSpPr>
            <a:spLocks noGrp="1" noRot="1" noChangeAspect="1" noTextEdit="1"/>
          </p:cNvSpPr>
          <p:nvPr>
            <p:ph type="sldImg"/>
          </p:nvPr>
        </p:nvSpPr>
        <p:spPr>
          <a:ln>
            <a:solidFill>
              <a:srgbClr val="000000"/>
            </a:solidFill>
            <a:miter lim="800000"/>
            <a:headEnd/>
            <a:tailEnd/>
          </a:ln>
        </p:spPr>
      </p:sp>
      <p:sp>
        <p:nvSpPr>
          <p:cNvPr id="20483" name="Plassholder for notater 2">
            <a:extLst>
              <a:ext uri="{FF2B5EF4-FFF2-40B4-BE49-F238E27FC236}">
                <a16:creationId xmlns:a16="http://schemas.microsoft.com/office/drawing/2014/main" id="{62C1A446-F74C-4462-87A7-31F47EAFA531}"/>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latin typeface="Georgia" panose="02040502050405020303" pitchFamily="18" charset="0"/>
              </a:rPr>
              <a:t>De som har demens mister ofte sin sosiale arena. Det kan være vanskelig å komme seg til aktiviteter selv, og mange mister også initiativet til å ta kontakt med andre.</a:t>
            </a:r>
          </a:p>
          <a:p>
            <a:r>
              <a:rPr lang="nb-NO" altLang="nb-NO">
                <a:latin typeface="Georgia" panose="02040502050405020303" pitchFamily="18" charset="0"/>
              </a:rPr>
              <a:t>Derfor har vi kurset aktivitetsvenner. Dette er mennesker som har et overskudd til å gjøre en innsats for andre. De gjør da den aktiviteten de selv liker, sammen med en person med demens.</a:t>
            </a:r>
          </a:p>
          <a:p>
            <a:r>
              <a:rPr lang="nb-NO" altLang="nb-NO">
                <a:latin typeface="Georgia" panose="02040502050405020303" pitchFamily="18" charset="0"/>
              </a:rPr>
              <a:t>Aktivitetsvennene får opplæring i hva demens er, taushetsplikt og etiske vurderinger.  </a:t>
            </a:r>
          </a:p>
          <a:p>
            <a:endParaRPr lang="nb-NO" altLang="nb-NO">
              <a:latin typeface="Georgia" panose="02040502050405020303" pitchFamily="18" charset="0"/>
            </a:endParaRPr>
          </a:p>
          <a:p>
            <a:r>
              <a:rPr lang="nb-NO" altLang="nb-NO">
                <a:latin typeface="Georgia" panose="02040502050405020303" pitchFamily="18" charset="0"/>
              </a:rPr>
              <a:t>En aktivitetsvenn gjør det han eller hun liker å gjøre sammen med en som har demens.  Det kan være å strikke, lage mat, trene, spille fotball, gå på kino, lytte til musikk eller ta en tur på kafe for å prate sammen. </a:t>
            </a:r>
          </a:p>
        </p:txBody>
      </p:sp>
      <p:sp>
        <p:nvSpPr>
          <p:cNvPr id="20484" name="Plassholder for lysbildenummer 3">
            <a:extLst>
              <a:ext uri="{FF2B5EF4-FFF2-40B4-BE49-F238E27FC236}">
                <a16:creationId xmlns:a16="http://schemas.microsoft.com/office/drawing/2014/main" id="{5A6768E0-E071-48F5-90B7-DBFD20686574}"/>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85E9A9E4-EEDE-4DC6-BBEE-5B399C312468}" type="slidenum">
              <a:rPr lang="nb-NO" altLang="nb-NO">
                <a:solidFill>
                  <a:schemeClr val="tx1"/>
                </a:solidFill>
                <a:latin typeface="Verdana" panose="020B0604030504040204" pitchFamily="34" charset="0"/>
              </a:rPr>
              <a:pPr eaLnBrk="1" hangingPunct="1">
                <a:spcBef>
                  <a:spcPct val="0"/>
                </a:spcBef>
                <a:buClrTx/>
                <a:buSzTx/>
                <a:buFontTx/>
                <a:buNone/>
              </a:pPr>
              <a:t>9</a:t>
            </a:fld>
            <a:endParaRPr lang="nb-NO" altLang="nb-NO">
              <a:solidFill>
                <a:schemeClr val="tx1"/>
              </a:solidFill>
              <a:latin typeface="Verdana" panose="020B060403050404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ssholder for lysbilde 1">
            <a:extLst>
              <a:ext uri="{FF2B5EF4-FFF2-40B4-BE49-F238E27FC236}">
                <a16:creationId xmlns:a16="http://schemas.microsoft.com/office/drawing/2014/main" id="{03903112-4E2B-49FC-B236-B3662A274044}"/>
              </a:ext>
            </a:extLst>
          </p:cNvPr>
          <p:cNvSpPr>
            <a:spLocks noGrp="1" noRot="1" noChangeAspect="1" noChangeArrowheads="1" noTextEdit="1"/>
          </p:cNvSpPr>
          <p:nvPr>
            <p:ph type="sldImg"/>
          </p:nvPr>
        </p:nvSpPr>
        <p:spPr/>
      </p:sp>
      <p:sp>
        <p:nvSpPr>
          <p:cNvPr id="22531" name="Plassholder for notater 2">
            <a:extLst>
              <a:ext uri="{FF2B5EF4-FFF2-40B4-BE49-F238E27FC236}">
                <a16:creationId xmlns:a16="http://schemas.microsoft.com/office/drawing/2014/main" id="{F5DBD44B-87F9-47B7-AABF-B4B6185B879F}"/>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nb-NO" altLang="nb-NO"/>
          </a:p>
          <a:p>
            <a:endParaRPr lang="nb-NO" altLang="nb-NO"/>
          </a:p>
          <a:p>
            <a:r>
              <a:rPr lang="nb-NO" altLang="nb-NO"/>
              <a:t>Det å være demensvenn er enkelt.  Det handler om å ha nok kunnskap om demens til at du kan møte dem som lever med demens med respekt, omtanke og medmenneskelighet. Statsminister Erna Bøler ble demensvenn nummer 1 i 2018.  Siden den gang har det strømmet til 8 000 demensvenner.</a:t>
            </a:r>
          </a:p>
          <a:p>
            <a:endParaRPr lang="nb-NO" altLang="nb-NO"/>
          </a:p>
          <a:p>
            <a:r>
              <a:rPr lang="nb-NO" altLang="nb-NO"/>
              <a:t>For at flere skal vite mer om demens har vi utviklet et opplæringsverktøy for «folk flest. Kunnskap er viktig for å våge å bidra. Vi sier ofte at de som har kunnskap tør å «ta et skritt fram». Det eneste du trenger å gjøre er å skrive inn din epost, så får du informasjon rett inn i mailen din. Det er ingen forpliktelser, men du får en fin «forglemmegei» pins.</a:t>
            </a:r>
          </a:p>
          <a:p>
            <a:r>
              <a:rPr lang="nb-NO" altLang="nb-NO"/>
              <a:t>Her kan dere se filmen om Jannicke, som selv har demens:</a:t>
            </a:r>
          </a:p>
          <a:p>
            <a:pPr eaLnBrk="1" hangingPunct="1">
              <a:spcBef>
                <a:spcPct val="0"/>
              </a:spcBef>
              <a:buClrTx/>
              <a:buSzTx/>
              <a:buFontTx/>
              <a:buNone/>
            </a:pPr>
            <a:r>
              <a:rPr lang="nb-NO" altLang="nb-NO">
                <a:hlinkClick r:id="rId3"/>
              </a:rPr>
              <a:t>https://vimeo.com/282827334</a:t>
            </a:r>
            <a:endParaRPr lang="nb-NO" altLang="nb-NO"/>
          </a:p>
          <a:p>
            <a:pPr eaLnBrk="1" hangingPunct="1">
              <a:spcBef>
                <a:spcPct val="0"/>
              </a:spcBef>
              <a:buClrTx/>
              <a:buSzTx/>
              <a:buFontTx/>
              <a:buNone/>
            </a:pPr>
            <a:endParaRPr lang="nb-NO" altLang="nb-NO"/>
          </a:p>
          <a:p>
            <a:pPr eaLnBrk="1" hangingPunct="1">
              <a:spcBef>
                <a:spcPct val="0"/>
              </a:spcBef>
              <a:buClrTx/>
              <a:buSzTx/>
              <a:buFontTx/>
              <a:buNone/>
            </a:pPr>
            <a:endParaRPr lang="nb-NO" altLang="nb-NO"/>
          </a:p>
          <a:p>
            <a:endParaRPr lang="nb-NO" altLang="nb-NO"/>
          </a:p>
        </p:txBody>
      </p:sp>
      <p:sp>
        <p:nvSpPr>
          <p:cNvPr id="22532" name="Plassholder for lysbildenummer 3">
            <a:extLst>
              <a:ext uri="{FF2B5EF4-FFF2-40B4-BE49-F238E27FC236}">
                <a16:creationId xmlns:a16="http://schemas.microsoft.com/office/drawing/2014/main" id="{A802FA5A-AB12-4FA9-BF29-F3D9AFC2FF13}"/>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1F22350B-38E8-4AA7-843D-C061017ACB60}" type="slidenum">
              <a:rPr lang="nb-NO" altLang="nb-NO" sz="1800">
                <a:solidFill>
                  <a:schemeClr val="tx1"/>
                </a:solidFill>
                <a:latin typeface="Calibri" panose="020F0502020204030204" pitchFamily="34" charset="0"/>
              </a:rPr>
              <a:pPr eaLnBrk="1" hangingPunct="1">
                <a:spcBef>
                  <a:spcPct val="0"/>
                </a:spcBef>
                <a:buClrTx/>
                <a:buSzTx/>
                <a:buFontTx/>
                <a:buNone/>
              </a:pPr>
              <a:t>10</a:t>
            </a:fld>
            <a:endParaRPr lang="nb-NO" altLang="nb-NO" sz="1800">
              <a:solidFill>
                <a:schemeClr val="tx1"/>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ssholder for lysbilde 1">
            <a:extLst>
              <a:ext uri="{FF2B5EF4-FFF2-40B4-BE49-F238E27FC236}">
                <a16:creationId xmlns:a16="http://schemas.microsoft.com/office/drawing/2014/main" id="{4F5845CE-6382-4154-B0D3-2B1F66E44EB3}"/>
              </a:ext>
            </a:extLst>
          </p:cNvPr>
          <p:cNvSpPr>
            <a:spLocks noGrp="1" noRot="1" noChangeAspect="1" noChangeArrowheads="1" noTextEdit="1"/>
          </p:cNvSpPr>
          <p:nvPr>
            <p:ph type="sldImg"/>
          </p:nvPr>
        </p:nvSpPr>
        <p:spPr/>
      </p:sp>
      <p:sp>
        <p:nvSpPr>
          <p:cNvPr id="24579" name="Plassholder for notater 2">
            <a:extLst>
              <a:ext uri="{FF2B5EF4-FFF2-40B4-BE49-F238E27FC236}">
                <a16:creationId xmlns:a16="http://schemas.microsoft.com/office/drawing/2014/main" id="{7F029E9D-077B-4C16-9C57-56CF6F2E3EDF}"/>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nb-NO" altLang="nb-NO"/>
              <a:t>Emma og Alfred var bøssebærere i Demensaksjonen i 2019.  Det er en flott måte å være frivillig på!  Det passer ikke for alle å engasjere seg fast, men å bruke noen timer en ettermiddag og kveld for å gå med bøsse passer for de fleste.  </a:t>
            </a:r>
          </a:p>
          <a:p>
            <a:endParaRPr lang="nb-NO" altLang="nb-NO"/>
          </a:p>
          <a:p>
            <a:r>
              <a:rPr lang="nb-NO" altLang="nb-NO"/>
              <a:t>Den største bøsseaksjonen av dem alle er TV-aksjonen som har vært arrangert hvert år siden 1974.  Kanskje noen av dere har vært med på den? </a:t>
            </a:r>
          </a:p>
          <a:p>
            <a:endParaRPr lang="nb-NO" altLang="nb-NO"/>
          </a:p>
          <a:p>
            <a:r>
              <a:rPr lang="nb-NO" altLang="nb-NO"/>
              <a:t>Mange frivillige organisasjoner har andre bøsseaksjoner i tillegg, og inntekter fra alle bøssene er viktige for at organisasjonene skal kunnen gjøre jobben sin:</a:t>
            </a:r>
          </a:p>
          <a:p>
            <a:r>
              <a:rPr lang="nb-NO" altLang="nb-NO"/>
              <a:t>å hjelpe dem som trenger det og å jobbe med holdninger og spre informasjon. </a:t>
            </a:r>
          </a:p>
          <a:p>
            <a:endParaRPr lang="nb-NO" altLang="nb-NO"/>
          </a:p>
          <a:p>
            <a:r>
              <a:rPr lang="nb-NO" altLang="nb-NO"/>
              <a:t>Inntekter fra Demensaksjonen er svært viktig for at Nasjonalforeningen kan forske på demens og bistå dem som har fått en demenssykdom og deres pårørende.  Vi er helt avhengig av at folk støtter oss økonomisk og at noen hjelper oss med å samle inn penger for å kunne gjøre den jobben vi gjør. For Nasjonalforeningen for folkehelsen er bøssebærerne kjempeviktige.</a:t>
            </a:r>
          </a:p>
          <a:p>
            <a:endParaRPr lang="nb-NO" altLang="nb-NO"/>
          </a:p>
        </p:txBody>
      </p:sp>
      <p:sp>
        <p:nvSpPr>
          <p:cNvPr id="24580" name="Plassholder for lysbildenummer 3">
            <a:extLst>
              <a:ext uri="{FF2B5EF4-FFF2-40B4-BE49-F238E27FC236}">
                <a16:creationId xmlns:a16="http://schemas.microsoft.com/office/drawing/2014/main" id="{68E2F5B6-8F0A-48C5-9A76-BC225492AE2E}"/>
              </a:ext>
            </a:extLst>
          </p:cNvPr>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ClrTx/>
              <a:buSzTx/>
              <a:buFontTx/>
              <a:buNone/>
            </a:pPr>
            <a:fld id="{621B8D27-E8F4-47FA-821C-D31606D323B3}" type="slidenum">
              <a:rPr lang="nb-NO" altLang="nb-NO" sz="1800">
                <a:solidFill>
                  <a:schemeClr val="tx1"/>
                </a:solidFill>
                <a:latin typeface="Calibri" panose="020F0502020204030204" pitchFamily="34" charset="0"/>
              </a:rPr>
              <a:pPr eaLnBrk="1" hangingPunct="1">
                <a:spcBef>
                  <a:spcPct val="0"/>
                </a:spcBef>
                <a:buClrTx/>
                <a:buSzTx/>
                <a:buFontTx/>
                <a:buNone/>
              </a:pPr>
              <a:t>11</a:t>
            </a:fld>
            <a:endParaRPr lang="nb-NO" altLang="nb-NO" sz="1800">
              <a:solidFill>
                <a:schemeClr val="tx1"/>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D31D11-C537-44BE-8805-A404EA86DCC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0A4E07C-B30B-4A48-9075-5C758403B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088DFFB-6DC1-49D9-871B-8D8DA2951DC9}"/>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5" name="Plassholder for bunntekst 4">
            <a:extLst>
              <a:ext uri="{FF2B5EF4-FFF2-40B4-BE49-F238E27FC236}">
                <a16:creationId xmlns:a16="http://schemas.microsoft.com/office/drawing/2014/main" id="{B4B87DFB-D100-48EB-82AB-ABCA8B5C64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DE3186A-BA34-4BBD-82CD-1C3060DDECF7}"/>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262043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C40137-CFFF-410C-9CF2-EEF0A8B3426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12B74E4-A662-4D42-8297-0F10B83D3628}"/>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E899328-0A6E-4A41-991D-961352303D30}"/>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5" name="Plassholder for bunntekst 4">
            <a:extLst>
              <a:ext uri="{FF2B5EF4-FFF2-40B4-BE49-F238E27FC236}">
                <a16:creationId xmlns:a16="http://schemas.microsoft.com/office/drawing/2014/main" id="{3ABB84D1-417D-4BD8-98C5-66CFF4701B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295401-776D-489A-9C65-CE62DB4B4D1A}"/>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3291521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CBFC6A8E-2C8D-464D-8BF4-2CCDC2616ED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7F8C833-D941-492D-91D5-78860FF0C1EC}"/>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820D13F-7846-44A3-B08D-290C21CDD1EA}"/>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5" name="Plassholder for bunntekst 4">
            <a:extLst>
              <a:ext uri="{FF2B5EF4-FFF2-40B4-BE49-F238E27FC236}">
                <a16:creationId xmlns:a16="http://schemas.microsoft.com/office/drawing/2014/main" id="{94F1E111-6959-4F92-BCD8-79AF1AF4942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B22E5E-D37E-4437-B987-F891926EBF86}"/>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368775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90A835-5B80-40A7-9796-8CE13315593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27E2FB5-4065-459F-BE01-2BF2DDCB5E28}"/>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7FEB55B-02AC-460C-AC01-8C7ED8585138}"/>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5" name="Plassholder for bunntekst 4">
            <a:extLst>
              <a:ext uri="{FF2B5EF4-FFF2-40B4-BE49-F238E27FC236}">
                <a16:creationId xmlns:a16="http://schemas.microsoft.com/office/drawing/2014/main" id="{BE065D60-D99D-40BB-9ACB-CC8B71CC1C6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6914888-A935-4875-A213-36BCB7E436F0}"/>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2643697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157852-ECAB-4F3D-B97A-27193D81F57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4913982-F649-4AA5-824E-7E0E33B34F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CEDE3E5C-94C1-4431-8642-C186ECBF3CD2}"/>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5" name="Plassholder for bunntekst 4">
            <a:extLst>
              <a:ext uri="{FF2B5EF4-FFF2-40B4-BE49-F238E27FC236}">
                <a16:creationId xmlns:a16="http://schemas.microsoft.com/office/drawing/2014/main" id="{9C159B55-7752-489E-847E-36E13D2D75F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3613E5F-4861-4782-AEEB-E097AF79E3B5}"/>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724709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38C9A7-D5FD-4B06-9FB5-9268EB1FC3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A05B1FA-1A84-412A-AE31-18EB31A82285}"/>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D0DAB59-4F27-4710-AE92-2EE659C833CF}"/>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C662692-45FF-4B98-8F07-087929BB1E27}"/>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6" name="Plassholder for bunntekst 5">
            <a:extLst>
              <a:ext uri="{FF2B5EF4-FFF2-40B4-BE49-F238E27FC236}">
                <a16:creationId xmlns:a16="http://schemas.microsoft.com/office/drawing/2014/main" id="{C9E911F7-30EA-40E8-B509-E7BAC6693F0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F942408-DEB9-4F3F-ABF3-276282F7BCCB}"/>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2969596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2253DE-8946-4D5D-9530-5480A57B298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DF70DAB-F5B6-40A3-A139-66BE8DAC4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FA8BF2CD-2791-4499-8562-2FD82C996212}"/>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A5BDFD0-8E55-40C2-8FE4-A7E05FF958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8A126392-8F68-408C-903B-E25AF2A65B9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3EDBD6D-7B39-4A6A-9EB2-F4769BEAAD99}"/>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8" name="Plassholder for bunntekst 7">
            <a:extLst>
              <a:ext uri="{FF2B5EF4-FFF2-40B4-BE49-F238E27FC236}">
                <a16:creationId xmlns:a16="http://schemas.microsoft.com/office/drawing/2014/main" id="{D3FE5194-C203-4770-A8F7-DAA45AA2891F}"/>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2C3F92F-64E1-4429-86E1-C7A32C7490B5}"/>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350687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285680-2C13-48CD-9C3E-9EE79E754C5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5D52C97-094E-4AF9-8618-DD97DBD7E490}"/>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4" name="Plassholder for bunntekst 3">
            <a:extLst>
              <a:ext uri="{FF2B5EF4-FFF2-40B4-BE49-F238E27FC236}">
                <a16:creationId xmlns:a16="http://schemas.microsoft.com/office/drawing/2014/main" id="{ECB68B2A-1D70-442F-AF1D-7A2424CB130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1381AC5-398F-4717-89BD-F0805C0A4523}"/>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2898699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1BB1A68-8157-475E-9526-8F53E728F360}"/>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3" name="Plassholder for bunntekst 2">
            <a:extLst>
              <a:ext uri="{FF2B5EF4-FFF2-40B4-BE49-F238E27FC236}">
                <a16:creationId xmlns:a16="http://schemas.microsoft.com/office/drawing/2014/main" id="{EBED6592-1FAB-4479-B55E-0300E446E59F}"/>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E66D9F5-CAFE-4490-BE4A-FAAE8371824D}"/>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2373149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017A60-9AB0-4D92-AAD0-71FCD214C4B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9BA3BFA9-DDE6-4080-96C6-27DDF9E27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FA91B50-8A9A-4028-B9DF-9CAD9526E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FC0EAC16-FA11-4884-B29B-D0673FE85ADF}"/>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6" name="Plassholder for bunntekst 5">
            <a:extLst>
              <a:ext uri="{FF2B5EF4-FFF2-40B4-BE49-F238E27FC236}">
                <a16:creationId xmlns:a16="http://schemas.microsoft.com/office/drawing/2014/main" id="{B2B287B7-EAAB-4A01-B3A8-424B490FAD4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594F79B-2180-481B-8ED0-B0D6B43771BF}"/>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365606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C3437F-8B41-4A5B-8E27-89D365FAB6B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DF8F019-9090-4B56-B194-84EAEEEDBD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C1A08AC-1C7A-41AD-AFDC-C14C58660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39983413-CC19-4C23-9EC7-C2E23B591F09}"/>
              </a:ext>
            </a:extLst>
          </p:cNvPr>
          <p:cNvSpPr>
            <a:spLocks noGrp="1"/>
          </p:cNvSpPr>
          <p:nvPr>
            <p:ph type="dt" sz="half" idx="10"/>
          </p:nvPr>
        </p:nvSpPr>
        <p:spPr/>
        <p:txBody>
          <a:bodyPr/>
          <a:lstStyle/>
          <a:p>
            <a:fld id="{49EE7011-A3D7-46F5-A754-9B692BEC7C53}" type="datetimeFigureOut">
              <a:rPr lang="nb-NO" smtClean="0"/>
              <a:t>11.05.2021</a:t>
            </a:fld>
            <a:endParaRPr lang="nb-NO"/>
          </a:p>
        </p:txBody>
      </p:sp>
      <p:sp>
        <p:nvSpPr>
          <p:cNvPr id="6" name="Plassholder for bunntekst 5">
            <a:extLst>
              <a:ext uri="{FF2B5EF4-FFF2-40B4-BE49-F238E27FC236}">
                <a16:creationId xmlns:a16="http://schemas.microsoft.com/office/drawing/2014/main" id="{13559428-7296-45F2-8CC9-52A279128A0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8C24B56-ABC9-459C-893E-519EDA685295}"/>
              </a:ext>
            </a:extLst>
          </p:cNvPr>
          <p:cNvSpPr>
            <a:spLocks noGrp="1"/>
          </p:cNvSpPr>
          <p:nvPr>
            <p:ph type="sldNum" sz="quarter" idx="12"/>
          </p:nvPr>
        </p:nvSpPr>
        <p:spPr/>
        <p:txBody>
          <a:bodyPr/>
          <a:lstStyle/>
          <a:p>
            <a:fld id="{DD554DA1-F75C-4F8E-9BCE-DEF3D72B7054}" type="slidenum">
              <a:rPr lang="nb-NO" smtClean="0"/>
              <a:t>‹#›</a:t>
            </a:fld>
            <a:endParaRPr lang="nb-NO"/>
          </a:p>
        </p:txBody>
      </p:sp>
    </p:spTree>
    <p:extLst>
      <p:ext uri="{BB962C8B-B14F-4D97-AF65-F5344CB8AC3E}">
        <p14:creationId xmlns:p14="http://schemas.microsoft.com/office/powerpoint/2010/main" val="248724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948959F-EA1E-41FB-B18E-088011ACC6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2A38204-4B3A-475E-8E95-2619075832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94378D6-BD6D-4474-9808-38033004F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E7011-A3D7-46F5-A754-9B692BEC7C53}" type="datetimeFigureOut">
              <a:rPr lang="nb-NO" smtClean="0"/>
              <a:t>11.05.2021</a:t>
            </a:fld>
            <a:endParaRPr lang="nb-NO"/>
          </a:p>
        </p:txBody>
      </p:sp>
      <p:sp>
        <p:nvSpPr>
          <p:cNvPr id="5" name="Plassholder for bunntekst 4">
            <a:extLst>
              <a:ext uri="{FF2B5EF4-FFF2-40B4-BE49-F238E27FC236}">
                <a16:creationId xmlns:a16="http://schemas.microsoft.com/office/drawing/2014/main" id="{56DBB078-028A-4E5F-A61F-521E408F5D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87CF6F2-C359-4BF9-AE2F-45FD37BEB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54DA1-F75C-4F8E-9BCE-DEF3D72B7054}" type="slidenum">
              <a:rPr lang="nb-NO" smtClean="0"/>
              <a:t>‹#›</a:t>
            </a:fld>
            <a:endParaRPr lang="nb-NO"/>
          </a:p>
        </p:txBody>
      </p:sp>
    </p:spTree>
    <p:extLst>
      <p:ext uri="{BB962C8B-B14F-4D97-AF65-F5344CB8AC3E}">
        <p14:creationId xmlns:p14="http://schemas.microsoft.com/office/powerpoint/2010/main" val="3083234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4FA4534-6A8C-4D3E-BE86-CE46D2DF6C33}"/>
              </a:ext>
            </a:extLst>
          </p:cNvPr>
          <p:cNvSpPr>
            <a:spLocks noGrp="1"/>
          </p:cNvSpPr>
          <p:nvPr>
            <p:ph type="title"/>
          </p:nvPr>
        </p:nvSpPr>
        <p:spPr/>
        <p:txBody>
          <a:bodyPr/>
          <a:lstStyle/>
          <a:p>
            <a:endParaRPr lang="nb-NO"/>
          </a:p>
        </p:txBody>
      </p:sp>
      <p:sp>
        <p:nvSpPr>
          <p:cNvPr id="5" name="Plassholder for innhold 4">
            <a:extLst>
              <a:ext uri="{FF2B5EF4-FFF2-40B4-BE49-F238E27FC236}">
                <a16:creationId xmlns:a16="http://schemas.microsoft.com/office/drawing/2014/main" id="{B5E2BA82-6BCF-4481-B77D-C6D011A6DD12}"/>
              </a:ext>
            </a:extLst>
          </p:cNvPr>
          <p:cNvSpPr>
            <a:spLocks noGrp="1"/>
          </p:cNvSpPr>
          <p:nvPr>
            <p:ph idx="1"/>
          </p:nvPr>
        </p:nvSpPr>
        <p:spPr/>
        <p:txBody>
          <a:bodyPr/>
          <a:lstStyle/>
          <a:p>
            <a:endParaRPr lang="nb-NO"/>
          </a:p>
        </p:txBody>
      </p:sp>
      <p:sp>
        <p:nvSpPr>
          <p:cNvPr id="6" name="Rektangel 5">
            <a:extLst>
              <a:ext uri="{FF2B5EF4-FFF2-40B4-BE49-F238E27FC236}">
                <a16:creationId xmlns:a16="http://schemas.microsoft.com/office/drawing/2014/main" id="{988BE0C5-EE48-4D19-A641-01409EE56A81}"/>
              </a:ext>
            </a:extLst>
          </p:cNvPr>
          <p:cNvSpPr/>
          <p:nvPr/>
        </p:nvSpPr>
        <p:spPr>
          <a:xfrm>
            <a:off x="0" y="0"/>
            <a:ext cx="12192000" cy="5891917"/>
          </a:xfrm>
          <a:prstGeom prst="rect">
            <a:avLst/>
          </a:prstGeom>
          <a:solidFill>
            <a:srgbClr val="C3212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nb-NO" sz="6000" dirty="0"/>
              <a:t>Om frivillighet i Norge</a:t>
            </a:r>
          </a:p>
          <a:p>
            <a:pPr algn="ctr">
              <a:defRPr/>
            </a:pPr>
            <a:r>
              <a:rPr lang="nb-NO" sz="3200" dirty="0"/>
              <a:t>og om Nasjonalforeningen for folkehelsen</a:t>
            </a:r>
          </a:p>
        </p:txBody>
      </p:sp>
    </p:spTree>
    <p:extLst>
      <p:ext uri="{BB962C8B-B14F-4D97-AF65-F5344CB8AC3E}">
        <p14:creationId xmlns:p14="http://schemas.microsoft.com/office/powerpoint/2010/main" val="345744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1">
            <a:extLst>
              <a:ext uri="{FF2B5EF4-FFF2-40B4-BE49-F238E27FC236}">
                <a16:creationId xmlns:a16="http://schemas.microsoft.com/office/drawing/2014/main" id="{A5321898-9457-4C56-9656-7AA756099A17}"/>
              </a:ext>
            </a:extLst>
          </p:cNvPr>
          <p:cNvSpPr>
            <a:spLocks noGrp="1" noChangeArrowheads="1"/>
          </p:cNvSpPr>
          <p:nvPr>
            <p:ph type="title"/>
          </p:nvPr>
        </p:nvSpPr>
        <p:spPr/>
        <p:txBody>
          <a:bodyPr/>
          <a:lstStyle/>
          <a:p>
            <a:pPr eaLnBrk="1" hangingPunct="1"/>
            <a:r>
              <a:rPr lang="nb-NO" altLang="nb-NO" b="1" dirty="0"/>
              <a:t>Demensvenn = si ja til kunnskap</a:t>
            </a:r>
          </a:p>
        </p:txBody>
      </p:sp>
      <p:sp>
        <p:nvSpPr>
          <p:cNvPr id="3" name="Plassholder for innhold 2">
            <a:extLst>
              <a:ext uri="{FF2B5EF4-FFF2-40B4-BE49-F238E27FC236}">
                <a16:creationId xmlns:a16="http://schemas.microsoft.com/office/drawing/2014/main" id="{DC5BF097-932D-4D2F-9179-ED7A9FBF0DA1}"/>
              </a:ext>
            </a:extLst>
          </p:cNvPr>
          <p:cNvSpPr>
            <a:spLocks noGrp="1"/>
          </p:cNvSpPr>
          <p:nvPr>
            <p:ph sz="half" idx="1"/>
          </p:nvPr>
        </p:nvSpPr>
        <p:spPr/>
        <p:txBody>
          <a:bodyPr rtlCol="0">
            <a:normAutofit/>
          </a:bodyPr>
          <a:lstStyle/>
          <a:p>
            <a:pPr marL="457200" indent="-457200">
              <a:lnSpc>
                <a:spcPct val="80000"/>
              </a:lnSpc>
              <a:defRPr/>
            </a:pPr>
            <a:r>
              <a:rPr lang="nb-NO" altLang="nb-NO" sz="2700" dirty="0"/>
              <a:t>Ta et skritt fram og tilby en håndstrekning til personer med demens</a:t>
            </a:r>
          </a:p>
          <a:p>
            <a:pPr marL="457200" indent="-457200">
              <a:lnSpc>
                <a:spcPct val="80000"/>
              </a:lnSpc>
              <a:defRPr/>
            </a:pPr>
            <a:r>
              <a:rPr lang="nb-NO" altLang="nb-NO" sz="2700" dirty="0"/>
              <a:t>Få informasjon via e-post</a:t>
            </a:r>
          </a:p>
          <a:p>
            <a:pPr marL="457200" indent="-457200">
              <a:lnSpc>
                <a:spcPct val="80000"/>
              </a:lnSpc>
              <a:defRPr/>
            </a:pPr>
            <a:r>
              <a:rPr lang="nb-NO" altLang="nb-NO" sz="2700" dirty="0"/>
              <a:t>Erna Solberg – den første</a:t>
            </a:r>
          </a:p>
          <a:p>
            <a:pPr marL="0" indent="0">
              <a:lnSpc>
                <a:spcPct val="80000"/>
              </a:lnSpc>
              <a:buNone/>
              <a:defRPr/>
            </a:pPr>
            <a:r>
              <a:rPr lang="nb-NO" altLang="nb-NO" sz="2700" dirty="0"/>
              <a:t>      demensvennen i Norge </a:t>
            </a:r>
          </a:p>
          <a:p>
            <a:pPr marL="457200" indent="-457200">
              <a:lnSpc>
                <a:spcPct val="80000"/>
              </a:lnSpc>
              <a:defRPr/>
            </a:pPr>
            <a:r>
              <a:rPr lang="nb-NO" altLang="nb-NO" sz="2700" dirty="0" err="1"/>
              <a:t>Ca</a:t>
            </a:r>
            <a:r>
              <a:rPr lang="nb-NO" altLang="nb-NO" sz="2700" dirty="0"/>
              <a:t> 8000 demensvenner til nå</a:t>
            </a:r>
            <a:br>
              <a:rPr lang="nb-NO" altLang="nb-NO" sz="2700" dirty="0"/>
            </a:br>
            <a:br>
              <a:rPr lang="nb-NO" altLang="nb-NO" sz="2700" dirty="0"/>
            </a:br>
            <a:r>
              <a:rPr lang="nb-NO" altLang="nb-NO" sz="2700" b="1" dirty="0"/>
              <a:t>La oss bli flere! </a:t>
            </a:r>
            <a:br>
              <a:rPr lang="nb-NO" altLang="nb-NO" sz="2700" b="1" dirty="0"/>
            </a:br>
            <a:endParaRPr lang="nb-NO" altLang="nb-NO" sz="2700" b="1" dirty="0"/>
          </a:p>
          <a:p>
            <a:pPr marL="0" indent="0">
              <a:lnSpc>
                <a:spcPct val="80000"/>
              </a:lnSpc>
              <a:defRPr/>
            </a:pPr>
            <a:endParaRPr lang="nb-NO" altLang="nb-NO" sz="2700" dirty="0"/>
          </a:p>
          <a:p>
            <a:pPr marL="0" indent="0">
              <a:lnSpc>
                <a:spcPct val="80000"/>
              </a:lnSpc>
              <a:defRPr/>
            </a:pPr>
            <a:endParaRPr lang="nb-NO" altLang="nb-NO" sz="2700" dirty="0"/>
          </a:p>
        </p:txBody>
      </p:sp>
      <p:sp>
        <p:nvSpPr>
          <p:cNvPr id="2" name="Plassholder for innhold 1">
            <a:extLst>
              <a:ext uri="{FF2B5EF4-FFF2-40B4-BE49-F238E27FC236}">
                <a16:creationId xmlns:a16="http://schemas.microsoft.com/office/drawing/2014/main" id="{388C6CF8-CFC3-4CBB-A627-3A74FA750AAF}"/>
              </a:ext>
            </a:extLst>
          </p:cNvPr>
          <p:cNvSpPr>
            <a:spLocks noGrp="1"/>
          </p:cNvSpPr>
          <p:nvPr>
            <p:ph sz="half" idx="2"/>
          </p:nvPr>
        </p:nvSpPr>
        <p:spPr/>
        <p:txBody>
          <a:bodyPr/>
          <a:lstStyle/>
          <a:p>
            <a:endParaRPr lang="nb-NO"/>
          </a:p>
        </p:txBody>
      </p:sp>
      <p:pic>
        <p:nvPicPr>
          <p:cNvPr id="21509" name="Bilde 6">
            <a:extLst>
              <a:ext uri="{FF2B5EF4-FFF2-40B4-BE49-F238E27FC236}">
                <a16:creationId xmlns:a16="http://schemas.microsoft.com/office/drawing/2014/main" id="{C755E66C-1182-4B8E-AC04-AAB6640CFE0F}"/>
              </a:ext>
            </a:extLst>
          </p:cNvPr>
          <p:cNvPicPr>
            <a:picLocks noChangeAspect="1"/>
          </p:cNvPicPr>
          <p:nvPr/>
        </p:nvPicPr>
        <p:blipFill>
          <a:blip r:embed="rId3">
            <a:extLst>
              <a:ext uri="{28A0092B-C50C-407E-A947-70E740481C1C}">
                <a14:useLocalDpi xmlns:a14="http://schemas.microsoft.com/office/drawing/2010/main" val="0"/>
              </a:ext>
            </a:extLst>
          </a:blip>
          <a:srcRect l="24966" r="10789"/>
          <a:stretch>
            <a:fillRect/>
          </a:stretch>
        </p:blipFill>
        <p:spPr bwMode="auto">
          <a:xfrm>
            <a:off x="7322270" y="1825625"/>
            <a:ext cx="394017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Bilde 6">
            <a:extLst>
              <a:ext uri="{FF2B5EF4-FFF2-40B4-BE49-F238E27FC236}">
                <a16:creationId xmlns:a16="http://schemas.microsoft.com/office/drawing/2014/main" id="{A6594523-58B8-4847-85A0-8C19BE45DC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8448" y="4916096"/>
            <a:ext cx="9175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1">
            <a:extLst>
              <a:ext uri="{FF2B5EF4-FFF2-40B4-BE49-F238E27FC236}">
                <a16:creationId xmlns:a16="http://schemas.microsoft.com/office/drawing/2014/main" id="{9DE6889F-E678-401D-9565-D85F6CEBD9CD}"/>
              </a:ext>
            </a:extLst>
          </p:cNvPr>
          <p:cNvSpPr>
            <a:spLocks noGrp="1" noChangeArrowheads="1"/>
          </p:cNvSpPr>
          <p:nvPr>
            <p:ph type="title"/>
          </p:nvPr>
        </p:nvSpPr>
        <p:spPr/>
        <p:txBody>
          <a:bodyPr/>
          <a:lstStyle/>
          <a:p>
            <a:pPr eaLnBrk="1" hangingPunct="1"/>
            <a:r>
              <a:rPr lang="nb-NO" altLang="nb-NO" b="1" dirty="0"/>
              <a:t>Bøssebærer i Demensaksjonen</a:t>
            </a:r>
          </a:p>
        </p:txBody>
      </p:sp>
      <p:sp>
        <p:nvSpPr>
          <p:cNvPr id="3" name="Plassholder for innhold 2">
            <a:extLst>
              <a:ext uri="{FF2B5EF4-FFF2-40B4-BE49-F238E27FC236}">
                <a16:creationId xmlns:a16="http://schemas.microsoft.com/office/drawing/2014/main" id="{9A952F8A-0A63-45CF-9944-B507C25B9126}"/>
              </a:ext>
            </a:extLst>
          </p:cNvPr>
          <p:cNvSpPr>
            <a:spLocks noGrp="1"/>
          </p:cNvSpPr>
          <p:nvPr>
            <p:ph sz="half" idx="1"/>
          </p:nvPr>
        </p:nvSpPr>
        <p:spPr/>
        <p:txBody>
          <a:bodyPr>
            <a:normAutofit fontScale="92500" lnSpcReduction="20000"/>
          </a:bodyPr>
          <a:lstStyle/>
          <a:p>
            <a:pPr marL="0" indent="0">
              <a:buNone/>
            </a:pPr>
            <a:r>
              <a:rPr lang="nb-NO" altLang="nb-NO" dirty="0"/>
              <a:t>Emma og Alfred ved Vanse ungdomsskole i Agder var med som bøssebærere i Demensaksjonen i 2019. </a:t>
            </a:r>
          </a:p>
          <a:p>
            <a:pPr marL="0" indent="0">
              <a:buFontTx/>
              <a:buChar char="-"/>
            </a:pPr>
            <a:endParaRPr lang="nb-NO" altLang="nb-NO" sz="1400" dirty="0"/>
          </a:p>
          <a:p>
            <a:pPr marL="0" indent="0">
              <a:buFontTx/>
              <a:buChar char="-"/>
            </a:pPr>
            <a:r>
              <a:rPr lang="nb-NO" altLang="nb-NO" dirty="0"/>
              <a:t>Jeg trodde det bare var gamle som fikk demens, og at man glemte ting.  Nå vet jeg at det er en dødelig sykdom, og at også yngre kan få det.  Da vi gikk med bøssen og samlet inn penger til forskning på demens var det mange som ga penger.  </a:t>
            </a:r>
          </a:p>
          <a:p>
            <a:pPr marL="0" indent="0">
              <a:buNone/>
            </a:pPr>
            <a:r>
              <a:rPr lang="nb-NO" altLang="nb-NO" b="1" dirty="0"/>
              <a:t>Emma Grindheim</a:t>
            </a:r>
            <a:r>
              <a:rPr lang="nb-NO" altLang="nb-NO" dirty="0"/>
              <a:t>, </a:t>
            </a:r>
            <a:r>
              <a:rPr lang="nb-NO" altLang="nb-NO" sz="2200" dirty="0"/>
              <a:t>Vanse ungdomsskole</a:t>
            </a:r>
          </a:p>
          <a:p>
            <a:endParaRPr lang="nb-NO" dirty="0"/>
          </a:p>
        </p:txBody>
      </p:sp>
      <p:sp>
        <p:nvSpPr>
          <p:cNvPr id="4" name="Plassholder for innhold 3">
            <a:extLst>
              <a:ext uri="{FF2B5EF4-FFF2-40B4-BE49-F238E27FC236}">
                <a16:creationId xmlns:a16="http://schemas.microsoft.com/office/drawing/2014/main" id="{2CFCC5A8-B0A0-446A-A32B-068F6E6D95D4}"/>
              </a:ext>
            </a:extLst>
          </p:cNvPr>
          <p:cNvSpPr>
            <a:spLocks noGrp="1"/>
          </p:cNvSpPr>
          <p:nvPr>
            <p:ph sz="half" idx="2"/>
          </p:nvPr>
        </p:nvSpPr>
        <p:spPr/>
        <p:txBody>
          <a:bodyPr>
            <a:normAutofit fontScale="92500" lnSpcReduction="20000"/>
          </a:bodyPr>
          <a:lstStyle/>
          <a:p>
            <a:endParaRPr lang="nb-NO"/>
          </a:p>
        </p:txBody>
      </p:sp>
      <p:pic>
        <p:nvPicPr>
          <p:cNvPr id="23556" name="Bilde 4">
            <a:extLst>
              <a:ext uri="{FF2B5EF4-FFF2-40B4-BE49-F238E27FC236}">
                <a16:creationId xmlns:a16="http://schemas.microsoft.com/office/drawing/2014/main" id="{4602B581-9B3E-42B6-9DFC-60BF59F79D2F}"/>
              </a:ext>
            </a:extLst>
          </p:cNvPr>
          <p:cNvPicPr>
            <a:picLocks noChangeAspect="1"/>
          </p:cNvPicPr>
          <p:nvPr/>
        </p:nvPicPr>
        <p:blipFill>
          <a:blip r:embed="rId3">
            <a:extLst>
              <a:ext uri="{28A0092B-C50C-407E-A947-70E740481C1C}">
                <a14:useLocalDpi xmlns:a14="http://schemas.microsoft.com/office/drawing/2010/main" val="0"/>
              </a:ext>
            </a:extLst>
          </a:blip>
          <a:srcRect t="6847"/>
          <a:stretch>
            <a:fillRect/>
          </a:stretch>
        </p:blipFill>
        <p:spPr bwMode="auto">
          <a:xfrm>
            <a:off x="6172200" y="1284813"/>
            <a:ext cx="38957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Bilde 6">
            <a:extLst>
              <a:ext uri="{FF2B5EF4-FFF2-40B4-BE49-F238E27FC236}">
                <a16:creationId xmlns:a16="http://schemas.microsoft.com/office/drawing/2014/main" id="{639B182E-6DD0-4C23-91C2-1DDC3BB87440}"/>
              </a:ext>
            </a:extLst>
          </p:cNvPr>
          <p:cNvPicPr>
            <a:picLocks noChangeAspect="1"/>
          </p:cNvPicPr>
          <p:nvPr/>
        </p:nvPicPr>
        <p:blipFill rotWithShape="1">
          <a:blip r:embed="rId3">
            <a:extLst>
              <a:ext uri="{28A0092B-C50C-407E-A947-70E740481C1C}">
                <a14:useLocalDpi xmlns:a14="http://schemas.microsoft.com/office/drawing/2010/main" val="0"/>
              </a:ext>
            </a:extLst>
          </a:blip>
          <a:srcRect l="340" t="10514" r="-340" b="25452"/>
          <a:stretch/>
        </p:blipFill>
        <p:spPr bwMode="auto">
          <a:xfrm>
            <a:off x="0" y="0"/>
            <a:ext cx="12234954" cy="588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tel 1">
            <a:extLst>
              <a:ext uri="{FF2B5EF4-FFF2-40B4-BE49-F238E27FC236}">
                <a16:creationId xmlns:a16="http://schemas.microsoft.com/office/drawing/2014/main" id="{2CB2981D-08C6-44D4-9BE0-0D94C30A2E2A}"/>
              </a:ext>
            </a:extLst>
          </p:cNvPr>
          <p:cNvSpPr>
            <a:spLocks noGrp="1" noChangeArrowheads="1"/>
          </p:cNvSpPr>
          <p:nvPr>
            <p:ph type="title" idx="4294967295"/>
          </p:nvPr>
        </p:nvSpPr>
        <p:spPr>
          <a:xfrm>
            <a:off x="471340" y="4478044"/>
            <a:ext cx="3091992" cy="1208448"/>
          </a:xfrm>
        </p:spPr>
        <p:txBody>
          <a:bodyPr>
            <a:normAutofit fontScale="90000"/>
          </a:bodyPr>
          <a:lstStyle/>
          <a:p>
            <a:r>
              <a:rPr lang="nb-NO" altLang="nb-NO" b="1" dirty="0">
                <a:solidFill>
                  <a:schemeClr val="bg1"/>
                </a:solidFill>
              </a:rPr>
              <a:t>Som giver</a:t>
            </a:r>
            <a:br>
              <a:rPr lang="nb-NO" altLang="nb-NO" b="1" dirty="0">
                <a:solidFill>
                  <a:schemeClr val="bg1"/>
                </a:solidFill>
              </a:rPr>
            </a:br>
            <a:r>
              <a:rPr lang="nb-NO" altLang="nb-NO" sz="2700" b="1" dirty="0">
                <a:solidFill>
                  <a:schemeClr val="bg1"/>
                </a:solidFill>
              </a:rPr>
              <a:t>Thea </a:t>
            </a:r>
            <a:r>
              <a:rPr lang="nb-NO" altLang="nb-NO" sz="2700" b="1" dirty="0" err="1">
                <a:solidFill>
                  <a:schemeClr val="bg1"/>
                </a:solidFill>
              </a:rPr>
              <a:t>Skyvulstad</a:t>
            </a:r>
            <a:br>
              <a:rPr lang="nb-NO" altLang="nb-NO" b="1" dirty="0"/>
            </a:br>
            <a:endParaRPr lang="nb-NO" altLang="nb-NO" b="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lassholder for innhold 3">
            <a:extLst>
              <a:ext uri="{FF2B5EF4-FFF2-40B4-BE49-F238E27FC236}">
                <a16:creationId xmlns:a16="http://schemas.microsoft.com/office/drawing/2014/main" id="{D6D2115F-7FCA-4509-911D-8994667B242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45" t="11117" r="1745" b="18055"/>
          <a:stretch/>
        </p:blipFill>
        <p:spPr>
          <a:xfrm>
            <a:off x="-220285" y="0"/>
            <a:ext cx="12412285" cy="5825765"/>
          </a:xfrm>
        </p:spPr>
      </p:pic>
      <p:sp>
        <p:nvSpPr>
          <p:cNvPr id="27650" name="Tittel 1">
            <a:extLst>
              <a:ext uri="{FF2B5EF4-FFF2-40B4-BE49-F238E27FC236}">
                <a16:creationId xmlns:a16="http://schemas.microsoft.com/office/drawing/2014/main" id="{238238DA-5DBB-4A27-955E-34CB6D6193F9}"/>
              </a:ext>
            </a:extLst>
          </p:cNvPr>
          <p:cNvSpPr>
            <a:spLocks noGrp="1" noChangeArrowheads="1"/>
          </p:cNvSpPr>
          <p:nvPr>
            <p:ph type="title"/>
          </p:nvPr>
        </p:nvSpPr>
        <p:spPr>
          <a:xfrm>
            <a:off x="568948" y="4292797"/>
            <a:ext cx="7886700" cy="1325563"/>
          </a:xfrm>
        </p:spPr>
        <p:txBody>
          <a:bodyPr/>
          <a:lstStyle/>
          <a:p>
            <a:pPr eaLnBrk="1" hangingPunct="1"/>
            <a:r>
              <a:rPr lang="nb-NO" altLang="nb-NO" b="1" dirty="0">
                <a:solidFill>
                  <a:schemeClr val="bg1"/>
                </a:solidFill>
              </a:rPr>
              <a:t>Som medlem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Bilde 8">
            <a:extLst>
              <a:ext uri="{FF2B5EF4-FFF2-40B4-BE49-F238E27FC236}">
                <a16:creationId xmlns:a16="http://schemas.microsoft.com/office/drawing/2014/main" id="{3CD97CB8-218B-4F3C-A8AD-05F344148A73}"/>
              </a:ext>
            </a:extLst>
          </p:cNvPr>
          <p:cNvPicPr>
            <a:picLocks noChangeAspect="1"/>
          </p:cNvPicPr>
          <p:nvPr/>
        </p:nvPicPr>
        <p:blipFill rotWithShape="1">
          <a:blip r:embed="rId3">
            <a:extLst>
              <a:ext uri="{28A0092B-C50C-407E-A947-70E740481C1C}">
                <a14:useLocalDpi xmlns:a14="http://schemas.microsoft.com/office/drawing/2010/main" val="0"/>
              </a:ext>
            </a:extLst>
          </a:blip>
          <a:srcRect l="8602" t="1399" r="8602" b="5137"/>
          <a:stretch/>
        </p:blipFill>
        <p:spPr bwMode="auto">
          <a:xfrm>
            <a:off x="0" y="-58992"/>
            <a:ext cx="12192000" cy="591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tel 1">
            <a:extLst>
              <a:ext uri="{FF2B5EF4-FFF2-40B4-BE49-F238E27FC236}">
                <a16:creationId xmlns:a16="http://schemas.microsoft.com/office/drawing/2014/main" id="{6E88111D-AC8C-415C-A0C7-8D9114FD9D54}"/>
              </a:ext>
            </a:extLst>
          </p:cNvPr>
          <p:cNvSpPr>
            <a:spLocks noGrp="1" noChangeArrowheads="1"/>
          </p:cNvSpPr>
          <p:nvPr>
            <p:ph type="title"/>
          </p:nvPr>
        </p:nvSpPr>
        <p:spPr>
          <a:xfrm>
            <a:off x="208827" y="4355692"/>
            <a:ext cx="4599147" cy="1389420"/>
          </a:xfrm>
        </p:spPr>
        <p:txBody>
          <a:bodyPr>
            <a:normAutofit/>
          </a:bodyPr>
          <a:lstStyle/>
          <a:p>
            <a:pPr eaLnBrk="1" hangingPunct="1"/>
            <a:r>
              <a:rPr lang="nb-NO" altLang="nb-NO" b="1" dirty="0">
                <a:solidFill>
                  <a:schemeClr val="bg1"/>
                </a:solidFill>
              </a:rPr>
              <a:t>Kunne du tenke deg å være frivillig?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tel 1">
            <a:extLst>
              <a:ext uri="{FF2B5EF4-FFF2-40B4-BE49-F238E27FC236}">
                <a16:creationId xmlns:a16="http://schemas.microsoft.com/office/drawing/2014/main" id="{21BC3557-361B-4260-BC03-4CBAD11DE105}"/>
              </a:ext>
            </a:extLst>
          </p:cNvPr>
          <p:cNvSpPr>
            <a:spLocks noGrp="1" noChangeArrowheads="1"/>
          </p:cNvSpPr>
          <p:nvPr>
            <p:ph type="ctrTitle"/>
          </p:nvPr>
        </p:nvSpPr>
        <p:spPr>
          <a:xfrm>
            <a:off x="1804989" y="1989139"/>
            <a:ext cx="8582025" cy="3686175"/>
          </a:xfrm>
        </p:spPr>
        <p:txBody>
          <a:bodyPr/>
          <a:lstStyle/>
          <a:p>
            <a:pPr eaLnBrk="1" hangingPunct="1"/>
            <a:r>
              <a:rPr lang="nb-NO" altLang="nb-NO" sz="5400" b="1"/>
              <a:t>Frivillige er ikke betalt, ikke fordi de er verdiløse, men fordi de er uvurderlige</a:t>
            </a:r>
            <a:br>
              <a:rPr lang="nb-NO" altLang="nb-NO" b="1"/>
            </a:br>
            <a:br>
              <a:rPr lang="nb-NO" altLang="nb-NO" b="1"/>
            </a:br>
            <a:r>
              <a:rPr lang="nb-NO" altLang="nb-NO" sz="2000" b="1" i="1"/>
              <a:t>(</a:t>
            </a:r>
            <a:r>
              <a:rPr lang="nb-NO" altLang="nb-NO" sz="2000" i="1"/>
              <a:t>forfatter ukjent</a:t>
            </a:r>
            <a:r>
              <a:rPr lang="nb-NO" altLang="nb-NO" sz="2000" b="1" i="1"/>
              <a:t>) </a:t>
            </a:r>
            <a:endParaRPr lang="nb-NO" altLang="nb-NO" b="1"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tel 1">
            <a:extLst>
              <a:ext uri="{FF2B5EF4-FFF2-40B4-BE49-F238E27FC236}">
                <a16:creationId xmlns:a16="http://schemas.microsoft.com/office/drawing/2014/main" id="{E98999D0-2CD7-4BDF-8B9B-F8C738CA0082}"/>
              </a:ext>
            </a:extLst>
          </p:cNvPr>
          <p:cNvSpPr>
            <a:spLocks noGrp="1" noChangeArrowheads="1"/>
          </p:cNvSpPr>
          <p:nvPr>
            <p:ph type="title"/>
          </p:nvPr>
        </p:nvSpPr>
        <p:spPr/>
        <p:txBody>
          <a:bodyPr/>
          <a:lstStyle/>
          <a:p>
            <a:pPr eaLnBrk="1" hangingPunct="1"/>
            <a:r>
              <a:rPr lang="nb-NO" altLang="nb-NO"/>
              <a:t>Frivillighet i Norge</a:t>
            </a:r>
          </a:p>
        </p:txBody>
      </p:sp>
      <p:sp>
        <p:nvSpPr>
          <p:cNvPr id="6" name="Plassholder for innhold 5">
            <a:extLst>
              <a:ext uri="{FF2B5EF4-FFF2-40B4-BE49-F238E27FC236}">
                <a16:creationId xmlns:a16="http://schemas.microsoft.com/office/drawing/2014/main" id="{631EF556-A965-4F79-8903-174018943F53}"/>
              </a:ext>
            </a:extLst>
          </p:cNvPr>
          <p:cNvSpPr>
            <a:spLocks noGrp="1"/>
          </p:cNvSpPr>
          <p:nvPr>
            <p:ph idx="1"/>
          </p:nvPr>
        </p:nvSpPr>
        <p:spPr/>
        <p:txBody>
          <a:bodyPr/>
          <a:lstStyle/>
          <a:p>
            <a:endParaRPr lang="nb-NO"/>
          </a:p>
        </p:txBody>
      </p:sp>
      <p:pic>
        <p:nvPicPr>
          <p:cNvPr id="6148" name="Bilde 12">
            <a:extLst>
              <a:ext uri="{FF2B5EF4-FFF2-40B4-BE49-F238E27FC236}">
                <a16:creationId xmlns:a16="http://schemas.microsoft.com/office/drawing/2014/main" id="{49AF0857-2599-4F61-9093-AE2264068B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3068639"/>
            <a:ext cx="2011363"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Bilde 14">
            <a:extLst>
              <a:ext uri="{FF2B5EF4-FFF2-40B4-BE49-F238E27FC236}">
                <a16:creationId xmlns:a16="http://schemas.microsoft.com/office/drawing/2014/main" id="{9FCC2953-7106-405E-8B3E-CC522F06FF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4288" y="3227389"/>
            <a:ext cx="22606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uppe 6">
            <a:extLst>
              <a:ext uri="{FF2B5EF4-FFF2-40B4-BE49-F238E27FC236}">
                <a16:creationId xmlns:a16="http://schemas.microsoft.com/office/drawing/2014/main" id="{79FAF1DC-94E3-444E-9E69-9DDEF4C483B5}"/>
              </a:ext>
            </a:extLst>
          </p:cNvPr>
          <p:cNvGrpSpPr>
            <a:grpSpLocks/>
          </p:cNvGrpSpPr>
          <p:nvPr/>
        </p:nvGrpSpPr>
        <p:grpSpPr bwMode="auto">
          <a:xfrm>
            <a:off x="5148264" y="3319464"/>
            <a:ext cx="1620837" cy="2022475"/>
            <a:chOff x="3503951" y="2689995"/>
            <a:chExt cx="1620018" cy="2022305"/>
          </a:xfrm>
        </p:grpSpPr>
        <p:sp>
          <p:nvSpPr>
            <p:cNvPr id="8" name="TekstSylinder 3">
              <a:extLst>
                <a:ext uri="{FF2B5EF4-FFF2-40B4-BE49-F238E27FC236}">
                  <a16:creationId xmlns:a16="http://schemas.microsoft.com/office/drawing/2014/main" id="{13820336-59E0-4B06-8C67-EFB6A0F2E335}"/>
                </a:ext>
              </a:extLst>
            </p:cNvPr>
            <p:cNvSpPr txBox="1">
              <a:spLocks noChangeArrowheads="1"/>
            </p:cNvSpPr>
            <p:nvPr/>
          </p:nvSpPr>
          <p:spPr bwMode="auto">
            <a:xfrm>
              <a:off x="3503951" y="4204343"/>
              <a:ext cx="1620018" cy="50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nb-NO" altLang="nb-NO" sz="1350" dirty="0">
                  <a:solidFill>
                    <a:srgbClr val="000000"/>
                  </a:solidFill>
                  <a:latin typeface="Georgia" pitchFamily="18" charset="0"/>
                </a:rPr>
                <a:t>Helsefremmende og meningsfullt</a:t>
              </a:r>
            </a:p>
          </p:txBody>
        </p:sp>
        <p:pic>
          <p:nvPicPr>
            <p:cNvPr id="6152" name="Bilde 8">
              <a:extLst>
                <a:ext uri="{FF2B5EF4-FFF2-40B4-BE49-F238E27FC236}">
                  <a16:creationId xmlns:a16="http://schemas.microsoft.com/office/drawing/2014/main" id="{D1407854-5869-4238-9374-7BAF868487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3455" y="2689995"/>
              <a:ext cx="1341009" cy="124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tel 1">
            <a:extLst>
              <a:ext uri="{FF2B5EF4-FFF2-40B4-BE49-F238E27FC236}">
                <a16:creationId xmlns:a16="http://schemas.microsoft.com/office/drawing/2014/main" id="{DBC8B971-C222-4D5F-BE19-29017622E4B0}"/>
              </a:ext>
            </a:extLst>
          </p:cNvPr>
          <p:cNvSpPr>
            <a:spLocks noGrp="1" noChangeArrowheads="1"/>
          </p:cNvSpPr>
          <p:nvPr>
            <p:ph type="title"/>
          </p:nvPr>
        </p:nvSpPr>
        <p:spPr/>
        <p:txBody>
          <a:bodyPr/>
          <a:lstStyle/>
          <a:p>
            <a:pPr eaLnBrk="1" hangingPunct="1"/>
            <a:r>
              <a:rPr lang="nb-NO" altLang="nb-NO" b="1" dirty="0"/>
              <a:t>Hvordan blir folk frivillige?</a:t>
            </a:r>
          </a:p>
        </p:txBody>
      </p:sp>
      <p:pic>
        <p:nvPicPr>
          <p:cNvPr id="8195" name="Plassholder for innhold 5">
            <a:extLst>
              <a:ext uri="{FF2B5EF4-FFF2-40B4-BE49-F238E27FC236}">
                <a16:creationId xmlns:a16="http://schemas.microsoft.com/office/drawing/2014/main" id="{6AF57456-A005-4DA3-A8BB-12A3D8927C4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819944" y="1753373"/>
            <a:ext cx="5181600" cy="2848789"/>
          </a:xfrm>
        </p:spPr>
      </p:pic>
      <p:pic>
        <p:nvPicPr>
          <p:cNvPr id="8196" name="Plassholder for innhold 6">
            <a:extLst>
              <a:ext uri="{FF2B5EF4-FFF2-40B4-BE49-F238E27FC236}">
                <a16:creationId xmlns:a16="http://schemas.microsoft.com/office/drawing/2014/main" id="{8FEFE5F5-AE9B-481A-8F1D-4E22C527C11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6001544" y="1690688"/>
            <a:ext cx="5181600" cy="2769229"/>
          </a:xfrm>
        </p:spPr>
      </p:pic>
      <p:sp>
        <p:nvSpPr>
          <p:cNvPr id="7173" name="TekstSylinder 7">
            <a:extLst>
              <a:ext uri="{FF2B5EF4-FFF2-40B4-BE49-F238E27FC236}">
                <a16:creationId xmlns:a16="http://schemas.microsoft.com/office/drawing/2014/main" id="{6FB72F23-993F-4484-987A-E745B36A7C83}"/>
              </a:ext>
            </a:extLst>
          </p:cNvPr>
          <p:cNvSpPr txBox="1">
            <a:spLocks noChangeArrowheads="1"/>
          </p:cNvSpPr>
          <p:nvPr/>
        </p:nvSpPr>
        <p:spPr bwMode="auto">
          <a:xfrm>
            <a:off x="688157" y="4860925"/>
            <a:ext cx="106656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bg1"/>
                </a:solidFill>
                <a:latin typeface="Arial" panose="020B0604020202020204" pitchFamily="34" charset="0"/>
                <a:cs typeface="ヒラギノ角ゴ Pro W3" charset="0"/>
              </a:defRPr>
            </a:lvl1pPr>
            <a:lvl2pPr>
              <a:defRPr sz="2400">
                <a:solidFill>
                  <a:schemeClr val="bg1"/>
                </a:solidFill>
                <a:latin typeface="Arial" panose="020B0604020202020204" pitchFamily="34" charset="0"/>
                <a:cs typeface="ヒラギノ角ゴ Pro W3" charset="0"/>
              </a:defRPr>
            </a:lvl2pPr>
            <a:lvl3pPr>
              <a:defRPr sz="2400">
                <a:solidFill>
                  <a:schemeClr val="bg1"/>
                </a:solidFill>
                <a:latin typeface="Arial" panose="020B0604020202020204" pitchFamily="34" charset="0"/>
                <a:cs typeface="ヒラギノ角ゴ Pro W3" charset="0"/>
              </a:defRPr>
            </a:lvl3pPr>
            <a:lvl4pPr>
              <a:defRPr sz="2400">
                <a:solidFill>
                  <a:schemeClr val="bg1"/>
                </a:solidFill>
                <a:latin typeface="Arial" panose="020B0604020202020204" pitchFamily="34" charset="0"/>
                <a:cs typeface="ヒラギノ角ゴ Pro W3" charset="0"/>
              </a:defRPr>
            </a:lvl4pPr>
            <a:lvl5pPr>
              <a:defRPr sz="2400">
                <a:solidFill>
                  <a:schemeClr val="bg1"/>
                </a:solidFill>
                <a:latin typeface="Arial" panose="020B0604020202020204" pitchFamily="34" charset="0"/>
                <a:cs typeface="ヒラギノ角ゴ Pro W3" charset="0"/>
              </a:defRPr>
            </a:lvl5pPr>
            <a:lvl6pPr marL="2514600" indent="-228600" defTabSz="449263" eaLnBrk="0" fontAlgn="base" hangingPunct="0">
              <a:spcBef>
                <a:spcPct val="0"/>
              </a:spcBef>
              <a:spcAft>
                <a:spcPct val="0"/>
              </a:spcAft>
              <a:defRPr sz="2400">
                <a:solidFill>
                  <a:schemeClr val="bg1"/>
                </a:solidFill>
                <a:latin typeface="Arial" panose="020B0604020202020204" pitchFamily="34" charset="0"/>
                <a:cs typeface="ヒラギノ角ゴ Pro W3" charset="0"/>
              </a:defRPr>
            </a:lvl6pPr>
            <a:lvl7pPr marL="2971800" indent="-228600" defTabSz="449263" eaLnBrk="0" fontAlgn="base" hangingPunct="0">
              <a:spcBef>
                <a:spcPct val="0"/>
              </a:spcBef>
              <a:spcAft>
                <a:spcPct val="0"/>
              </a:spcAft>
              <a:defRPr sz="2400">
                <a:solidFill>
                  <a:schemeClr val="bg1"/>
                </a:solidFill>
                <a:latin typeface="Arial" panose="020B0604020202020204" pitchFamily="34" charset="0"/>
                <a:cs typeface="ヒラギノ角ゴ Pro W3" charset="0"/>
              </a:defRPr>
            </a:lvl7pPr>
            <a:lvl8pPr marL="3429000" indent="-228600" defTabSz="449263" eaLnBrk="0" fontAlgn="base" hangingPunct="0">
              <a:spcBef>
                <a:spcPct val="0"/>
              </a:spcBef>
              <a:spcAft>
                <a:spcPct val="0"/>
              </a:spcAft>
              <a:defRPr sz="2400">
                <a:solidFill>
                  <a:schemeClr val="bg1"/>
                </a:solidFill>
                <a:latin typeface="Arial" panose="020B0604020202020204" pitchFamily="34" charset="0"/>
                <a:cs typeface="ヒラギノ角ゴ Pro W3" charset="0"/>
              </a:defRPr>
            </a:lvl8pPr>
            <a:lvl9pPr marL="3886200" indent="-228600" defTabSz="449263" eaLnBrk="0" fontAlgn="base" hangingPunct="0">
              <a:spcBef>
                <a:spcPct val="0"/>
              </a:spcBef>
              <a:spcAft>
                <a:spcPct val="0"/>
              </a:spcAft>
              <a:defRPr sz="2400">
                <a:solidFill>
                  <a:schemeClr val="bg1"/>
                </a:solidFill>
                <a:latin typeface="Arial" panose="020B0604020202020204" pitchFamily="34" charset="0"/>
                <a:cs typeface="ヒラギノ角ゴ Pro W3" charset="0"/>
              </a:defRPr>
            </a:lvl9pPr>
          </a:lstStyle>
          <a:p>
            <a:pPr>
              <a:buFont typeface="Arial" panose="020B0604020202020204" pitchFamily="34" charset="0"/>
              <a:buChar char="•"/>
              <a:defRPr/>
            </a:pPr>
            <a:r>
              <a:rPr lang="nb-NO" altLang="nb-NO" dirty="0">
                <a:solidFill>
                  <a:schemeClr val="tx1"/>
                </a:solidFill>
                <a:latin typeface="+mj-lt"/>
              </a:rPr>
              <a:t>71% av de som er frivillige blir rekruttert av en venn</a:t>
            </a:r>
          </a:p>
          <a:p>
            <a:pPr>
              <a:buFont typeface="Arial" panose="020B0604020202020204" pitchFamily="34" charset="0"/>
              <a:buChar char="•"/>
              <a:defRPr/>
            </a:pPr>
            <a:r>
              <a:rPr lang="nb-NO" altLang="nb-NO" dirty="0">
                <a:solidFill>
                  <a:schemeClr val="tx1"/>
                </a:solidFill>
                <a:latin typeface="+mj-lt"/>
              </a:rPr>
              <a:t>Den viktigste årsaken til at folk ikke er frivillige er at de ikke har blitt spurt</a:t>
            </a:r>
          </a:p>
          <a:p>
            <a:pPr>
              <a:buFont typeface="Arial" panose="020B0604020202020204" pitchFamily="34" charset="0"/>
              <a:buChar char="•"/>
              <a:defRPr/>
            </a:pPr>
            <a:endParaRPr lang="nb-NO" altLang="nb-NO" dirty="0"/>
          </a:p>
        </p:txBody>
      </p:sp>
      <p:sp>
        <p:nvSpPr>
          <p:cNvPr id="8198" name="TekstSylinder 2">
            <a:extLst>
              <a:ext uri="{FF2B5EF4-FFF2-40B4-BE49-F238E27FC236}">
                <a16:creationId xmlns:a16="http://schemas.microsoft.com/office/drawing/2014/main" id="{4DF5D1B8-38F5-455E-B98C-E6B59A2235E6}"/>
              </a:ext>
            </a:extLst>
          </p:cNvPr>
          <p:cNvSpPr txBox="1">
            <a:spLocks noChangeArrowheads="1"/>
          </p:cNvSpPr>
          <p:nvPr/>
        </p:nvSpPr>
        <p:spPr bwMode="auto">
          <a:xfrm>
            <a:off x="8339138" y="6381751"/>
            <a:ext cx="2189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1400"/>
              <a:t>Kilde: Frivillighet Norge</a:t>
            </a:r>
          </a:p>
        </p:txBody>
      </p:sp>
      <p:pic>
        <p:nvPicPr>
          <p:cNvPr id="8" name="Plassholder for innhold 5">
            <a:extLst>
              <a:ext uri="{FF2B5EF4-FFF2-40B4-BE49-F238E27FC236}">
                <a16:creationId xmlns:a16="http://schemas.microsoft.com/office/drawing/2014/main" id="{38B43C80-F755-400B-A8A7-28B63F10FD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838200" y="1753373"/>
            <a:ext cx="5181600" cy="2848789"/>
          </a:xfrm>
          <a:prstGeom prst="rect">
            <a:avLst/>
          </a:prstGeom>
        </p:spPr>
      </p:pic>
      <p:pic>
        <p:nvPicPr>
          <p:cNvPr id="9" name="Plassholder for innhold 6">
            <a:extLst>
              <a:ext uri="{FF2B5EF4-FFF2-40B4-BE49-F238E27FC236}">
                <a16:creationId xmlns:a16="http://schemas.microsoft.com/office/drawing/2014/main" id="{3FD483A7-D880-4178-9B97-38132C712F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6019800" y="1737823"/>
            <a:ext cx="5181600" cy="27692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tel 1">
            <a:extLst>
              <a:ext uri="{FF2B5EF4-FFF2-40B4-BE49-F238E27FC236}">
                <a16:creationId xmlns:a16="http://schemas.microsoft.com/office/drawing/2014/main" id="{E2A34715-83E3-4DA8-BAF4-C8F1EAE64190}"/>
              </a:ext>
            </a:extLst>
          </p:cNvPr>
          <p:cNvSpPr>
            <a:spLocks noGrp="1" noChangeArrowheads="1"/>
          </p:cNvSpPr>
          <p:nvPr>
            <p:ph type="title"/>
          </p:nvPr>
        </p:nvSpPr>
        <p:spPr/>
        <p:txBody>
          <a:bodyPr rtlCol="0">
            <a:normAutofit fontScale="90000"/>
          </a:bodyPr>
          <a:lstStyle/>
          <a:p>
            <a:pPr>
              <a:defRPr/>
            </a:pPr>
            <a:br>
              <a:rPr lang="nb-NO" altLang="nb-NO" sz="4000" b="1" dirty="0"/>
            </a:br>
            <a:r>
              <a:rPr lang="nb-NO" altLang="nb-NO" sz="4900" b="1" dirty="0"/>
              <a:t>Hvem er Nasjonalforeningen for folkehelsen?</a:t>
            </a:r>
            <a:br>
              <a:rPr lang="nb-NO" altLang="nb-NO" sz="4900" b="1" dirty="0"/>
            </a:br>
            <a:endParaRPr lang="nb-NO" altLang="nb-NO" sz="4900" b="1" dirty="0"/>
          </a:p>
        </p:txBody>
      </p:sp>
      <p:sp>
        <p:nvSpPr>
          <p:cNvPr id="3" name="Plassholder for innhold 2">
            <a:extLst>
              <a:ext uri="{FF2B5EF4-FFF2-40B4-BE49-F238E27FC236}">
                <a16:creationId xmlns:a16="http://schemas.microsoft.com/office/drawing/2014/main" id="{D89A4DBF-C662-4FB6-A3DC-E91FBDEEF3F7}"/>
              </a:ext>
            </a:extLst>
          </p:cNvPr>
          <p:cNvSpPr>
            <a:spLocks noGrp="1"/>
          </p:cNvSpPr>
          <p:nvPr>
            <p:ph sz="half" idx="1"/>
          </p:nvPr>
        </p:nvSpPr>
        <p:spPr/>
        <p:txBody>
          <a:bodyPr rtlCol="0">
            <a:normAutofit/>
          </a:bodyPr>
          <a:lstStyle/>
          <a:p>
            <a:pPr>
              <a:defRPr/>
            </a:pPr>
            <a:r>
              <a:rPr lang="nb-NO" sz="1800" dirty="0"/>
              <a:t>Frivillig organisasjon</a:t>
            </a:r>
          </a:p>
          <a:p>
            <a:pPr>
              <a:defRPr/>
            </a:pPr>
            <a:r>
              <a:rPr lang="nb-NO" sz="1800" dirty="0"/>
              <a:t>Lever av innsamlede midler, hovedsakelig fra privatpersoner som gir av og til eller fast hver måned (110 000 givere)</a:t>
            </a:r>
          </a:p>
          <a:p>
            <a:pPr>
              <a:defRPr/>
            </a:pPr>
            <a:r>
              <a:rPr lang="nb-NO" sz="1800" dirty="0"/>
              <a:t>Ca. 27.000 medlemmer</a:t>
            </a:r>
          </a:p>
          <a:p>
            <a:pPr>
              <a:defRPr/>
            </a:pPr>
            <a:r>
              <a:rPr lang="nb-NO" sz="1800" dirty="0"/>
              <a:t>Interesseorganisasjon for personer med demens og pårørende</a:t>
            </a:r>
          </a:p>
          <a:p>
            <a:pPr>
              <a:defRPr/>
            </a:pPr>
            <a:r>
              <a:rPr lang="nb-NO" sz="1800" dirty="0"/>
              <a:t>500 lokallag rundt i landet, derav ca. 180 demensforeninger </a:t>
            </a:r>
          </a:p>
          <a:p>
            <a:pPr>
              <a:defRPr/>
            </a:pPr>
            <a:r>
              <a:rPr lang="nb-NO" sz="1800" dirty="0"/>
              <a:t>Fremmer forebygging og forskning innen hjerte- og karsykdom og demens.</a:t>
            </a:r>
          </a:p>
          <a:p>
            <a:pPr>
              <a:defRPr/>
            </a:pPr>
            <a:r>
              <a:rPr lang="nb-NO" sz="1800" dirty="0"/>
              <a:t>Innovatør og pådriver siden 1910 da tuberkulose var den store helseutfordringen</a:t>
            </a:r>
          </a:p>
          <a:p>
            <a:pPr marL="0" indent="0">
              <a:defRPr/>
            </a:pPr>
            <a:endParaRPr lang="nb-NO" sz="1800" dirty="0"/>
          </a:p>
        </p:txBody>
      </p:sp>
      <p:sp>
        <p:nvSpPr>
          <p:cNvPr id="2" name="Plassholder for innhold 1">
            <a:extLst>
              <a:ext uri="{FF2B5EF4-FFF2-40B4-BE49-F238E27FC236}">
                <a16:creationId xmlns:a16="http://schemas.microsoft.com/office/drawing/2014/main" id="{9FC89992-7A52-4299-98EC-592BEA7BE700}"/>
              </a:ext>
            </a:extLst>
          </p:cNvPr>
          <p:cNvSpPr>
            <a:spLocks noGrp="1"/>
          </p:cNvSpPr>
          <p:nvPr>
            <p:ph sz="half" idx="2"/>
          </p:nvPr>
        </p:nvSpPr>
        <p:spPr/>
        <p:txBody>
          <a:bodyPr/>
          <a:lstStyle/>
          <a:p>
            <a:endParaRPr lang="nb-NO"/>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a:extLst>
              <a:ext uri="{FF2B5EF4-FFF2-40B4-BE49-F238E27FC236}">
                <a16:creationId xmlns:a16="http://schemas.microsoft.com/office/drawing/2014/main" id="{6BDE1C75-8DAC-4743-8D52-F94CFFD0084D}"/>
              </a:ext>
            </a:extLst>
          </p:cNvPr>
          <p:cNvSpPr>
            <a:spLocks noGrp="1" noChangeArrowheads="1"/>
          </p:cNvSpPr>
          <p:nvPr>
            <p:ph type="title"/>
          </p:nvPr>
        </p:nvSpPr>
        <p:spPr/>
        <p:txBody>
          <a:bodyPr/>
          <a:lstStyle/>
          <a:p>
            <a:pPr eaLnBrk="1" hangingPunct="1"/>
            <a:r>
              <a:rPr lang="nb-NO" altLang="nb-NO" b="1" dirty="0"/>
              <a:t>Interesseorganisasjon</a:t>
            </a:r>
          </a:p>
        </p:txBody>
      </p:sp>
      <p:sp>
        <p:nvSpPr>
          <p:cNvPr id="11267" name="Plassholder for innhold 2">
            <a:extLst>
              <a:ext uri="{FF2B5EF4-FFF2-40B4-BE49-F238E27FC236}">
                <a16:creationId xmlns:a16="http://schemas.microsoft.com/office/drawing/2014/main" id="{BC2380A7-EB97-4250-AD56-5F12F7670688}"/>
              </a:ext>
            </a:extLst>
          </p:cNvPr>
          <p:cNvSpPr>
            <a:spLocks noGrp="1" noChangeArrowheads="1"/>
          </p:cNvSpPr>
          <p:nvPr>
            <p:ph sz="half" idx="1"/>
          </p:nvPr>
        </p:nvSpPr>
        <p:spPr/>
        <p:txBody>
          <a:bodyPr>
            <a:normAutofit/>
          </a:bodyPr>
          <a:lstStyle/>
          <a:p>
            <a:pPr marL="285750" indent="-285750"/>
            <a:r>
              <a:rPr lang="nb-NO" altLang="nb-NO" sz="2000" dirty="0"/>
              <a:t>Arbeider </a:t>
            </a:r>
            <a:r>
              <a:rPr lang="nb-NO" altLang="nb-NO" sz="2000" b="1" dirty="0"/>
              <a:t>politisk</a:t>
            </a:r>
            <a:r>
              <a:rPr lang="nb-NO" altLang="nb-NO" sz="2000" dirty="0"/>
              <a:t> for å fremmer interessene til mennesker som lever med demens</a:t>
            </a:r>
          </a:p>
          <a:p>
            <a:pPr marL="285750" indent="-285750"/>
            <a:r>
              <a:rPr lang="nb-NO" altLang="nb-NO" sz="2000" b="1" dirty="0"/>
              <a:t>Informasjonsarbeid</a:t>
            </a:r>
            <a:r>
              <a:rPr lang="nb-NO" altLang="nb-NO" sz="2000" dirty="0"/>
              <a:t> for forståelse og åpenhet om demens i samfunnet </a:t>
            </a:r>
          </a:p>
          <a:p>
            <a:pPr marL="285750" indent="-285750"/>
            <a:r>
              <a:rPr lang="nb-NO" altLang="nb-NO" sz="2000" dirty="0"/>
              <a:t>Sprer </a:t>
            </a:r>
            <a:r>
              <a:rPr lang="nb-NO" altLang="nb-NO" sz="2000" b="1" dirty="0"/>
              <a:t>kunnskap</a:t>
            </a:r>
            <a:r>
              <a:rPr lang="nb-NO" altLang="nb-NO" sz="2000" dirty="0"/>
              <a:t> om, og </a:t>
            </a:r>
            <a:r>
              <a:rPr lang="nb-NO" altLang="nb-NO" sz="2000" b="1" dirty="0"/>
              <a:t>motiverer</a:t>
            </a:r>
            <a:r>
              <a:rPr lang="nb-NO" altLang="nb-NO" sz="2000" dirty="0"/>
              <a:t> til forebyggende arbeid </a:t>
            </a:r>
          </a:p>
          <a:p>
            <a:pPr marL="285750" indent="-285750"/>
            <a:r>
              <a:rPr lang="nb-NO" altLang="nb-NO" sz="2000" dirty="0"/>
              <a:t>Kurs og </a:t>
            </a:r>
            <a:r>
              <a:rPr lang="nb-NO" altLang="nb-NO" sz="2000" b="1" dirty="0"/>
              <a:t>opplæring</a:t>
            </a:r>
            <a:r>
              <a:rPr lang="nb-NO" altLang="nb-NO" sz="2000" dirty="0"/>
              <a:t>, </a:t>
            </a:r>
            <a:r>
              <a:rPr lang="nb-NO" altLang="nb-NO" sz="2000" b="1" dirty="0"/>
              <a:t>likepersoner</a:t>
            </a:r>
            <a:r>
              <a:rPr lang="nb-NO" altLang="nb-NO" sz="2000" dirty="0"/>
              <a:t> og </a:t>
            </a:r>
            <a:r>
              <a:rPr lang="nb-NO" altLang="nb-NO" sz="2000" b="1" dirty="0"/>
              <a:t>møteplasser </a:t>
            </a:r>
          </a:p>
          <a:p>
            <a:pPr marL="285750" indent="-285750"/>
            <a:r>
              <a:rPr lang="nb-NO" altLang="nb-NO" sz="2000" dirty="0"/>
              <a:t>Mobiliserer til </a:t>
            </a:r>
            <a:r>
              <a:rPr lang="nb-NO" altLang="nb-NO" sz="2000" b="1" dirty="0"/>
              <a:t>frivillig innsats </a:t>
            </a:r>
            <a:r>
              <a:rPr lang="nb-NO" altLang="nb-NO" sz="2000" dirty="0"/>
              <a:t>for helse og trivsel – eks </a:t>
            </a:r>
            <a:r>
              <a:rPr lang="nb-NO" altLang="nb-NO" sz="2000" b="1" dirty="0"/>
              <a:t>aktivitetsvenn</a:t>
            </a:r>
          </a:p>
          <a:p>
            <a:pPr marL="285750" indent="-285750"/>
            <a:r>
              <a:rPr lang="nb-NO" altLang="nb-NO" sz="2000" dirty="0"/>
              <a:t>Samler inn midler og bidrar til </a:t>
            </a:r>
            <a:r>
              <a:rPr lang="nb-NO" altLang="nb-NO" sz="2000" b="1" dirty="0"/>
              <a:t>forskning</a:t>
            </a:r>
            <a:r>
              <a:rPr lang="nb-NO" altLang="nb-NO" sz="2000" dirty="0"/>
              <a:t>.</a:t>
            </a:r>
          </a:p>
        </p:txBody>
      </p:sp>
      <p:pic>
        <p:nvPicPr>
          <p:cNvPr id="11268" name="Plassholder for innhold 2">
            <a:extLst>
              <a:ext uri="{FF2B5EF4-FFF2-40B4-BE49-F238E27FC236}">
                <a16:creationId xmlns:a16="http://schemas.microsoft.com/office/drawing/2014/main" id="{881C6BBB-4435-41F6-8761-F8277E402ED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6350563" y="1825624"/>
            <a:ext cx="5262294" cy="3500519"/>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tel 1">
            <a:extLst>
              <a:ext uri="{FF2B5EF4-FFF2-40B4-BE49-F238E27FC236}">
                <a16:creationId xmlns:a16="http://schemas.microsoft.com/office/drawing/2014/main" id="{B8889A03-D033-405D-A6DD-697CED865B83}"/>
              </a:ext>
            </a:extLst>
          </p:cNvPr>
          <p:cNvSpPr>
            <a:spLocks noGrp="1" noChangeArrowheads="1"/>
          </p:cNvSpPr>
          <p:nvPr>
            <p:ph type="title"/>
          </p:nvPr>
        </p:nvSpPr>
        <p:spPr/>
        <p:txBody>
          <a:bodyPr>
            <a:normAutofit/>
          </a:bodyPr>
          <a:lstStyle/>
          <a:p>
            <a:pPr eaLnBrk="1" hangingPunct="1"/>
            <a:r>
              <a:rPr lang="nb-NO" altLang="nb-NO" b="1" dirty="0"/>
              <a:t>Mange måter å være frivillig på i Nasjonalforeningen for folkehelsen</a:t>
            </a:r>
          </a:p>
        </p:txBody>
      </p:sp>
      <p:sp>
        <p:nvSpPr>
          <p:cNvPr id="13315" name="Plassholder for innhold 2">
            <a:extLst>
              <a:ext uri="{FF2B5EF4-FFF2-40B4-BE49-F238E27FC236}">
                <a16:creationId xmlns:a16="http://schemas.microsoft.com/office/drawing/2014/main" id="{821990FB-784B-49AC-B77F-301BC5AA5E6F}"/>
              </a:ext>
            </a:extLst>
          </p:cNvPr>
          <p:cNvSpPr>
            <a:spLocks noGrp="1" noChangeArrowheads="1"/>
          </p:cNvSpPr>
          <p:nvPr>
            <p:ph sz="half" idx="1"/>
          </p:nvPr>
        </p:nvSpPr>
        <p:spPr/>
        <p:txBody>
          <a:bodyPr/>
          <a:lstStyle/>
          <a:p>
            <a:pPr marL="457200" indent="-457200"/>
            <a:r>
              <a:rPr lang="nb-NO" altLang="nb-NO" sz="2400" dirty="0"/>
              <a:t>Som likeperson</a:t>
            </a:r>
          </a:p>
          <a:p>
            <a:pPr marL="457200" indent="-457200"/>
            <a:r>
              <a:rPr lang="nb-NO" altLang="nb-NO" sz="2400" dirty="0"/>
              <a:t>Som aktivitetsvenn</a:t>
            </a:r>
          </a:p>
          <a:p>
            <a:pPr marL="457200" indent="-457200"/>
            <a:r>
              <a:rPr lang="nb-NO" altLang="nb-NO" sz="2400" dirty="0"/>
              <a:t>Som demensvenn</a:t>
            </a:r>
          </a:p>
          <a:p>
            <a:pPr marL="457200" indent="-457200"/>
            <a:r>
              <a:rPr lang="nb-NO" altLang="nb-NO" sz="2400" dirty="0"/>
              <a:t>Som bøssebærer i Demensaksjonen</a:t>
            </a:r>
          </a:p>
          <a:p>
            <a:pPr marL="457200" indent="-457200"/>
            <a:r>
              <a:rPr lang="nb-NO" altLang="nb-NO" sz="2400" dirty="0"/>
              <a:t>Som giver som støtter forskning på demens</a:t>
            </a:r>
          </a:p>
          <a:p>
            <a:pPr marL="457200" indent="-457200"/>
            <a:r>
              <a:rPr lang="nb-NO" altLang="nb-NO" sz="2400" dirty="0"/>
              <a:t>Som medlem</a:t>
            </a:r>
          </a:p>
        </p:txBody>
      </p:sp>
      <p:sp>
        <p:nvSpPr>
          <p:cNvPr id="2" name="Plassholder for innhold 1">
            <a:extLst>
              <a:ext uri="{FF2B5EF4-FFF2-40B4-BE49-F238E27FC236}">
                <a16:creationId xmlns:a16="http://schemas.microsoft.com/office/drawing/2014/main" id="{B4B0D770-3D95-4796-B340-6303C0C1D2DB}"/>
              </a:ext>
            </a:extLst>
          </p:cNvPr>
          <p:cNvSpPr>
            <a:spLocks noGrp="1"/>
          </p:cNvSpPr>
          <p:nvPr>
            <p:ph sz="half" idx="2"/>
          </p:nvPr>
        </p:nvSpPr>
        <p:spPr/>
        <p:txBody>
          <a:bodyPr/>
          <a:lstStyle/>
          <a:p>
            <a:endParaRPr lang="nb-NO"/>
          </a:p>
        </p:txBody>
      </p:sp>
      <p:pic>
        <p:nvPicPr>
          <p:cNvPr id="13316" name="Picture 4" descr="Relatert bilde">
            <a:extLst>
              <a:ext uri="{FF2B5EF4-FFF2-40B4-BE49-F238E27FC236}">
                <a16:creationId xmlns:a16="http://schemas.microsoft.com/office/drawing/2014/main" id="{C0B11CCE-3074-4D19-80A2-63C4D77E1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825625"/>
            <a:ext cx="5234892" cy="357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tel 1">
            <a:extLst>
              <a:ext uri="{FF2B5EF4-FFF2-40B4-BE49-F238E27FC236}">
                <a16:creationId xmlns:a16="http://schemas.microsoft.com/office/drawing/2014/main" id="{60734699-DF05-41AB-B6D7-AF26A613E35D}"/>
              </a:ext>
            </a:extLst>
          </p:cNvPr>
          <p:cNvSpPr>
            <a:spLocks noGrp="1" noChangeArrowheads="1"/>
          </p:cNvSpPr>
          <p:nvPr>
            <p:ph type="title"/>
          </p:nvPr>
        </p:nvSpPr>
        <p:spPr/>
        <p:txBody>
          <a:bodyPr/>
          <a:lstStyle/>
          <a:p>
            <a:pPr eaLnBrk="1" hangingPunct="1"/>
            <a:r>
              <a:rPr lang="nb-NO" altLang="nb-NO"/>
              <a:t> </a:t>
            </a:r>
          </a:p>
        </p:txBody>
      </p:sp>
      <p:sp>
        <p:nvSpPr>
          <p:cNvPr id="3" name="Plassholder for innhold 2">
            <a:extLst>
              <a:ext uri="{FF2B5EF4-FFF2-40B4-BE49-F238E27FC236}">
                <a16:creationId xmlns:a16="http://schemas.microsoft.com/office/drawing/2014/main" id="{A16EADC7-E592-4D6C-BC03-0513B0F1A59E}"/>
              </a:ext>
            </a:extLst>
          </p:cNvPr>
          <p:cNvSpPr>
            <a:spLocks noGrp="1"/>
          </p:cNvSpPr>
          <p:nvPr>
            <p:ph idx="1"/>
          </p:nvPr>
        </p:nvSpPr>
        <p:spPr/>
        <p:txBody>
          <a:bodyPr/>
          <a:lstStyle/>
          <a:p>
            <a:endParaRPr lang="nb-NO"/>
          </a:p>
        </p:txBody>
      </p:sp>
      <p:pic>
        <p:nvPicPr>
          <p:cNvPr id="15363" name="Bilde 4">
            <a:extLst>
              <a:ext uri="{FF2B5EF4-FFF2-40B4-BE49-F238E27FC236}">
                <a16:creationId xmlns:a16="http://schemas.microsoft.com/office/drawing/2014/main" id="{9951A3CA-9107-49D8-BE8E-2BE197027A03}"/>
              </a:ext>
            </a:extLst>
          </p:cNvPr>
          <p:cNvPicPr>
            <a:picLocks noChangeAspect="1"/>
          </p:cNvPicPr>
          <p:nvPr/>
        </p:nvPicPr>
        <p:blipFill>
          <a:blip r:embed="rId3">
            <a:extLst>
              <a:ext uri="{28A0092B-C50C-407E-A947-70E740481C1C}">
                <a14:useLocalDpi xmlns:a14="http://schemas.microsoft.com/office/drawing/2010/main" val="0"/>
              </a:ext>
            </a:extLst>
          </a:blip>
          <a:srcRect l="856" t="37653" r="-856" b="420"/>
          <a:stretch>
            <a:fillRect/>
          </a:stretch>
        </p:blipFill>
        <p:spPr bwMode="auto">
          <a:xfrm>
            <a:off x="2708276" y="3441701"/>
            <a:ext cx="67722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F06622FD-F2DB-49F0-BC43-6AFB199B36B1}"/>
              </a:ext>
            </a:extLst>
          </p:cNvPr>
          <p:cNvSpPr txBox="1"/>
          <p:nvPr/>
        </p:nvSpPr>
        <p:spPr>
          <a:xfrm>
            <a:off x="838200" y="230188"/>
            <a:ext cx="10515600" cy="1446550"/>
          </a:xfrm>
          <a:prstGeom prst="rect">
            <a:avLst/>
          </a:prstGeom>
          <a:noFill/>
        </p:spPr>
        <p:txBody>
          <a:bodyPr wrap="square">
            <a:spAutoFit/>
          </a:bodyPr>
          <a:lstStyle/>
          <a:p>
            <a:pPr>
              <a:defRPr/>
            </a:pPr>
            <a:r>
              <a:rPr lang="nb-NO" sz="4400" dirty="0">
                <a:latin typeface="+mj-lt"/>
                <a:cs typeface="Times New Roman" panose="02020603050405020304" pitchFamily="18" charset="0"/>
              </a:rPr>
              <a:t>Over </a:t>
            </a:r>
            <a:r>
              <a:rPr lang="nb-NO" sz="4400" b="1" dirty="0">
                <a:solidFill>
                  <a:srgbClr val="C00000"/>
                </a:solidFill>
                <a:latin typeface="+mj-lt"/>
                <a:cs typeface="Times New Roman" panose="02020603050405020304" pitchFamily="18" charset="0"/>
              </a:rPr>
              <a:t>100 000 personer </a:t>
            </a:r>
            <a:r>
              <a:rPr lang="nb-NO" sz="4400" dirty="0">
                <a:latin typeface="+mj-lt"/>
                <a:cs typeface="Times New Roman" panose="02020603050405020304" pitchFamily="18" charset="0"/>
              </a:rPr>
              <a:t>i Norge</a:t>
            </a:r>
          </a:p>
          <a:p>
            <a:pPr>
              <a:defRPr/>
            </a:pPr>
            <a:r>
              <a:rPr lang="nb-NO" sz="4400" dirty="0">
                <a:latin typeface="+mj-lt"/>
                <a:cs typeface="Times New Roman" panose="02020603050405020304" pitchFamily="18" charset="0"/>
              </a:rPr>
              <a:t>har en demenssykdom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ilde 1">
            <a:extLst>
              <a:ext uri="{FF2B5EF4-FFF2-40B4-BE49-F238E27FC236}">
                <a16:creationId xmlns:a16="http://schemas.microsoft.com/office/drawing/2014/main" id="{75498A2E-CAB2-4FF8-B25C-48AEC0489074}"/>
              </a:ext>
            </a:extLst>
          </p:cNvPr>
          <p:cNvPicPr>
            <a:picLocks noChangeAspect="1"/>
          </p:cNvPicPr>
          <p:nvPr/>
        </p:nvPicPr>
        <p:blipFill>
          <a:blip r:embed="rId3">
            <a:extLst>
              <a:ext uri="{28A0092B-C50C-407E-A947-70E740481C1C}">
                <a14:useLocalDpi xmlns:a14="http://schemas.microsoft.com/office/drawing/2010/main" val="0"/>
              </a:ext>
            </a:extLst>
          </a:blip>
          <a:srcRect r="2780"/>
          <a:stretch>
            <a:fillRect/>
          </a:stretch>
        </p:blipFill>
        <p:spPr bwMode="auto">
          <a:xfrm>
            <a:off x="5945270" y="378620"/>
            <a:ext cx="5400675"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kstSylinder 4">
            <a:extLst>
              <a:ext uri="{FF2B5EF4-FFF2-40B4-BE49-F238E27FC236}">
                <a16:creationId xmlns:a16="http://schemas.microsoft.com/office/drawing/2014/main" id="{76DB86FA-D266-4995-ACA6-7E34718DD212}"/>
              </a:ext>
            </a:extLst>
          </p:cNvPr>
          <p:cNvSpPr txBox="1">
            <a:spLocks noChangeArrowheads="1"/>
          </p:cNvSpPr>
          <p:nvPr/>
        </p:nvSpPr>
        <p:spPr bwMode="auto">
          <a:xfrm>
            <a:off x="5945270" y="5430559"/>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b-NO" altLang="nb-NO" sz="2000" b="1" dirty="0"/>
              <a:t>Victoria Frelsøy</a:t>
            </a:r>
          </a:p>
        </p:txBody>
      </p:sp>
      <p:sp>
        <p:nvSpPr>
          <p:cNvPr id="3" name="Plassholder for innhold 2">
            <a:extLst>
              <a:ext uri="{FF2B5EF4-FFF2-40B4-BE49-F238E27FC236}">
                <a16:creationId xmlns:a16="http://schemas.microsoft.com/office/drawing/2014/main" id="{82403E0C-22CC-4D9F-B412-9CB3E149A388}"/>
              </a:ext>
            </a:extLst>
          </p:cNvPr>
          <p:cNvSpPr>
            <a:spLocks noGrp="1"/>
          </p:cNvSpPr>
          <p:nvPr>
            <p:ph sz="half" idx="1"/>
          </p:nvPr>
        </p:nvSpPr>
        <p:spPr>
          <a:xfrm>
            <a:off x="1044020" y="2626496"/>
            <a:ext cx="4252913" cy="1152525"/>
          </a:xfrm>
        </p:spPr>
        <p:txBody>
          <a:bodyPr rtlCol="0">
            <a:normAutofit/>
          </a:bodyPr>
          <a:lstStyle/>
          <a:p>
            <a:pPr marL="0" indent="0" algn="ctr">
              <a:defRPr/>
            </a:pPr>
            <a:r>
              <a:rPr lang="nb-NO" sz="2000" i="1" dirty="0">
                <a:latin typeface="Georgia" panose="02040502050405020303" pitchFamily="18" charset="0"/>
              </a:rPr>
              <a:t>En likeperson er et medmenneske med tid og forståelse for andres nye livssituasjon</a:t>
            </a:r>
            <a:endParaRPr lang="nb-NO" sz="2000" dirty="0">
              <a:latin typeface="Georgia" panose="02040502050405020303" pitchFamily="18" charset="0"/>
            </a:endParaRPr>
          </a:p>
          <a:p>
            <a:pPr>
              <a:defRPr/>
            </a:pPr>
            <a:endParaRPr lang="nb-NO"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Bilde 1">
            <a:extLst>
              <a:ext uri="{FF2B5EF4-FFF2-40B4-BE49-F238E27FC236}">
                <a16:creationId xmlns:a16="http://schemas.microsoft.com/office/drawing/2014/main" id="{599F7A51-569A-4C89-A44C-CE8232C6EF1B}"/>
              </a:ext>
            </a:extLst>
          </p:cNvPr>
          <p:cNvPicPr>
            <a:picLocks noChangeAspect="1"/>
          </p:cNvPicPr>
          <p:nvPr/>
        </p:nvPicPr>
        <p:blipFill rotWithShape="1">
          <a:blip r:embed="rId3">
            <a:extLst>
              <a:ext uri="{28A0092B-C50C-407E-A947-70E740481C1C}">
                <a14:useLocalDpi xmlns:a14="http://schemas.microsoft.com/office/drawing/2010/main" val="0"/>
              </a:ext>
            </a:extLst>
          </a:blip>
          <a:srcRect t="15379" b="16272"/>
          <a:stretch/>
        </p:blipFill>
        <p:spPr bwMode="auto">
          <a:xfrm>
            <a:off x="0" y="0"/>
            <a:ext cx="12330098" cy="589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kstSylinder 3">
            <a:extLst>
              <a:ext uri="{FF2B5EF4-FFF2-40B4-BE49-F238E27FC236}">
                <a16:creationId xmlns:a16="http://schemas.microsoft.com/office/drawing/2014/main" id="{91F66C44-C248-41D7-9345-ECD7DD413BB8}"/>
              </a:ext>
            </a:extLst>
          </p:cNvPr>
          <p:cNvSpPr txBox="1">
            <a:spLocks noChangeArrowheads="1"/>
          </p:cNvSpPr>
          <p:nvPr/>
        </p:nvSpPr>
        <p:spPr bwMode="auto">
          <a:xfrm>
            <a:off x="-280119" y="4657808"/>
            <a:ext cx="4644729"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cs typeface="ヒラギノ角ゴ Pro W3"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cs typeface="ヒラギノ角ゴ Pro W3"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cs typeface="ヒラギノ角ゴ Pro W3"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cs typeface="ヒラギノ角ゴ Pro W3"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cs typeface="ヒラギノ角ゴ Pro W3"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ヒラギノ角ゴ Pro W3"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ヒラギノ角ゴ Pro W3"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ヒラギノ角ゴ Pro W3"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ヒラギノ角ゴ Pro W3" charset="0"/>
              </a:defRPr>
            </a:lvl9pPr>
          </a:lstStyle>
          <a:p>
            <a:pPr algn="ctr">
              <a:spcBef>
                <a:spcPct val="0"/>
              </a:spcBef>
              <a:buClrTx/>
              <a:buSzTx/>
              <a:defRPr/>
            </a:pPr>
            <a:r>
              <a:rPr lang="nb-NO" altLang="nb-NO" sz="3600" b="1" dirty="0">
                <a:solidFill>
                  <a:schemeClr val="bg1"/>
                </a:solidFill>
                <a:latin typeface="+mj-lt"/>
                <a:cs typeface="Arial" panose="020B0604020202020204" pitchFamily="34" charset="0"/>
              </a:rPr>
              <a:t>Aktivitetsvenn</a:t>
            </a:r>
          </a:p>
          <a:p>
            <a:pPr algn="ctr">
              <a:spcBef>
                <a:spcPct val="0"/>
              </a:spcBef>
              <a:buClrTx/>
              <a:buSzTx/>
              <a:defRPr/>
            </a:pPr>
            <a:r>
              <a:rPr lang="nb-NO" altLang="nb-NO" sz="2100" dirty="0">
                <a:solidFill>
                  <a:schemeClr val="bg1"/>
                </a:solidFill>
                <a:latin typeface="+mj-lt"/>
                <a:cs typeface="Arial" panose="020B0604020202020204" pitchFamily="34" charset="0"/>
              </a:rPr>
              <a:t>Dobbel glede</a:t>
            </a:r>
          </a:p>
        </p:txBody>
      </p:sp>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21D784C513B4644AC5A52943BEAA485" ma:contentTypeVersion="11" ma:contentTypeDescription="Opprett et nytt dokument." ma:contentTypeScope="" ma:versionID="b1ce065231cdbe1b73ecc26902439962">
  <xsd:schema xmlns:xsd="http://www.w3.org/2001/XMLSchema" xmlns:xs="http://www.w3.org/2001/XMLSchema" xmlns:p="http://schemas.microsoft.com/office/2006/metadata/properties" xmlns:ns2="eec9ae42-e074-4e9f-b25d-117adddfac5a" xmlns:ns3="042c1d49-8a0b-4f62-bc9f-9627e898214b" targetNamespace="http://schemas.microsoft.com/office/2006/metadata/properties" ma:root="true" ma:fieldsID="ac14b482387f30f83e8735222311b3ed" ns2:_="" ns3:_="">
    <xsd:import namespace="eec9ae42-e074-4e9f-b25d-117adddfac5a"/>
    <xsd:import namespace="042c1d49-8a0b-4f62-bc9f-9627e89821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9ae42-e074-4e9f-b25d-117adddfac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2c1d49-8a0b-4f62-bc9f-9627e898214b"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52960E-657A-4114-9136-0BB8AFCED87A}"/>
</file>

<file path=customXml/itemProps2.xml><?xml version="1.0" encoding="utf-8"?>
<ds:datastoreItem xmlns:ds="http://schemas.openxmlformats.org/officeDocument/2006/customXml" ds:itemID="{E080A17F-EF60-4F73-AC20-CC3C1870B97F}"/>
</file>

<file path=customXml/itemProps3.xml><?xml version="1.0" encoding="utf-8"?>
<ds:datastoreItem xmlns:ds="http://schemas.openxmlformats.org/officeDocument/2006/customXml" ds:itemID="{509CCF16-463F-421D-BE9C-EF7A06824CAD}"/>
</file>

<file path=docProps/app.xml><?xml version="1.0" encoding="utf-8"?>
<Properties xmlns="http://schemas.openxmlformats.org/officeDocument/2006/extended-properties" xmlns:vt="http://schemas.openxmlformats.org/officeDocument/2006/docPropsVTypes">
  <TotalTime>22</TotalTime>
  <Words>1935</Words>
  <Application>Microsoft Office PowerPoint</Application>
  <PresentationFormat>Widescreen</PresentationFormat>
  <Paragraphs>133</Paragraphs>
  <Slides>15</Slides>
  <Notes>13</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15</vt:i4>
      </vt:variant>
    </vt:vector>
  </HeadingPairs>
  <TitlesOfParts>
    <vt:vector size="23" baseType="lpstr">
      <vt:lpstr>Arial</vt:lpstr>
      <vt:lpstr>Calibri</vt:lpstr>
      <vt:lpstr>Calibri Light</vt:lpstr>
      <vt:lpstr>Georgia</vt:lpstr>
      <vt:lpstr>Times New Roman</vt:lpstr>
      <vt:lpstr>Verdana</vt:lpstr>
      <vt:lpstr>ヒラギノ角ゴ Pro W3</vt:lpstr>
      <vt:lpstr>Office-tema</vt:lpstr>
      <vt:lpstr>PowerPoint-presentasjon</vt:lpstr>
      <vt:lpstr>Frivillighet i Norge</vt:lpstr>
      <vt:lpstr>Hvordan blir folk frivillige?</vt:lpstr>
      <vt:lpstr> Hvem er Nasjonalforeningen for folkehelsen? </vt:lpstr>
      <vt:lpstr>Interesseorganisasjon</vt:lpstr>
      <vt:lpstr>Mange måter å være frivillig på i Nasjonalforeningen for folkehelsen</vt:lpstr>
      <vt:lpstr> </vt:lpstr>
      <vt:lpstr>PowerPoint-presentasjon</vt:lpstr>
      <vt:lpstr>PowerPoint-presentasjon</vt:lpstr>
      <vt:lpstr>Demensvenn = si ja til kunnskap</vt:lpstr>
      <vt:lpstr>Bøssebærer i Demensaksjonen</vt:lpstr>
      <vt:lpstr>Som giver Thea Skyvulstad </vt:lpstr>
      <vt:lpstr>Som medlem</vt:lpstr>
      <vt:lpstr>Kunne du tenke deg å være frivillig? </vt:lpstr>
      <vt:lpstr>Frivillige er ikke betalt, ikke fordi de er verdiløse, men fordi de er uvurderlige  (forfatter ukjent)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Sissel Rygnestad Waagaard</dc:creator>
  <cp:lastModifiedBy>Sissel Rygnestad Waagaard</cp:lastModifiedBy>
  <cp:revision>6</cp:revision>
  <dcterms:created xsi:type="dcterms:W3CDTF">2021-05-10T08:13:32Z</dcterms:created>
  <dcterms:modified xsi:type="dcterms:W3CDTF">2021-05-11T13:42:05Z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0x010100121D784C513B4644AC5A52943BEAA485</vt:lpwstr>
  </property>
</Properties>
</file>